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3.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4.xml" ContentType="application/vnd.openxmlformats-officedocument.presentationml.tags+xml"/>
  <Override PartName="/ppt/notesSlides/notesSlide29.xml" ContentType="application/vnd.openxmlformats-officedocument.presentationml.notesSlide+xml"/>
  <Override PartName="/ppt/tags/tag5.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4"/>
  </p:sldMasterIdLst>
  <p:notesMasterIdLst>
    <p:notesMasterId r:id="rId49"/>
  </p:notesMasterIdLst>
  <p:handoutMasterIdLst>
    <p:handoutMasterId r:id="rId50"/>
  </p:handoutMasterIdLst>
  <p:sldIdLst>
    <p:sldId id="256" r:id="rId5"/>
    <p:sldId id="305" r:id="rId6"/>
    <p:sldId id="258" r:id="rId7"/>
    <p:sldId id="262" r:id="rId8"/>
    <p:sldId id="259" r:id="rId9"/>
    <p:sldId id="260" r:id="rId10"/>
    <p:sldId id="263" r:id="rId11"/>
    <p:sldId id="264" r:id="rId12"/>
    <p:sldId id="265" r:id="rId13"/>
    <p:sldId id="266" r:id="rId14"/>
    <p:sldId id="267" r:id="rId15"/>
    <p:sldId id="268" r:id="rId16"/>
    <p:sldId id="295" r:id="rId17"/>
    <p:sldId id="269" r:id="rId18"/>
    <p:sldId id="270" r:id="rId19"/>
    <p:sldId id="271" r:id="rId20"/>
    <p:sldId id="272" r:id="rId21"/>
    <p:sldId id="273" r:id="rId22"/>
    <p:sldId id="275" r:id="rId23"/>
    <p:sldId id="300" r:id="rId24"/>
    <p:sldId id="301" r:id="rId25"/>
    <p:sldId id="302" r:id="rId26"/>
    <p:sldId id="296" r:id="rId27"/>
    <p:sldId id="274" r:id="rId28"/>
    <p:sldId id="280" r:id="rId29"/>
    <p:sldId id="276" r:id="rId30"/>
    <p:sldId id="277" r:id="rId31"/>
    <p:sldId id="278" r:id="rId32"/>
    <p:sldId id="279" r:id="rId33"/>
    <p:sldId id="304"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61" r:id="rId48"/>
  </p:sldIdLst>
  <p:sldSz cx="12192000" cy="6858000"/>
  <p:notesSz cx="6858000" cy="9144000"/>
  <p:custDataLst>
    <p:tags r:id="rId51"/>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Day" id="{90389BD3-C6BA-42C5-88B1-C48A589A5F51}">
          <p14:sldIdLst>
            <p14:sldId id="256"/>
            <p14:sldId id="305"/>
          </p14:sldIdLst>
        </p14:section>
        <p14:section name="Lecture Introduction" id="{8D7F6AFA-0861-4F58-A965-DD99FD4FFA7C}">
          <p14:sldIdLst>
            <p14:sldId id="258"/>
            <p14:sldId id="262"/>
            <p14:sldId id="259"/>
          </p14:sldIdLst>
        </p14:section>
        <p14:section name="Lecture Content" id="{EBA8A5A0-FD85-437C-BCC7-150B96866679}">
          <p14:sldIdLst>
            <p14:sldId id="260"/>
            <p14:sldId id="263"/>
            <p14:sldId id="264"/>
            <p14:sldId id="265"/>
            <p14:sldId id="266"/>
            <p14:sldId id="267"/>
            <p14:sldId id="268"/>
            <p14:sldId id="295"/>
            <p14:sldId id="269"/>
            <p14:sldId id="270"/>
            <p14:sldId id="271"/>
            <p14:sldId id="272"/>
            <p14:sldId id="273"/>
            <p14:sldId id="275"/>
            <p14:sldId id="300"/>
            <p14:sldId id="301"/>
            <p14:sldId id="302"/>
            <p14:sldId id="296"/>
            <p14:sldId id="274"/>
            <p14:sldId id="280"/>
            <p14:sldId id="276"/>
            <p14:sldId id="277"/>
            <p14:sldId id="278"/>
            <p14:sldId id="279"/>
            <p14:sldId id="304"/>
            <p14:sldId id="281"/>
            <p14:sldId id="282"/>
            <p14:sldId id="283"/>
            <p14:sldId id="284"/>
            <p14:sldId id="285"/>
            <p14:sldId id="286"/>
            <p14:sldId id="287"/>
            <p14:sldId id="288"/>
            <p14:sldId id="289"/>
            <p14:sldId id="290"/>
            <p14:sldId id="291"/>
            <p14:sldId id="292"/>
            <p14:sldId id="293"/>
          </p14:sldIdLst>
        </p14:section>
        <p14:section name="Lecture References" id="{F1741FD5-AD49-4D87-8083-80089C1E6044}">
          <p14:sldIdLst>
            <p14:sldId id="261"/>
          </p14:sldIdLst>
        </p14:section>
      </p14:sectionLst>
    </p:ext>
    <p:ext uri="{EFAFB233-063F-42B5-8137-9DF3F51BA10A}">
      <p15:sldGuideLst xmlns:p15="http://schemas.microsoft.com/office/powerpoint/2012/main">
        <p15:guide id="1" orient="horz" pos="2160" userDrawn="1">
          <p15:clr>
            <a:srgbClr val="A4A3A4"/>
          </p15:clr>
        </p15:guide>
        <p15:guide id="2" orient="horz" pos="482" userDrawn="1">
          <p15:clr>
            <a:srgbClr val="A4A3A4"/>
          </p15:clr>
        </p15:guide>
        <p15:guide id="3" orient="horz" pos="119" userDrawn="1">
          <p15:clr>
            <a:srgbClr val="A4A3A4"/>
          </p15:clr>
        </p15:guide>
        <p15:guide id="4" orient="horz" pos="4156" userDrawn="1">
          <p15:clr>
            <a:srgbClr val="A4A3A4"/>
          </p15:clr>
        </p15:guide>
        <p15:guide id="6" pos="3840" userDrawn="1">
          <p15:clr>
            <a:srgbClr val="A4A3A4"/>
          </p15:clr>
        </p15:guide>
        <p15:guide id="7" pos="211" userDrawn="1">
          <p15:clr>
            <a:srgbClr val="A4A3A4"/>
          </p15:clr>
        </p15:guide>
        <p15:guide id="8" pos="7469" userDrawn="1">
          <p15:clr>
            <a:srgbClr val="A4A3A4"/>
          </p15:clr>
        </p15:guide>
        <p15:guide id="9" pos="3704" userDrawn="1">
          <p15:clr>
            <a:srgbClr val="A4A3A4"/>
          </p15:clr>
        </p15:guide>
        <p15:guide id="10" pos="3976" userDrawn="1">
          <p15:clr>
            <a:srgbClr val="A4A3A4"/>
          </p15:clr>
        </p15:guide>
        <p15:guide id="11" orient="horz" pos="618"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49F"/>
    <a:srgbClr val="FFED00"/>
    <a:srgbClr val="70AD47"/>
    <a:srgbClr val="8EBAE5"/>
    <a:srgbClr val="8B8B8B"/>
    <a:srgbClr val="AFAF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74205E-D4D8-4D2D-B498-4D525F798FE7}" v="46" dt="2022-05-17T14:08:42.200"/>
  </p1510:revLst>
</p1510:revInfo>
</file>

<file path=ppt/tableStyles.xml><?xml version="1.0" encoding="utf-8"?>
<a:tblStyleLst xmlns:a="http://schemas.openxmlformats.org/drawingml/2006/main" def="{5940675A-B579-460E-94D1-54222C63F5D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Keine Formatvorlage, Tabellengitternetz">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03" autoAdjust="0"/>
    <p:restoredTop sz="67585" autoAdjust="0"/>
  </p:normalViewPr>
  <p:slideViewPr>
    <p:cSldViewPr showGuides="1">
      <p:cViewPr varScale="1">
        <p:scale>
          <a:sx n="78" d="100"/>
          <a:sy n="78" d="100"/>
        </p:scale>
        <p:origin x="1728" y="78"/>
      </p:cViewPr>
      <p:guideLst>
        <p:guide orient="horz" pos="2160"/>
        <p:guide orient="horz" pos="482"/>
        <p:guide orient="horz" pos="119"/>
        <p:guide orient="horz" pos="4156"/>
        <p:guide pos="3840"/>
        <p:guide pos="211"/>
        <p:guide pos="7469"/>
        <p:guide pos="3704"/>
        <p:guide pos="3976"/>
        <p:guide orient="horz" pos="618"/>
      </p:guideLst>
    </p:cSldViewPr>
  </p:slid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88" d="100"/>
          <a:sy n="88" d="100"/>
        </p:scale>
        <p:origin x="3342" y="6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tags" Target="tags/tag1.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BCB5D9A-C2F1-4FFB-83CC-A186914A64B1}" type="slidenum">
              <a:rPr lang="de-DE" smtClean="0"/>
              <a:pPr/>
              <a:t>‹Nr.›</a:t>
            </a:fld>
            <a:endParaRPr lang="de-DE"/>
          </a:p>
        </p:txBody>
      </p:sp>
      <p:sp>
        <p:nvSpPr>
          <p:cNvPr id="6" name="Datumsplatzhalter 5"/>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B1880FF-5A4E-4F25-9CEE-0D75F7C3E5E1}" type="datetimeFigureOut">
              <a:rPr lang="de-DE" smtClean="0"/>
              <a:pPr/>
              <a:t>29.04.2024</a:t>
            </a:fld>
            <a:endParaRPr lang="de-D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endParaRPr lang="en-US" dirty="0"/>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lvl1pPr>
          </a:lstStyle>
          <a:p>
            <a:fld id="{4D31F1D7-8377-4A76-8F5D-3E76EEE25737}" type="datetimeFigureOut">
              <a:rPr lang="en-US" smtClean="0"/>
              <a:pPr/>
              <a:t>4/29/2024</a:t>
            </a:fld>
            <a:endParaRPr lang="en-US" dirty="0"/>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err="1"/>
              <a:t>Textmasterformate</a:t>
            </a:r>
            <a:r>
              <a:rPr lang="en-US" dirty="0"/>
              <a:t> </a:t>
            </a:r>
            <a:r>
              <a:rPr lang="en-US" dirty="0" err="1"/>
              <a:t>durch</a:t>
            </a:r>
            <a:r>
              <a:rPr lang="en-US" dirty="0"/>
              <a:t> </a:t>
            </a:r>
            <a:r>
              <a:rPr lang="en-US" dirty="0" err="1"/>
              <a:t>Klicken</a:t>
            </a:r>
            <a:r>
              <a:rPr lang="en-US" dirty="0"/>
              <a:t> </a:t>
            </a:r>
            <a:r>
              <a:rPr lang="en-US" dirty="0" err="1"/>
              <a:t>bearbeiten</a:t>
            </a:r>
            <a:endParaRPr lang="en-US" dirty="0"/>
          </a:p>
          <a:p>
            <a:pPr lvl="1"/>
            <a:r>
              <a:rPr lang="en-US" dirty="0" err="1"/>
              <a:t>Zweite</a:t>
            </a:r>
            <a:r>
              <a:rPr lang="en-US" dirty="0"/>
              <a:t> </a:t>
            </a:r>
            <a:r>
              <a:rPr lang="en-US" dirty="0" err="1"/>
              <a:t>Ebene</a:t>
            </a:r>
            <a:endParaRPr lang="en-US" dirty="0"/>
          </a:p>
          <a:p>
            <a:pPr lvl="2"/>
            <a:r>
              <a:rPr lang="en-US" dirty="0" err="1"/>
              <a:t>Dritte</a:t>
            </a:r>
            <a:r>
              <a:rPr lang="en-US" dirty="0"/>
              <a:t> </a:t>
            </a:r>
            <a:r>
              <a:rPr lang="en-US" dirty="0" err="1"/>
              <a:t>Ebene</a:t>
            </a:r>
            <a:endParaRPr lang="en-US" dirty="0"/>
          </a:p>
          <a:p>
            <a:pPr lvl="3"/>
            <a:r>
              <a:rPr lang="en-US" dirty="0" err="1"/>
              <a:t>Vierte</a:t>
            </a:r>
            <a:r>
              <a:rPr lang="en-US" dirty="0"/>
              <a:t> </a:t>
            </a:r>
            <a:r>
              <a:rPr lang="en-US" dirty="0" err="1"/>
              <a:t>Ebene</a:t>
            </a:r>
            <a:endParaRPr lang="en-US" dirty="0"/>
          </a:p>
          <a:p>
            <a:pPr lvl="4"/>
            <a:r>
              <a:rPr lang="en-US" dirty="0" err="1"/>
              <a:t>Fünfte</a:t>
            </a:r>
            <a:r>
              <a:rPr lang="en-US" dirty="0"/>
              <a:t> </a:t>
            </a:r>
            <a:r>
              <a:rPr lang="en-US" dirty="0" err="1"/>
              <a:t>Ebene</a:t>
            </a:r>
            <a:endParaRPr lang="en-US" dirty="0"/>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vl1pPr>
          </a:lstStyle>
          <a:p>
            <a:endParaRPr lang="en-US" dirty="0"/>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rtl="0">
              <a:defRPr sz="1200"/>
            </a:lvl1pPr>
          </a:lstStyle>
          <a:p>
            <a:fld id="{45A0C133-2FF1-4A65-8FB9-994063EC256F}" type="slidenum">
              <a:rPr lang="en-US" smtClean="0"/>
              <a:pPr/>
              <a:t>‹Nr.›</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45A0C133-2FF1-4A65-8FB9-994063EC256F}" type="slidenum">
              <a:rPr lang="en-US" smtClean="0"/>
              <a:pPr/>
              <a:t>2</a:t>
            </a:fld>
            <a:endParaRPr lang="en-US" dirty="0"/>
          </a:p>
        </p:txBody>
      </p:sp>
    </p:spTree>
    <p:extLst>
      <p:ext uri="{BB962C8B-B14F-4D97-AF65-F5344CB8AC3E}">
        <p14:creationId xmlns:p14="http://schemas.microsoft.com/office/powerpoint/2010/main" val="97810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just"/>
            <a:r>
              <a:rPr lang="de-DE" sz="1200" dirty="0" smtClean="0">
                <a:cs typeface="Times New Roman" pitchFamily="18" charset="0"/>
              </a:rPr>
              <a:t>Hier sind </a:t>
            </a:r>
            <a:r>
              <a:rPr lang="de-DE" sz="1200" dirty="0" err="1" smtClean="0">
                <a:cs typeface="Times New Roman" pitchFamily="18" charset="0"/>
              </a:rPr>
              <a:t>beispiel</a:t>
            </a:r>
            <a:r>
              <a:rPr lang="de-DE" sz="1200" baseline="0" dirty="0" smtClean="0">
                <a:cs typeface="Times New Roman" pitchFamily="18" charset="0"/>
              </a:rPr>
              <a:t> </a:t>
            </a:r>
          </a:p>
          <a:p>
            <a:pPr algn="just"/>
            <a:endParaRPr lang="de-DE" sz="1200" baseline="0" dirty="0" smtClean="0">
              <a:cs typeface="Times New Roman" pitchFamily="18" charset="0"/>
            </a:endParaRPr>
          </a:p>
          <a:p>
            <a:pPr algn="just"/>
            <a:r>
              <a:rPr lang="de-DE" sz="1200" baseline="0" dirty="0" smtClean="0">
                <a:cs typeface="Times New Roman" pitchFamily="18" charset="0"/>
              </a:rPr>
              <a:t>Drosselklappensensor, Widerstandänderung, linear </a:t>
            </a:r>
          </a:p>
          <a:p>
            <a:pPr algn="just"/>
            <a:endParaRPr lang="de-DE" sz="1200" baseline="0" dirty="0" smtClean="0">
              <a:cs typeface="Times New Roman" pitchFamily="18" charset="0"/>
            </a:endParaRPr>
          </a:p>
          <a:p>
            <a:pPr algn="just"/>
            <a:r>
              <a:rPr lang="de-DE" sz="1200" baseline="0" dirty="0" smtClean="0">
                <a:cs typeface="Times New Roman" pitchFamily="18" charset="0"/>
              </a:rPr>
              <a:t>Pedalwertgeber: </a:t>
            </a:r>
            <a:r>
              <a:rPr lang="de-DE" sz="1200" baseline="0" dirty="0" err="1" smtClean="0">
                <a:cs typeface="Times New Roman" pitchFamily="18" charset="0"/>
              </a:rPr>
              <a:t>Poti</a:t>
            </a:r>
            <a:r>
              <a:rPr lang="de-DE" sz="1200" baseline="0" dirty="0" smtClean="0">
                <a:cs typeface="Times New Roman" pitchFamily="18" charset="0"/>
              </a:rPr>
              <a:t> 1 und </a:t>
            </a:r>
            <a:r>
              <a:rPr lang="de-DE" sz="1200" baseline="0" dirty="0" err="1" smtClean="0">
                <a:cs typeface="Times New Roman" pitchFamily="18" charset="0"/>
              </a:rPr>
              <a:t>Poti</a:t>
            </a:r>
            <a:r>
              <a:rPr lang="de-DE" sz="1200" baseline="0" dirty="0" smtClean="0">
                <a:cs typeface="Times New Roman" pitchFamily="18" charset="0"/>
              </a:rPr>
              <a:t> 2, E-Gas Monitoring </a:t>
            </a:r>
            <a:r>
              <a:rPr lang="de-DE" sz="1200" baseline="0" dirty="0" err="1" smtClean="0">
                <a:cs typeface="Times New Roman" pitchFamily="18" charset="0"/>
              </a:rPr>
              <a:t>architektur</a:t>
            </a:r>
            <a:r>
              <a:rPr lang="de-DE" sz="1200" baseline="0" dirty="0" smtClean="0">
                <a:cs typeface="Times New Roman" pitchFamily="18" charset="0"/>
              </a:rPr>
              <a:t> </a:t>
            </a:r>
            <a:endParaRPr lang="de-DE" sz="1200" dirty="0" smtClean="0">
              <a:cs typeface="Times New Roman" pitchFamily="18" charset="0"/>
            </a:endParaRPr>
          </a:p>
          <a:p>
            <a:endParaRPr lang="en-US" dirty="0"/>
          </a:p>
        </p:txBody>
      </p:sp>
      <p:sp>
        <p:nvSpPr>
          <p:cNvPr id="4" name="Foliennummernplatzhalter 3"/>
          <p:cNvSpPr>
            <a:spLocks noGrp="1"/>
          </p:cNvSpPr>
          <p:nvPr>
            <p:ph type="sldNum" sz="quarter" idx="10"/>
          </p:nvPr>
        </p:nvSpPr>
        <p:spPr/>
        <p:txBody>
          <a:bodyPr/>
          <a:lstStyle/>
          <a:p>
            <a:fld id="{45A0C133-2FF1-4A65-8FB9-994063EC256F}" type="slidenum">
              <a:rPr lang="en-US" smtClean="0"/>
              <a:pPr/>
              <a:t>15</a:t>
            </a:fld>
            <a:endParaRPr lang="en-US" dirty="0"/>
          </a:p>
        </p:txBody>
      </p:sp>
    </p:spTree>
    <p:extLst>
      <p:ext uri="{BB962C8B-B14F-4D97-AF65-F5344CB8AC3E}">
        <p14:creationId xmlns:p14="http://schemas.microsoft.com/office/powerpoint/2010/main" val="3753907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Induktive Sensoren, Geschwindigkeit</a:t>
            </a:r>
            <a:r>
              <a:rPr lang="de-DE" baseline="0" dirty="0" smtClean="0"/>
              <a:t> und Drehzahlmessung</a:t>
            </a:r>
          </a:p>
          <a:p>
            <a:endParaRPr lang="de-DE" baseline="0" dirty="0" smtClean="0"/>
          </a:p>
          <a:p>
            <a:r>
              <a:rPr lang="de-DE" baseline="0" dirty="0" smtClean="0"/>
              <a:t>Ein Zahn bündelt den </a:t>
            </a:r>
            <a:r>
              <a:rPr lang="de-DE" baseline="0" dirty="0" err="1" smtClean="0"/>
              <a:t>Steufluss</a:t>
            </a:r>
            <a:r>
              <a:rPr lang="de-DE" baseline="0" dirty="0" smtClean="0"/>
              <a:t> des </a:t>
            </a:r>
            <a:r>
              <a:rPr lang="de-DE" baseline="0" dirty="0" err="1" smtClean="0"/>
              <a:t>Mageneten</a:t>
            </a:r>
            <a:r>
              <a:rPr lang="de-DE" baseline="0" dirty="0" smtClean="0"/>
              <a:t>, eine Lücke schwächt den Magnetfluss. </a:t>
            </a:r>
          </a:p>
          <a:p>
            <a:r>
              <a:rPr lang="de-DE" baseline="0" dirty="0" smtClean="0"/>
              <a:t>Pros: Robuste gegen Störung, bzw. Temperatur</a:t>
            </a:r>
          </a:p>
          <a:p>
            <a:r>
              <a:rPr lang="de-DE" baseline="0" dirty="0" err="1" smtClean="0"/>
              <a:t>Cons</a:t>
            </a:r>
            <a:r>
              <a:rPr lang="de-DE" baseline="0" dirty="0" smtClean="0"/>
              <a:t>: </a:t>
            </a:r>
            <a:r>
              <a:rPr lang="de-DE" baseline="0" dirty="0" err="1" smtClean="0"/>
              <a:t>drehzahl</a:t>
            </a:r>
            <a:r>
              <a:rPr lang="de-DE" baseline="0" dirty="0" smtClean="0"/>
              <a:t> </a:t>
            </a:r>
            <a:r>
              <a:rPr lang="de-DE" baseline="0" dirty="0" err="1" smtClean="0"/>
              <a:t>abhänghig</a:t>
            </a:r>
            <a:r>
              <a:rPr lang="de-DE" baseline="0" dirty="0" smtClean="0"/>
              <a:t> (bei z.B. ABS </a:t>
            </a:r>
            <a:r>
              <a:rPr lang="de-DE" baseline="0" dirty="0" err="1" smtClean="0"/>
              <a:t>nachteil</a:t>
            </a:r>
            <a:r>
              <a:rPr lang="de-DE" baseline="0" dirty="0" smtClean="0"/>
              <a:t>)</a:t>
            </a:r>
            <a:endParaRPr lang="de-DE" dirty="0"/>
          </a:p>
        </p:txBody>
      </p:sp>
      <p:sp>
        <p:nvSpPr>
          <p:cNvPr id="4" name="Foliennummernplatzhalter 3"/>
          <p:cNvSpPr>
            <a:spLocks noGrp="1"/>
          </p:cNvSpPr>
          <p:nvPr>
            <p:ph type="sldNum" sz="quarter" idx="10"/>
          </p:nvPr>
        </p:nvSpPr>
        <p:spPr/>
        <p:txBody>
          <a:bodyPr/>
          <a:lstStyle/>
          <a:p>
            <a:fld id="{45A0C133-2FF1-4A65-8FB9-994063EC256F}" type="slidenum">
              <a:rPr lang="en-US" smtClean="0"/>
              <a:pPr/>
              <a:t>16</a:t>
            </a:fld>
            <a:endParaRPr lang="en-US" dirty="0"/>
          </a:p>
        </p:txBody>
      </p:sp>
    </p:spTree>
    <p:extLst>
      <p:ext uri="{BB962C8B-B14F-4D97-AF65-F5344CB8AC3E}">
        <p14:creationId xmlns:p14="http://schemas.microsoft.com/office/powerpoint/2010/main" val="3485944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Zähne beeinflussen das</a:t>
            </a:r>
            <a:r>
              <a:rPr lang="de-DE" baseline="0" dirty="0" smtClean="0"/>
              <a:t> Magnetfluss </a:t>
            </a:r>
            <a:r>
              <a:rPr lang="de-DE" baseline="0" dirty="0" smtClean="0">
                <a:sym typeface="Wingdings" panose="05000000000000000000" pitchFamily="2" charset="2"/>
              </a:rPr>
              <a:t> Magnetänderung induziert in der Spule eine Spannung</a:t>
            </a:r>
          </a:p>
          <a:p>
            <a:endParaRPr lang="de-DE" baseline="0" dirty="0" smtClean="0">
              <a:sym typeface="Wingdings" panose="05000000000000000000" pitchFamily="2" charset="2"/>
            </a:endParaRPr>
          </a:p>
          <a:p>
            <a:r>
              <a:rPr lang="de-DE" baseline="0" dirty="0" smtClean="0">
                <a:sym typeface="Wingdings" panose="05000000000000000000" pitchFamily="2" charset="2"/>
              </a:rPr>
              <a:t>Amplitude und Frequenz hängen von Drehzahl ab</a:t>
            </a:r>
          </a:p>
          <a:p>
            <a:r>
              <a:rPr lang="de-DE" baseline="0" dirty="0" smtClean="0">
                <a:sym typeface="Wingdings" panose="05000000000000000000" pitchFamily="2" charset="2"/>
              </a:rPr>
              <a:t>Auswerteelektronik begrenzt das Signal und bereitet es auf. z:B: jede positive Anteil ist ein Digital Pulse</a:t>
            </a:r>
          </a:p>
          <a:p>
            <a:r>
              <a:rPr lang="de-DE" baseline="0" dirty="0" smtClean="0">
                <a:sym typeface="Wingdings" panose="05000000000000000000" pitchFamily="2" charset="2"/>
              </a:rPr>
              <a:t>Nachteilig bei </a:t>
            </a:r>
            <a:r>
              <a:rPr lang="de-DE" baseline="0" dirty="0" err="1" smtClean="0">
                <a:sym typeface="Wingdings" panose="05000000000000000000" pitchFamily="2" charset="2"/>
              </a:rPr>
              <a:t>niederiger</a:t>
            </a:r>
            <a:r>
              <a:rPr lang="de-DE" baseline="0" dirty="0" smtClean="0">
                <a:sym typeface="Wingdings" panose="05000000000000000000" pitchFamily="2" charset="2"/>
              </a:rPr>
              <a:t> Drehzahl</a:t>
            </a:r>
          </a:p>
        </p:txBody>
      </p:sp>
      <p:sp>
        <p:nvSpPr>
          <p:cNvPr id="4" name="Foliennummernplatzhalter 3"/>
          <p:cNvSpPr>
            <a:spLocks noGrp="1"/>
          </p:cNvSpPr>
          <p:nvPr>
            <p:ph type="sldNum" sz="quarter" idx="10"/>
          </p:nvPr>
        </p:nvSpPr>
        <p:spPr/>
        <p:txBody>
          <a:bodyPr/>
          <a:lstStyle/>
          <a:p>
            <a:fld id="{45A0C133-2FF1-4A65-8FB9-994063EC256F}" type="slidenum">
              <a:rPr lang="en-US" smtClean="0"/>
              <a:pPr/>
              <a:t>17</a:t>
            </a:fld>
            <a:endParaRPr lang="en-US" dirty="0"/>
          </a:p>
        </p:txBody>
      </p:sp>
    </p:spTree>
    <p:extLst>
      <p:ext uri="{BB962C8B-B14F-4D97-AF65-F5344CB8AC3E}">
        <p14:creationId xmlns:p14="http://schemas.microsoft.com/office/powerpoint/2010/main" val="23220561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pPr algn="just"/>
            <a:r>
              <a:rPr lang="de-DE" sz="1200" noProof="0" dirty="0" smtClean="0">
                <a:cs typeface="Times New Roman" pitchFamily="18" charset="0"/>
              </a:rPr>
              <a:t>3 Prinzip: </a:t>
            </a:r>
          </a:p>
          <a:p>
            <a:pPr algn="just"/>
            <a:r>
              <a:rPr lang="de-DE" sz="1200" noProof="0" dirty="0" smtClean="0">
                <a:cs typeface="Times New Roman" pitchFamily="18" charset="0"/>
              </a:rPr>
              <a:t>1. Beschleunigung</a:t>
            </a:r>
            <a:r>
              <a:rPr lang="de-DE" sz="1200" baseline="0" noProof="0" dirty="0" smtClean="0">
                <a:cs typeface="Times New Roman" pitchFamily="18" charset="0"/>
              </a:rPr>
              <a:t> ist die Differentiation der Geschwindigkeit, die Geschwindigkeit ist die Differentiation einer Wegmessung. Das ist das Prinzip</a:t>
            </a:r>
          </a:p>
          <a:p>
            <a:pPr algn="just"/>
            <a:r>
              <a:rPr lang="de-DE" sz="1200" baseline="0" noProof="0" dirty="0" smtClean="0">
                <a:cs typeface="Times New Roman" pitchFamily="18" charset="0"/>
              </a:rPr>
              <a:t>2. </a:t>
            </a:r>
            <a:r>
              <a:rPr lang="de-DE" sz="1200" baseline="0" noProof="0" dirty="0" err="1" smtClean="0">
                <a:cs typeface="Times New Roman" pitchFamily="18" charset="0"/>
              </a:rPr>
              <a:t>Newton’s</a:t>
            </a:r>
            <a:r>
              <a:rPr lang="de-DE" sz="1200" baseline="0" noProof="0" dirty="0" smtClean="0">
                <a:cs typeface="Times New Roman" pitchFamily="18" charset="0"/>
              </a:rPr>
              <a:t> Kraft Gleichung. Die Kraft F kann mit piezoelektrischen </a:t>
            </a:r>
            <a:r>
              <a:rPr lang="de-DE" sz="1200" baseline="0" noProof="0" dirty="0" err="1" smtClean="0">
                <a:cs typeface="Times New Roman" pitchFamily="18" charset="0"/>
              </a:rPr>
              <a:t>Kraftaufnehmer</a:t>
            </a:r>
            <a:r>
              <a:rPr lang="de-DE" sz="1200" baseline="0" noProof="0" dirty="0" smtClean="0">
                <a:cs typeface="Times New Roman" pitchFamily="18" charset="0"/>
              </a:rPr>
              <a:t> direkt gemessen werden </a:t>
            </a:r>
          </a:p>
          <a:p>
            <a:pPr algn="just"/>
            <a:r>
              <a:rPr lang="de-DE" sz="1200" baseline="0" noProof="0" dirty="0" smtClean="0">
                <a:cs typeface="Times New Roman" pitchFamily="18" charset="0"/>
              </a:rPr>
              <a:t>3. Feder Masse Systeme: Man hängt eine kleine seismische Masse m federnd in der Richtung auf, in der die Beschleunigung gemessen werden soll. </a:t>
            </a:r>
          </a:p>
          <a:p>
            <a:pPr algn="just"/>
            <a:r>
              <a:rPr lang="de-DE" sz="1200" baseline="0" noProof="0" dirty="0" smtClean="0">
                <a:cs typeface="Times New Roman" pitchFamily="18" charset="0"/>
              </a:rPr>
              <a:t>Über die Messung des Schwingweges w kann mit den Größen Masse m und Federsteifigkeit c die Bescheinigung a ermittelt werden. </a:t>
            </a:r>
          </a:p>
          <a:p>
            <a:pPr algn="just"/>
            <a:endParaRPr lang="en-GB" sz="1200" dirty="0" smtClean="0">
              <a:cs typeface="Times New Roman" pitchFamily="18" charset="0"/>
            </a:endParaRPr>
          </a:p>
          <a:p>
            <a:pPr algn="just"/>
            <a:endParaRPr lang="en-GB" sz="1200" dirty="0" smtClean="0">
              <a:cs typeface="Times New Roman" pitchFamily="18" charset="0"/>
            </a:endParaRPr>
          </a:p>
        </p:txBody>
      </p:sp>
      <p:sp>
        <p:nvSpPr>
          <p:cNvPr id="4" name="Foliennummernplatzhalter 3"/>
          <p:cNvSpPr>
            <a:spLocks noGrp="1"/>
          </p:cNvSpPr>
          <p:nvPr>
            <p:ph type="sldNum" sz="quarter" idx="10"/>
          </p:nvPr>
        </p:nvSpPr>
        <p:spPr/>
        <p:txBody>
          <a:bodyPr/>
          <a:lstStyle/>
          <a:p>
            <a:fld id="{45A0C133-2FF1-4A65-8FB9-994063EC256F}" type="slidenum">
              <a:rPr lang="en-US" smtClean="0"/>
              <a:pPr/>
              <a:t>18</a:t>
            </a:fld>
            <a:endParaRPr lang="en-US" dirty="0"/>
          </a:p>
        </p:txBody>
      </p:sp>
    </p:spTree>
    <p:extLst>
      <p:ext uri="{BB962C8B-B14F-4D97-AF65-F5344CB8AC3E}">
        <p14:creationId xmlns:p14="http://schemas.microsoft.com/office/powerpoint/2010/main" val="36497778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fontScale="85000" lnSpcReduction="10000"/>
          </a:bodyPr>
          <a:lstStyle/>
          <a:p>
            <a:r>
              <a:rPr lang="de-DE" dirty="0" smtClean="0"/>
              <a:t>Piezoelektrischer Effekt:</a:t>
            </a:r>
          </a:p>
          <a:p>
            <a:r>
              <a:rPr lang="de-DE" dirty="0" smtClean="0"/>
              <a:t>Belastung führt</a:t>
            </a:r>
            <a:r>
              <a:rPr lang="de-DE" baseline="0" dirty="0" smtClean="0"/>
              <a:t> zu Verformung der Dipolstruktur. Das generiert an den Außenflächen des Kristalls eine Ladungsdifferenz. </a:t>
            </a:r>
          </a:p>
          <a:p>
            <a:endParaRPr lang="de-DE" baseline="0" dirty="0" smtClean="0"/>
          </a:p>
          <a:p>
            <a:r>
              <a:rPr lang="de-DE" baseline="0" dirty="0" smtClean="0"/>
              <a:t>Longitudinale Effekt. </a:t>
            </a:r>
          </a:p>
          <a:p>
            <a:r>
              <a:rPr lang="de-DE" baseline="0" dirty="0" smtClean="0"/>
              <a:t>Vorteil: ohne </a:t>
            </a:r>
            <a:r>
              <a:rPr lang="de-DE" baseline="0" dirty="0" err="1" smtClean="0"/>
              <a:t>Hilfsengergie</a:t>
            </a:r>
            <a:r>
              <a:rPr lang="de-DE" baseline="0" dirty="0" smtClean="0"/>
              <a:t> </a:t>
            </a:r>
            <a:r>
              <a:rPr lang="de-DE" baseline="0" dirty="0" err="1" smtClean="0"/>
              <a:t>areiten</a:t>
            </a:r>
            <a:r>
              <a:rPr lang="de-DE" baseline="0" dirty="0" smtClean="0"/>
              <a:t>, </a:t>
            </a:r>
          </a:p>
          <a:p>
            <a:r>
              <a:rPr lang="de-DE" baseline="0" dirty="0" smtClean="0"/>
              <a:t>Nachteile: </a:t>
            </a:r>
          </a:p>
          <a:p>
            <a:r>
              <a:rPr lang="de-DE" baseline="0" dirty="0" smtClean="0"/>
              <a:t>keine statische Messung möglich. </a:t>
            </a:r>
          </a:p>
          <a:p>
            <a:r>
              <a:rPr lang="de-DE" baseline="0" dirty="0" smtClean="0"/>
              <a:t>Aufgrund der hohen Ausgangsimpedanz sind aufwendige Verstärkerschaltungen notwendig.  </a:t>
            </a:r>
            <a:endParaRPr lang="de-DE" dirty="0" smtClean="0"/>
          </a:p>
          <a:p>
            <a:endParaRPr lang="de-DE" dirty="0" smtClean="0"/>
          </a:p>
          <a:p>
            <a:r>
              <a:rPr lang="de-DE" dirty="0" smtClean="0"/>
              <a:t>Aufbau eines piezoelektrischen Beschleunigungssensor:</a:t>
            </a:r>
            <a:r>
              <a:rPr lang="de-DE" baseline="0" dirty="0" smtClean="0"/>
              <a:t> seismische Masse auf piezoelektrisches Material. Anwendung in Crash </a:t>
            </a:r>
            <a:r>
              <a:rPr lang="de-DE" baseline="0" dirty="0" err="1" smtClean="0"/>
              <a:t>sensor</a:t>
            </a:r>
            <a:r>
              <a:rPr lang="de-DE" baseline="0" dirty="0" smtClean="0"/>
              <a:t>. </a:t>
            </a:r>
            <a:endParaRPr lang="de-DE" dirty="0" smtClean="0"/>
          </a:p>
          <a:p>
            <a:endParaRPr lang="de-DE" dirty="0" smtClean="0"/>
          </a:p>
          <a:p>
            <a:endParaRPr lang="de-DE" dirty="0" smtClean="0"/>
          </a:p>
          <a:p>
            <a:r>
              <a:rPr lang="de-DE" dirty="0" smtClean="0"/>
              <a:t>Kristalle mit einer im unbelasteten Zustand nach außen neutralen Dipolstruktur erfahren unter Belastung eine Verformung, so dass an den Außenflächen des Kristalls eine Ladungsdifferenz entsteht.</a:t>
            </a:r>
          </a:p>
          <a:p>
            <a:r>
              <a:rPr lang="de-DE" dirty="0" smtClean="0"/>
              <a:t>Obige Abbildung zeigt eine vereinfachte Modellvorstellung zur Entstehung von Piezospannungen. Dargestellt ist der longitudinale Effekt. Die Ladungsdifferenz entsteht also an den belasteten Seiten. Weitere Effekte sind der transversale Piezoeffekt (Ladungsdifferenz entsteht an den Querseiten) und der Effekt unter Einwirkung einer Schubspannung. </a:t>
            </a:r>
          </a:p>
          <a:p>
            <a:r>
              <a:rPr lang="de-DE" dirty="0" smtClean="0"/>
              <a:t>Piezoelektrische Sensoren haben den Vorteil, dass sie ohne Hilfsenergie arbeiten. Nachteilig ist, dass keine statischen Messungen möglich sind (ihre untere Grenzfrequenz ist immer größer Null) und aufgrund der hohen Ausgangsimpedanz sind aufwendige Verstärkerschaltungen notwendig.</a:t>
            </a:r>
          </a:p>
          <a:p>
            <a:r>
              <a:rPr lang="de-DE" dirty="0" smtClean="0"/>
              <a:t>Hochwertige Sensoren erreichen untere Grenzfrequenzen von etwa 0.1 Hz. Die obere Grenze des Messbereichs wird durch die erste Eigenfrequenz der schwingenden Masse bestimmt und ist somit abhängig von der Federkonstante.</a:t>
            </a:r>
          </a:p>
          <a:p>
            <a:r>
              <a:rPr lang="de-DE" dirty="0" smtClean="0"/>
              <a:t>Wichtige Kenngrößen eines piezoelektrischen </a:t>
            </a:r>
            <a:r>
              <a:rPr lang="de-DE" dirty="0" err="1" smtClean="0"/>
              <a:t>Beschleunigungsauf</a:t>
            </a:r>
            <a:r>
              <a:rPr lang="de-DE" dirty="0" smtClean="0"/>
              <a:t>-nehmers sind der Beschleunigungsbereich sowie die Empfindlichkeit, die das Verhältnis der abgegebenen Ladung zur einwirkenden Beschleunigung angibt.</a:t>
            </a:r>
          </a:p>
          <a:p>
            <a:endParaRPr lang="en-US" dirty="0"/>
          </a:p>
        </p:txBody>
      </p:sp>
      <p:sp>
        <p:nvSpPr>
          <p:cNvPr id="4" name="Foliennummernplatzhalter 3"/>
          <p:cNvSpPr>
            <a:spLocks noGrp="1"/>
          </p:cNvSpPr>
          <p:nvPr>
            <p:ph type="sldNum" sz="quarter" idx="10"/>
          </p:nvPr>
        </p:nvSpPr>
        <p:spPr/>
        <p:txBody>
          <a:bodyPr/>
          <a:lstStyle/>
          <a:p>
            <a:fld id="{45A0C133-2FF1-4A65-8FB9-994063EC256F}" type="slidenum">
              <a:rPr lang="en-US" smtClean="0"/>
              <a:pPr/>
              <a:t>19</a:t>
            </a:fld>
            <a:endParaRPr lang="en-US" dirty="0"/>
          </a:p>
        </p:txBody>
      </p:sp>
    </p:spTree>
    <p:extLst>
      <p:ext uri="{BB962C8B-B14F-4D97-AF65-F5344CB8AC3E}">
        <p14:creationId xmlns:p14="http://schemas.microsoft.com/office/powerpoint/2010/main" val="9008507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Automobile</a:t>
            </a:r>
            <a:r>
              <a:rPr lang="de-DE" baseline="0" dirty="0" smtClean="0"/>
              <a:t> Gyroskope wird auch als Vibrationskreisel genannt. </a:t>
            </a:r>
          </a:p>
          <a:p>
            <a:r>
              <a:rPr lang="de-DE" baseline="0" dirty="0" smtClean="0"/>
              <a:t>Arbeitsprinzip: Co-</a:t>
            </a:r>
            <a:r>
              <a:rPr lang="de-DE" baseline="0" dirty="0" err="1" smtClean="0"/>
              <a:t>ri</a:t>
            </a:r>
            <a:r>
              <a:rPr lang="de-DE" baseline="0" dirty="0" smtClean="0"/>
              <a:t>-</a:t>
            </a:r>
            <a:r>
              <a:rPr lang="de-DE" baseline="0" dirty="0" err="1" smtClean="0"/>
              <a:t>oliskraft</a:t>
            </a:r>
            <a:endParaRPr lang="de-DE" baseline="0" dirty="0" smtClean="0"/>
          </a:p>
          <a:p>
            <a:endParaRPr lang="de-DE" baseline="0" dirty="0" smtClean="0"/>
          </a:p>
          <a:p>
            <a:r>
              <a:rPr lang="de-DE" baseline="0" dirty="0" smtClean="0"/>
              <a:t>Die Rotationsgeschwindigkeit ist </a:t>
            </a:r>
            <a:r>
              <a:rPr lang="de-DE" baseline="0" dirty="0" err="1" smtClean="0"/>
              <a:t>propotional</a:t>
            </a:r>
            <a:r>
              <a:rPr lang="de-DE" baseline="0" dirty="0" smtClean="0"/>
              <a:t> zur gemessen Kraft/Beschleunigung. </a:t>
            </a:r>
          </a:p>
          <a:p>
            <a:endParaRPr lang="de-DE" baseline="0" dirty="0" smtClean="0"/>
          </a:p>
          <a:p>
            <a:r>
              <a:rPr lang="de-DE" baseline="0" dirty="0" smtClean="0"/>
              <a:t>Kann mit MEMS (Mikro-Elektronisch-</a:t>
            </a:r>
            <a:r>
              <a:rPr lang="de-DE" baseline="0" dirty="0" err="1" smtClean="0"/>
              <a:t>Mechanischen.System</a:t>
            </a:r>
            <a:r>
              <a:rPr lang="de-DE" baseline="0" dirty="0" smtClean="0"/>
              <a:t>) gefertigt werden. Ist auch ein kostengünstig </a:t>
            </a:r>
            <a:r>
              <a:rPr lang="de-DE" baseline="0" dirty="0" err="1" smtClean="0"/>
              <a:t>sensor</a:t>
            </a:r>
            <a:r>
              <a:rPr lang="de-DE" baseline="0" dirty="0" smtClean="0"/>
              <a:t>. </a:t>
            </a:r>
          </a:p>
          <a:p>
            <a:endParaRPr lang="de-DE" baseline="0" dirty="0" smtClean="0"/>
          </a:p>
          <a:p>
            <a:r>
              <a:rPr lang="de-DE" baseline="0" dirty="0" smtClean="0"/>
              <a:t>Anwendungen:  Erkennung von unsicheren Fahrzuständen, z.B. in Elektronische </a:t>
            </a:r>
            <a:r>
              <a:rPr lang="de-DE" baseline="0" dirty="0" err="1" smtClean="0"/>
              <a:t>Stabilitätkontrolle</a:t>
            </a:r>
            <a:r>
              <a:rPr lang="de-DE" baseline="0" dirty="0" smtClean="0"/>
              <a:t> </a:t>
            </a:r>
            <a:r>
              <a:rPr lang="de-DE" baseline="0" dirty="0" err="1" smtClean="0"/>
              <a:t>integeriert</a:t>
            </a:r>
            <a:endParaRPr lang="de-DE" baseline="0" dirty="0" smtClean="0"/>
          </a:p>
          <a:p>
            <a:endParaRPr lang="de-DE" baseline="0" dirty="0" smtClean="0"/>
          </a:p>
          <a:p>
            <a:r>
              <a:rPr lang="de-DE" baseline="0" dirty="0" smtClean="0"/>
              <a:t>Bestimmung der </a:t>
            </a:r>
            <a:r>
              <a:rPr lang="de-DE" baseline="0" dirty="0" err="1" smtClean="0"/>
              <a:t>Gierrate</a:t>
            </a:r>
            <a:r>
              <a:rPr lang="de-DE" baseline="0" dirty="0" smtClean="0"/>
              <a:t> des Fahrzeugs</a:t>
            </a:r>
          </a:p>
          <a:p>
            <a:endParaRPr lang="de-DE" baseline="0" dirty="0" smtClean="0"/>
          </a:p>
          <a:p>
            <a:r>
              <a:rPr lang="de-DE" baseline="0" dirty="0" smtClean="0"/>
              <a:t>Als Auslöser unterschiedlich </a:t>
            </a:r>
            <a:r>
              <a:rPr lang="de-DE" baseline="0" dirty="0" err="1" smtClean="0"/>
              <a:t>Sichheitssystems</a:t>
            </a:r>
            <a:r>
              <a:rPr lang="de-DE" baseline="0" dirty="0" smtClean="0"/>
              <a:t>.</a:t>
            </a:r>
          </a:p>
          <a:p>
            <a:endParaRPr lang="de-DE" dirty="0"/>
          </a:p>
        </p:txBody>
      </p:sp>
      <p:sp>
        <p:nvSpPr>
          <p:cNvPr id="4" name="Foliennummernplatzhalter 3"/>
          <p:cNvSpPr>
            <a:spLocks noGrp="1"/>
          </p:cNvSpPr>
          <p:nvPr>
            <p:ph type="sldNum" sz="quarter" idx="10"/>
          </p:nvPr>
        </p:nvSpPr>
        <p:spPr/>
        <p:txBody>
          <a:bodyPr/>
          <a:lstStyle/>
          <a:p>
            <a:fld id="{45A0C133-2FF1-4A65-8FB9-994063EC256F}" type="slidenum">
              <a:rPr lang="en-US" smtClean="0"/>
              <a:pPr/>
              <a:t>20</a:t>
            </a:fld>
            <a:endParaRPr lang="en-US" dirty="0"/>
          </a:p>
        </p:txBody>
      </p:sp>
    </p:spTree>
    <p:extLst>
      <p:ext uri="{BB962C8B-B14F-4D97-AF65-F5344CB8AC3E}">
        <p14:creationId xmlns:p14="http://schemas.microsoft.com/office/powerpoint/2010/main" val="1466893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Inertiale</a:t>
            </a:r>
            <a:r>
              <a:rPr lang="de-DE" dirty="0" smtClean="0"/>
              <a:t> Messeinheit</a:t>
            </a:r>
          </a:p>
          <a:p>
            <a:endParaRPr lang="de-DE" dirty="0" smtClean="0"/>
          </a:p>
          <a:p>
            <a:r>
              <a:rPr lang="de-DE" dirty="0" smtClean="0"/>
              <a:t>Zusammenarbeit von Beschleunigung</a:t>
            </a:r>
            <a:r>
              <a:rPr lang="de-DE" baseline="0" dirty="0" smtClean="0"/>
              <a:t> und Gyroskope </a:t>
            </a:r>
            <a:r>
              <a:rPr lang="de-DE" baseline="0" dirty="0" err="1" smtClean="0"/>
              <a:t>sensoren</a:t>
            </a:r>
            <a:r>
              <a:rPr lang="de-DE" baseline="0" dirty="0" smtClean="0"/>
              <a:t>. </a:t>
            </a:r>
          </a:p>
          <a:p>
            <a:endParaRPr lang="de-DE" baseline="0" dirty="0" smtClean="0"/>
          </a:p>
          <a:p>
            <a:r>
              <a:rPr lang="de-DE" baseline="0" dirty="0" smtClean="0"/>
              <a:t>Messung der Rotation und Beschleunigung mit bis zu allen 6 Freiheitsgraden. </a:t>
            </a:r>
          </a:p>
          <a:p>
            <a:endParaRPr lang="de-DE" baseline="0" dirty="0" smtClean="0"/>
          </a:p>
          <a:p>
            <a:r>
              <a:rPr lang="de-DE" baseline="0" dirty="0" smtClean="0"/>
              <a:t>Meter pro Quadratsekunde </a:t>
            </a:r>
            <a:endParaRPr lang="de-DE" dirty="0"/>
          </a:p>
        </p:txBody>
      </p:sp>
      <p:sp>
        <p:nvSpPr>
          <p:cNvPr id="4" name="Foliennummernplatzhalter 3"/>
          <p:cNvSpPr>
            <a:spLocks noGrp="1"/>
          </p:cNvSpPr>
          <p:nvPr>
            <p:ph type="sldNum" sz="quarter" idx="10"/>
          </p:nvPr>
        </p:nvSpPr>
        <p:spPr/>
        <p:txBody>
          <a:bodyPr/>
          <a:lstStyle/>
          <a:p>
            <a:fld id="{45A0C133-2FF1-4A65-8FB9-994063EC256F}" type="slidenum">
              <a:rPr lang="en-US" smtClean="0"/>
              <a:pPr/>
              <a:t>21</a:t>
            </a:fld>
            <a:endParaRPr lang="en-US" dirty="0"/>
          </a:p>
        </p:txBody>
      </p:sp>
    </p:spTree>
    <p:extLst>
      <p:ext uri="{BB962C8B-B14F-4D97-AF65-F5344CB8AC3E}">
        <p14:creationId xmlns:p14="http://schemas.microsoft.com/office/powerpoint/2010/main" val="29887330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smtClean="0"/>
              <a:t>Beispiel</a:t>
            </a:r>
            <a:r>
              <a:rPr lang="en-US" dirty="0" smtClean="0"/>
              <a:t> </a:t>
            </a:r>
            <a:r>
              <a:rPr lang="en-US" dirty="0" err="1" smtClean="0"/>
              <a:t>mit</a:t>
            </a:r>
            <a:r>
              <a:rPr lang="en-US" dirty="0" smtClean="0"/>
              <a:t> Inertial </a:t>
            </a:r>
            <a:r>
              <a:rPr lang="en-US" dirty="0" err="1" smtClean="0"/>
              <a:t>Nivi</a:t>
            </a:r>
            <a:r>
              <a:rPr lang="en-US" dirty="0" smtClean="0"/>
              <a:t>.</a:t>
            </a:r>
          </a:p>
          <a:p>
            <a:endParaRPr lang="en-US" dirty="0" smtClean="0"/>
          </a:p>
          <a:p>
            <a:r>
              <a:rPr lang="en-US" dirty="0" smtClean="0"/>
              <a:t>Oxford</a:t>
            </a:r>
            <a:r>
              <a:rPr lang="en-US" baseline="0" dirty="0" smtClean="0"/>
              <a:t> </a:t>
            </a:r>
            <a:r>
              <a:rPr lang="en-US" baseline="0" dirty="0" err="1" smtClean="0"/>
              <a:t>OxTS</a:t>
            </a:r>
            <a:r>
              <a:rPr lang="en-US" baseline="0" dirty="0" smtClean="0"/>
              <a:t> is der </a:t>
            </a:r>
            <a:r>
              <a:rPr lang="en-US" baseline="0" dirty="0" err="1" smtClean="0"/>
              <a:t>Industriestandard</a:t>
            </a:r>
            <a:r>
              <a:rPr lang="en-US" baseline="0" dirty="0" smtClean="0"/>
              <a:t> GNSS / INS </a:t>
            </a:r>
            <a:r>
              <a:rPr lang="en-US" baseline="0" dirty="0" err="1" smtClean="0"/>
              <a:t>für</a:t>
            </a:r>
            <a:r>
              <a:rPr lang="en-US" baseline="0" dirty="0" smtClean="0"/>
              <a:t> ADAS system</a:t>
            </a:r>
          </a:p>
          <a:p>
            <a:endParaRPr lang="en-US" baseline="0" dirty="0" smtClean="0"/>
          </a:p>
          <a:p>
            <a:r>
              <a:rPr lang="en-US" baseline="0" dirty="0" err="1" smtClean="0"/>
              <a:t>Kann</a:t>
            </a:r>
            <a:r>
              <a:rPr lang="en-US" baseline="0" dirty="0" smtClean="0"/>
              <a:t> Position, </a:t>
            </a:r>
            <a:r>
              <a:rPr lang="en-US" baseline="0" dirty="0" err="1" smtClean="0"/>
              <a:t>Orientierung</a:t>
            </a:r>
            <a:r>
              <a:rPr lang="en-US" baseline="0" dirty="0" smtClean="0"/>
              <a:t>, </a:t>
            </a:r>
            <a:r>
              <a:rPr lang="en-US" baseline="0" dirty="0" err="1" smtClean="0"/>
              <a:t>usw</a:t>
            </a:r>
            <a:r>
              <a:rPr lang="en-US" baseline="0" dirty="0" smtClean="0"/>
              <a:t>. </a:t>
            </a:r>
          </a:p>
          <a:p>
            <a:endParaRPr lang="en-US" baseline="0" dirty="0" smtClean="0"/>
          </a:p>
          <a:p>
            <a:r>
              <a:rPr lang="de-DE" sz="1200" b="0" i="0" kern="1200" dirty="0" smtClean="0">
                <a:solidFill>
                  <a:schemeClr val="tx1"/>
                </a:solidFill>
                <a:effectLst/>
                <a:latin typeface="+mn-lt"/>
                <a:ea typeface="+mn-ea"/>
                <a:cs typeface="+mn-cs"/>
              </a:rPr>
              <a:t>Global Navigation </a:t>
            </a:r>
            <a:r>
              <a:rPr lang="de-DE" sz="1200" b="0" i="0" kern="1200" dirty="0" err="1" smtClean="0">
                <a:solidFill>
                  <a:schemeClr val="tx1"/>
                </a:solidFill>
                <a:effectLst/>
                <a:latin typeface="+mn-lt"/>
                <a:ea typeface="+mn-ea"/>
                <a:cs typeface="+mn-cs"/>
              </a:rPr>
              <a:t>Satellite</a:t>
            </a:r>
            <a:r>
              <a:rPr lang="de-DE" sz="1200" b="0" i="0" kern="1200" dirty="0" smtClean="0">
                <a:solidFill>
                  <a:schemeClr val="tx1"/>
                </a:solidFill>
                <a:effectLst/>
                <a:latin typeface="+mn-lt"/>
                <a:ea typeface="+mn-ea"/>
                <a:cs typeface="+mn-cs"/>
              </a:rPr>
              <a:t> System</a:t>
            </a:r>
          </a:p>
          <a:p>
            <a:endParaRPr lang="de-DE" sz="1200" b="0" i="0" kern="1200" baseline="0" dirty="0" smtClean="0">
              <a:solidFill>
                <a:schemeClr val="tx1"/>
              </a:solidFill>
              <a:effectLst/>
              <a:latin typeface="+mn-lt"/>
              <a:ea typeface="+mn-ea"/>
              <a:cs typeface="+mn-cs"/>
            </a:endParaRPr>
          </a:p>
          <a:p>
            <a:r>
              <a:rPr lang="de-DE" sz="1200" b="0" i="0" kern="1200" baseline="0" dirty="0" smtClean="0">
                <a:solidFill>
                  <a:schemeClr val="tx1"/>
                </a:solidFill>
                <a:effectLst/>
                <a:latin typeface="+mn-lt"/>
                <a:ea typeface="+mn-ea"/>
                <a:cs typeface="+mn-cs"/>
              </a:rPr>
              <a:t>Datenausgabe rate: 250 Hz</a:t>
            </a:r>
          </a:p>
          <a:p>
            <a:r>
              <a:rPr lang="de-DE" sz="1200" b="0" i="0" kern="1200" baseline="0" dirty="0" smtClean="0">
                <a:solidFill>
                  <a:schemeClr val="tx1"/>
                </a:solidFill>
                <a:effectLst/>
                <a:latin typeface="+mn-lt"/>
                <a:ea typeface="+mn-ea"/>
                <a:cs typeface="+mn-cs"/>
              </a:rPr>
              <a:t>Positionsgenauigkeit bis 10 cm, </a:t>
            </a:r>
          </a:p>
          <a:p>
            <a:r>
              <a:rPr lang="de-DE" sz="1200" b="0" i="0" kern="1200" baseline="0" dirty="0" err="1" smtClean="0">
                <a:solidFill>
                  <a:schemeClr val="tx1"/>
                </a:solidFill>
                <a:effectLst/>
                <a:latin typeface="+mn-lt"/>
                <a:ea typeface="+mn-ea"/>
                <a:cs typeface="+mn-cs"/>
              </a:rPr>
              <a:t>Neigungs</a:t>
            </a:r>
            <a:r>
              <a:rPr lang="de-DE" sz="1200" b="0" i="0" kern="1200" baseline="0" dirty="0" smtClean="0">
                <a:solidFill>
                  <a:schemeClr val="tx1"/>
                </a:solidFill>
                <a:effectLst/>
                <a:latin typeface="+mn-lt"/>
                <a:ea typeface="+mn-ea"/>
                <a:cs typeface="+mn-cs"/>
              </a:rPr>
              <a:t>/</a:t>
            </a:r>
            <a:r>
              <a:rPr lang="de-DE" sz="1200" b="0" i="0" kern="1200" baseline="0" dirty="0" err="1" smtClean="0">
                <a:solidFill>
                  <a:schemeClr val="tx1"/>
                </a:solidFill>
                <a:effectLst/>
                <a:latin typeface="+mn-lt"/>
                <a:ea typeface="+mn-ea"/>
                <a:cs typeface="+mn-cs"/>
              </a:rPr>
              <a:t>rollgenauigkeit</a:t>
            </a:r>
            <a:r>
              <a:rPr lang="de-DE" sz="1200" b="0" i="0" kern="1200" baseline="0" dirty="0" smtClean="0">
                <a:solidFill>
                  <a:schemeClr val="tx1"/>
                </a:solidFill>
                <a:effectLst/>
                <a:latin typeface="+mn-lt"/>
                <a:ea typeface="+mn-ea"/>
                <a:cs typeface="+mn-cs"/>
              </a:rPr>
              <a:t> 0.03m </a:t>
            </a:r>
          </a:p>
          <a:p>
            <a:r>
              <a:rPr lang="de-DE" sz="1200" b="0" i="0" kern="1200" baseline="0" dirty="0" smtClean="0">
                <a:solidFill>
                  <a:schemeClr val="tx1"/>
                </a:solidFill>
                <a:effectLst/>
                <a:latin typeface="+mn-lt"/>
                <a:ea typeface="+mn-ea"/>
                <a:cs typeface="+mn-cs"/>
              </a:rPr>
              <a:t>Schräglaufwinkelgenauigkeit mit zwei Antennen: bis </a:t>
            </a:r>
            <a:r>
              <a:rPr lang="de-DE" sz="1200" b="0" i="0" kern="1200" baseline="0" dirty="0" smtClean="0">
                <a:solidFill>
                  <a:schemeClr val="tx1"/>
                </a:solidFill>
                <a:effectLst/>
                <a:latin typeface="+mn-lt"/>
                <a:ea typeface="+mn-ea"/>
                <a:cs typeface="+mn-cs"/>
              </a:rPr>
              <a:t>0.05</a:t>
            </a:r>
          </a:p>
          <a:p>
            <a:endParaRPr lang="de-DE" sz="1200" b="0" i="0" kern="1200" baseline="0" dirty="0" smtClean="0">
              <a:solidFill>
                <a:schemeClr val="tx1"/>
              </a:solidFill>
              <a:effectLst/>
              <a:latin typeface="+mn-lt"/>
              <a:ea typeface="+mn-ea"/>
              <a:cs typeface="+mn-cs"/>
            </a:endParaRPr>
          </a:p>
          <a:p>
            <a:r>
              <a:rPr lang="de-DE" sz="1200" b="0" i="0" kern="1200" baseline="0" dirty="0" smtClean="0">
                <a:solidFill>
                  <a:schemeClr val="tx1"/>
                </a:solidFill>
                <a:effectLst/>
                <a:latin typeface="+mn-lt"/>
                <a:ea typeface="+mn-ea"/>
                <a:cs typeface="+mn-cs"/>
              </a:rPr>
              <a:t>AEB – </a:t>
            </a:r>
            <a:r>
              <a:rPr lang="de-DE" sz="1200" b="0" i="0" kern="1200" baseline="0" dirty="0" err="1" smtClean="0">
                <a:solidFill>
                  <a:schemeClr val="tx1"/>
                </a:solidFill>
                <a:effectLst/>
                <a:latin typeface="+mn-lt"/>
                <a:ea typeface="+mn-ea"/>
                <a:cs typeface="+mn-cs"/>
              </a:rPr>
              <a:t>Autonomous</a:t>
            </a:r>
            <a:r>
              <a:rPr lang="de-DE" sz="1200" b="0" i="0" kern="1200" baseline="0" dirty="0" smtClean="0">
                <a:solidFill>
                  <a:schemeClr val="tx1"/>
                </a:solidFill>
                <a:effectLst/>
                <a:latin typeface="+mn-lt"/>
                <a:ea typeface="+mn-ea"/>
                <a:cs typeface="+mn-cs"/>
              </a:rPr>
              <a:t> Emergency </a:t>
            </a:r>
            <a:r>
              <a:rPr lang="de-DE" sz="1200" b="0" i="0" kern="1200" baseline="0" dirty="0" err="1" smtClean="0">
                <a:solidFill>
                  <a:schemeClr val="tx1"/>
                </a:solidFill>
                <a:effectLst/>
                <a:latin typeface="+mn-lt"/>
                <a:ea typeface="+mn-ea"/>
                <a:cs typeface="+mn-cs"/>
              </a:rPr>
              <a:t>Braking</a:t>
            </a:r>
            <a:endParaRPr lang="en-US" baseline="0" dirty="0" smtClean="0"/>
          </a:p>
          <a:p>
            <a:endParaRPr lang="en-US" baseline="0" dirty="0" smtClean="0"/>
          </a:p>
          <a:p>
            <a:r>
              <a:rPr lang="en-US" baseline="0" dirty="0" smtClean="0"/>
              <a:t> </a:t>
            </a:r>
            <a:endParaRPr lang="en-US" dirty="0"/>
          </a:p>
        </p:txBody>
      </p:sp>
      <p:sp>
        <p:nvSpPr>
          <p:cNvPr id="4" name="Foliennummernplatzhalter 3"/>
          <p:cNvSpPr>
            <a:spLocks noGrp="1"/>
          </p:cNvSpPr>
          <p:nvPr>
            <p:ph type="sldNum" sz="quarter" idx="10"/>
          </p:nvPr>
        </p:nvSpPr>
        <p:spPr/>
        <p:txBody>
          <a:bodyPr/>
          <a:lstStyle/>
          <a:p>
            <a:fld id="{45A0C133-2FF1-4A65-8FB9-994063EC256F}" type="slidenum">
              <a:rPr lang="en-US" smtClean="0"/>
              <a:pPr/>
              <a:t>22</a:t>
            </a:fld>
            <a:endParaRPr lang="en-US" dirty="0"/>
          </a:p>
        </p:txBody>
      </p:sp>
    </p:spTree>
    <p:extLst>
      <p:ext uri="{BB962C8B-B14F-4D97-AF65-F5344CB8AC3E}">
        <p14:creationId xmlns:p14="http://schemas.microsoft.com/office/powerpoint/2010/main" val="261599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just"/>
            <a:endParaRPr lang="de-DE" dirty="0" smtClean="0">
              <a:cs typeface="Times New Roman" pitchFamily="18" charset="0"/>
            </a:endParaRPr>
          </a:p>
          <a:p>
            <a:pPr algn="just"/>
            <a:r>
              <a:rPr lang="de-DE" dirty="0" smtClean="0">
                <a:cs typeface="Times New Roman" pitchFamily="18" charset="0"/>
              </a:rPr>
              <a:t>In der Messtechnik ist es oft erforderlich, aufgenommene Signale vor der weiteren Verarbeitung aufzubereiten. </a:t>
            </a:r>
          </a:p>
          <a:p>
            <a:pPr algn="just"/>
            <a:endParaRPr lang="de-DE" dirty="0" smtClean="0">
              <a:cs typeface="Times New Roman" pitchFamily="18" charset="0"/>
            </a:endParaRPr>
          </a:p>
          <a:p>
            <a:pPr algn="just"/>
            <a:r>
              <a:rPr lang="de-DE" dirty="0" smtClean="0">
                <a:cs typeface="Times New Roman" pitchFamily="18" charset="0"/>
              </a:rPr>
              <a:t>Dazu gehört das Beseitigen von Rauschanteilen, die frequenzabhängige Gewichtung des Messsignals</a:t>
            </a:r>
          </a:p>
          <a:p>
            <a:pPr algn="just"/>
            <a:endParaRPr lang="de-DE" b="1" dirty="0" smtClean="0">
              <a:cs typeface="Times New Roman" pitchFamily="18" charset="0"/>
            </a:endParaRPr>
          </a:p>
          <a:p>
            <a:pPr algn="just"/>
            <a:r>
              <a:rPr lang="de-DE" b="0" dirty="0" smtClean="0">
                <a:cs typeface="Times New Roman" pitchFamily="18" charset="0"/>
              </a:rPr>
              <a:t>Tiefpassfilter wird häufig vor der ADC</a:t>
            </a:r>
            <a:r>
              <a:rPr lang="de-DE" b="0" baseline="0" dirty="0" smtClean="0">
                <a:cs typeface="Times New Roman" pitchFamily="18" charset="0"/>
              </a:rPr>
              <a:t> benutzt</a:t>
            </a:r>
          </a:p>
          <a:p>
            <a:pPr algn="just"/>
            <a:endParaRPr lang="de-DE" b="0" baseline="0" dirty="0" smtClean="0">
              <a:cs typeface="Times New Roman" pitchFamily="18" charset="0"/>
            </a:endParaRPr>
          </a:p>
          <a:p>
            <a:pPr algn="just"/>
            <a:r>
              <a:rPr lang="de-DE" b="0" baseline="0" dirty="0" smtClean="0">
                <a:cs typeface="Times New Roman" pitchFamily="18" charset="0"/>
              </a:rPr>
              <a:t>Unterdrückung des </a:t>
            </a:r>
            <a:r>
              <a:rPr lang="de-DE" b="0" baseline="0" dirty="0" err="1" smtClean="0">
                <a:cs typeface="Times New Roman" pitchFamily="18" charset="0"/>
              </a:rPr>
              <a:t>Rauschensiganlen</a:t>
            </a:r>
            <a:r>
              <a:rPr lang="de-DE" b="0" baseline="0" dirty="0" smtClean="0">
                <a:cs typeface="Times New Roman" pitchFamily="18" charset="0"/>
              </a:rPr>
              <a:t> </a:t>
            </a:r>
            <a:endParaRPr lang="de-DE" b="0" dirty="0" smtClean="0">
              <a:cs typeface="Times New Roman" pitchFamily="18" charset="0"/>
            </a:endParaRPr>
          </a:p>
          <a:p>
            <a:pPr algn="just"/>
            <a:endParaRPr lang="de-DE" b="1" dirty="0" smtClean="0">
              <a:cs typeface="Times New Roman" pitchFamily="18" charset="0"/>
            </a:endParaRPr>
          </a:p>
          <a:p>
            <a:pPr algn="just"/>
            <a:r>
              <a:rPr lang="de-DE" b="1" dirty="0" smtClean="0">
                <a:cs typeface="Arial" charset="0"/>
              </a:rPr>
              <a:t>Filterarten</a:t>
            </a:r>
            <a:endParaRPr lang="de-DE" b="1" dirty="0" smtClean="0">
              <a:latin typeface="Times New Roman" pitchFamily="18" charset="0"/>
              <a:cs typeface="Times New Roman" pitchFamily="18" charset="0"/>
            </a:endParaRPr>
          </a:p>
          <a:p>
            <a:pPr algn="just"/>
            <a:r>
              <a:rPr lang="de-DE" dirty="0" smtClean="0">
                <a:cs typeface="Times New Roman" pitchFamily="18" charset="0"/>
              </a:rPr>
              <a:t>Tiefpass-, Hochpass-, Bandpassfilter oder Bandsperre</a:t>
            </a:r>
          </a:p>
          <a:p>
            <a:pPr algn="just"/>
            <a:endParaRPr lang="de-DE" dirty="0" smtClean="0">
              <a:cs typeface="Times New Roman" pitchFamily="18" charset="0"/>
            </a:endParaRPr>
          </a:p>
          <a:p>
            <a:pPr algn="just"/>
            <a:r>
              <a:rPr lang="de-DE" dirty="0" smtClean="0">
                <a:cs typeface="Times New Roman" pitchFamily="18" charset="0"/>
              </a:rPr>
              <a:t>Zum besseren Verständnis sollen hier zunächst nur einfache, sogenannte passive Filter aus ohmschen und kapazitiven Widerständen vorgestellt werden.</a:t>
            </a:r>
          </a:p>
          <a:p>
            <a:r>
              <a:rPr lang="de-DE" b="1" dirty="0" smtClean="0">
                <a:cs typeface="Times New Roman" pitchFamily="18" charset="0"/>
              </a:rPr>
              <a:t>Tiefpass</a:t>
            </a:r>
          </a:p>
          <a:p>
            <a:pPr algn="just"/>
            <a:r>
              <a:rPr lang="de-DE" dirty="0" smtClean="0">
                <a:cs typeface="Times New Roman" pitchFamily="18" charset="0"/>
              </a:rPr>
              <a:t>Das bedingt durch die Digitaltechnik wohl häufigste Analogfilter ist der Tiefpass. Darunter versteht man eine Schaltung, die tiefe Frequenzen möglichst unverändert überträgt und bei hohen Frequenzen eine Dämpfung bewirkt.</a:t>
            </a:r>
          </a:p>
          <a:p>
            <a:endParaRPr lang="en-US" dirty="0"/>
          </a:p>
        </p:txBody>
      </p:sp>
      <p:sp>
        <p:nvSpPr>
          <p:cNvPr id="4" name="Foliennummernplatzhalter 3"/>
          <p:cNvSpPr>
            <a:spLocks noGrp="1"/>
          </p:cNvSpPr>
          <p:nvPr>
            <p:ph type="sldNum" sz="quarter" idx="10"/>
          </p:nvPr>
        </p:nvSpPr>
        <p:spPr/>
        <p:txBody>
          <a:bodyPr/>
          <a:lstStyle/>
          <a:p>
            <a:fld id="{45A0C133-2FF1-4A65-8FB9-994063EC256F}" type="slidenum">
              <a:rPr lang="en-US" smtClean="0"/>
              <a:pPr/>
              <a:t>24</a:t>
            </a:fld>
            <a:endParaRPr lang="en-US" dirty="0"/>
          </a:p>
        </p:txBody>
      </p:sp>
    </p:spTree>
    <p:extLst>
      <p:ext uri="{BB962C8B-B14F-4D97-AF65-F5344CB8AC3E}">
        <p14:creationId xmlns:p14="http://schemas.microsoft.com/office/powerpoint/2010/main" val="16397664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Wo</a:t>
            </a:r>
            <a:r>
              <a:rPr lang="de-DE" baseline="0" dirty="0" smtClean="0"/>
              <a:t>mit kann man eine Filter bauen? </a:t>
            </a:r>
          </a:p>
          <a:p>
            <a:r>
              <a:rPr lang="de-DE" baseline="0" dirty="0" smtClean="0"/>
              <a:t>Passive Filter, </a:t>
            </a:r>
          </a:p>
          <a:p>
            <a:r>
              <a:rPr lang="de-DE" baseline="0" dirty="0" smtClean="0"/>
              <a:t>Aktive Filter (Operationsverstärker, )</a:t>
            </a:r>
          </a:p>
          <a:p>
            <a:endParaRPr lang="de-DE" baseline="0" dirty="0" smtClean="0"/>
          </a:p>
          <a:p>
            <a:r>
              <a:rPr lang="de-DE" baseline="0" dirty="0" smtClean="0"/>
              <a:t>Schaltungsnetzwerke bilden gebrochen rationale Funktionen nach</a:t>
            </a:r>
          </a:p>
          <a:p>
            <a:r>
              <a:rPr lang="de-DE" baseline="0" dirty="0" smtClean="0"/>
              <a:t>Gewünschtes Filterverhalten muss durch gebrochen rationale Funktion approximiert werden</a:t>
            </a:r>
          </a:p>
          <a:p>
            <a:r>
              <a:rPr lang="de-DE" baseline="0" dirty="0" smtClean="0"/>
              <a:t>Übertragungsfunktion muss Dämpfungsschema genügen</a:t>
            </a:r>
          </a:p>
          <a:p>
            <a:endParaRPr lang="de-DE" baseline="0" dirty="0" smtClean="0"/>
          </a:p>
          <a:p>
            <a:r>
              <a:rPr lang="de-DE" baseline="0" dirty="0" smtClean="0"/>
              <a:t>Wichtige Eckdaten für Filter: </a:t>
            </a:r>
          </a:p>
          <a:p>
            <a:r>
              <a:rPr lang="de-DE" baseline="0" dirty="0" smtClean="0"/>
              <a:t>Dämpfung, Amplitudengang, Phasengang, Phasenverschiebung, Verzögerung, Ordnung </a:t>
            </a:r>
          </a:p>
        </p:txBody>
      </p:sp>
      <p:sp>
        <p:nvSpPr>
          <p:cNvPr id="4" name="Foliennummernplatzhalter 3"/>
          <p:cNvSpPr>
            <a:spLocks noGrp="1"/>
          </p:cNvSpPr>
          <p:nvPr>
            <p:ph type="sldNum" sz="quarter" idx="10"/>
          </p:nvPr>
        </p:nvSpPr>
        <p:spPr/>
        <p:txBody>
          <a:bodyPr/>
          <a:lstStyle/>
          <a:p>
            <a:fld id="{45A0C133-2FF1-4A65-8FB9-994063EC256F}" type="slidenum">
              <a:rPr lang="en-US" smtClean="0"/>
              <a:pPr/>
              <a:t>25</a:t>
            </a:fld>
            <a:endParaRPr lang="en-US" dirty="0"/>
          </a:p>
        </p:txBody>
      </p:sp>
    </p:spTree>
    <p:extLst>
      <p:ext uri="{BB962C8B-B14F-4D97-AF65-F5344CB8AC3E}">
        <p14:creationId xmlns:p14="http://schemas.microsoft.com/office/powerpoint/2010/main" val="3643127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Ladedrucksensor, Lambdasonde</a:t>
            </a:r>
            <a:r>
              <a:rPr lang="de-DE" baseline="0" dirty="0" smtClean="0"/>
              <a:t>, Nockenwellensensor, Fahrpedalsensor, Tanksensor, Luftmassensensor, Drehzahlsensor, Temperatursensor, Hochdrucksensor</a:t>
            </a:r>
          </a:p>
          <a:p>
            <a:endParaRPr lang="de-DE" baseline="0" dirty="0" smtClean="0"/>
          </a:p>
          <a:p>
            <a:r>
              <a:rPr lang="de-DE" baseline="0" dirty="0" smtClean="0"/>
              <a:t>Abstandsensor, Regensensor, Feuchtigkeitssensor</a:t>
            </a:r>
          </a:p>
          <a:p>
            <a:endParaRPr lang="de-DE" baseline="0" dirty="0" smtClean="0"/>
          </a:p>
          <a:p>
            <a:r>
              <a:rPr lang="de-DE" baseline="0" dirty="0" smtClean="0"/>
              <a:t>Hochdrucksensor (ESP), Lenkwinkelsensor, </a:t>
            </a:r>
            <a:r>
              <a:rPr lang="de-DE" baseline="0" dirty="0" err="1" smtClean="0"/>
              <a:t>Airbagsensor</a:t>
            </a:r>
            <a:r>
              <a:rPr lang="de-DE" baseline="0" dirty="0" smtClean="0"/>
              <a:t>, Lenkradwinkelsensor, Beschleunigungssensor, ABS-Sensor, </a:t>
            </a:r>
            <a:endParaRPr lang="de-DE" dirty="0"/>
          </a:p>
        </p:txBody>
      </p:sp>
      <p:sp>
        <p:nvSpPr>
          <p:cNvPr id="4" name="Foliennummernplatzhalter 3"/>
          <p:cNvSpPr>
            <a:spLocks noGrp="1"/>
          </p:cNvSpPr>
          <p:nvPr>
            <p:ph type="sldNum" sz="quarter" idx="10"/>
          </p:nvPr>
        </p:nvSpPr>
        <p:spPr/>
        <p:txBody>
          <a:bodyPr/>
          <a:lstStyle/>
          <a:p>
            <a:fld id="{45A0C133-2FF1-4A65-8FB9-994063EC256F}" type="slidenum">
              <a:rPr lang="en-US" smtClean="0"/>
              <a:pPr/>
              <a:t>6</a:t>
            </a:fld>
            <a:endParaRPr lang="en-US" dirty="0"/>
          </a:p>
        </p:txBody>
      </p:sp>
    </p:spTree>
    <p:extLst>
      <p:ext uri="{BB962C8B-B14F-4D97-AF65-F5344CB8AC3E}">
        <p14:creationId xmlns:p14="http://schemas.microsoft.com/office/powerpoint/2010/main" val="18321298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Beispiel:</a:t>
            </a:r>
            <a:r>
              <a:rPr lang="de-DE" baseline="0" dirty="0" smtClean="0"/>
              <a:t> </a:t>
            </a:r>
          </a:p>
          <a:p>
            <a:r>
              <a:rPr lang="de-DE" baseline="0" dirty="0" smtClean="0"/>
              <a:t>C504 hohe Frequenzanteil und limitiert Eingangsspannung</a:t>
            </a:r>
          </a:p>
          <a:p>
            <a:endParaRPr lang="de-DE" baseline="0" dirty="0" smtClean="0"/>
          </a:p>
          <a:p>
            <a:r>
              <a:rPr lang="de-DE" baseline="0" dirty="0" smtClean="0"/>
              <a:t>Tiefpassfilter, 2. Ordnung, filtert weiteren unerwünschter Frequenzanteile</a:t>
            </a:r>
          </a:p>
          <a:p>
            <a:r>
              <a:rPr lang="de-DE" baseline="0" dirty="0" smtClean="0"/>
              <a:t>Spannungsteiler: bildet ein Offset. Oder Reduktion des Eingangsspannungsbereich, noch ein Tiefpassfilter C506 und R510</a:t>
            </a:r>
          </a:p>
          <a:p>
            <a:r>
              <a:rPr lang="de-DE" baseline="0" dirty="0" smtClean="0"/>
              <a:t>C502 und C503 Entkopplungskondensatoren, filtert </a:t>
            </a:r>
            <a:r>
              <a:rPr lang="de-DE" baseline="0" dirty="0" err="1" smtClean="0"/>
              <a:t>Ruaschen</a:t>
            </a:r>
            <a:r>
              <a:rPr lang="de-DE" baseline="0" dirty="0" smtClean="0"/>
              <a:t> von </a:t>
            </a:r>
            <a:r>
              <a:rPr lang="de-DE" baseline="0" dirty="0" err="1" smtClean="0"/>
              <a:t>Versorgunsspannung</a:t>
            </a:r>
            <a:endParaRPr lang="de-DE" baseline="0" dirty="0" smtClean="0"/>
          </a:p>
          <a:p>
            <a:r>
              <a:rPr lang="de-DE" baseline="0" dirty="0" smtClean="0"/>
              <a:t>Max. Ausgangsspannung zwischen 0-5V</a:t>
            </a:r>
          </a:p>
          <a:p>
            <a:r>
              <a:rPr lang="de-DE" baseline="0" dirty="0" err="1" smtClean="0"/>
              <a:t>Ausgangsimpedanzanpassung</a:t>
            </a:r>
            <a:r>
              <a:rPr lang="de-DE" baseline="0" dirty="0" smtClean="0"/>
              <a:t> über R509</a:t>
            </a:r>
          </a:p>
          <a:p>
            <a:endParaRPr lang="de-DE" baseline="0" dirty="0" smtClean="0"/>
          </a:p>
          <a:p>
            <a:endParaRPr lang="de-DE" baseline="0" dirty="0" smtClean="0"/>
          </a:p>
          <a:p>
            <a:endParaRPr lang="de-DE" baseline="0" dirty="0" smtClean="0"/>
          </a:p>
          <a:p>
            <a:endParaRPr lang="de-DE" baseline="0" dirty="0" smtClean="0"/>
          </a:p>
        </p:txBody>
      </p:sp>
      <p:sp>
        <p:nvSpPr>
          <p:cNvPr id="4" name="Foliennummernplatzhalter 3"/>
          <p:cNvSpPr>
            <a:spLocks noGrp="1"/>
          </p:cNvSpPr>
          <p:nvPr>
            <p:ph type="sldNum" sz="quarter" idx="10"/>
          </p:nvPr>
        </p:nvSpPr>
        <p:spPr/>
        <p:txBody>
          <a:bodyPr/>
          <a:lstStyle/>
          <a:p>
            <a:fld id="{45A0C133-2FF1-4A65-8FB9-994063EC256F}" type="slidenum">
              <a:rPr lang="en-US" smtClean="0"/>
              <a:pPr/>
              <a:t>26</a:t>
            </a:fld>
            <a:endParaRPr lang="en-US" dirty="0"/>
          </a:p>
        </p:txBody>
      </p:sp>
    </p:spTree>
    <p:extLst>
      <p:ext uri="{BB962C8B-B14F-4D97-AF65-F5344CB8AC3E}">
        <p14:creationId xmlns:p14="http://schemas.microsoft.com/office/powerpoint/2010/main" val="17118468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Kein Einfluss von Bauteiltoleranzen</a:t>
            </a:r>
          </a:p>
          <a:p>
            <a:r>
              <a:rPr lang="de-DE" dirty="0" smtClean="0"/>
              <a:t>Keine </a:t>
            </a:r>
            <a:r>
              <a:rPr lang="de-DE" dirty="0" err="1" smtClean="0"/>
              <a:t>Temp</a:t>
            </a:r>
            <a:r>
              <a:rPr lang="de-DE" dirty="0" smtClean="0"/>
              <a:t>.</a:t>
            </a:r>
            <a:r>
              <a:rPr lang="de-DE" baseline="0" dirty="0" smtClean="0"/>
              <a:t> Abhängigkeit</a:t>
            </a:r>
          </a:p>
          <a:p>
            <a:r>
              <a:rPr lang="de-DE" baseline="0" dirty="0" smtClean="0"/>
              <a:t>Keine Alterungserscheinung </a:t>
            </a:r>
          </a:p>
          <a:p>
            <a:r>
              <a:rPr lang="de-DE" baseline="0" dirty="0" smtClean="0"/>
              <a:t>Robust gegen Störung</a:t>
            </a:r>
          </a:p>
          <a:p>
            <a:r>
              <a:rPr lang="de-DE" baseline="0" dirty="0" smtClean="0"/>
              <a:t>Andere Frequenzspektrum kann bearbeitet werden (besonders in niedrige Frequenzen, in Analog wird durch Kondensator und OP begrenzt)</a:t>
            </a:r>
          </a:p>
          <a:p>
            <a:r>
              <a:rPr lang="de-DE" baseline="0" dirty="0" smtClean="0"/>
              <a:t>Kann kostengünstig sein</a:t>
            </a:r>
          </a:p>
          <a:p>
            <a:r>
              <a:rPr lang="de-DE" baseline="0" dirty="0" smtClean="0"/>
              <a:t>Einfacher in der Kalibrierung</a:t>
            </a:r>
          </a:p>
          <a:p>
            <a:r>
              <a:rPr lang="de-DE" baseline="0" dirty="0" smtClean="0"/>
              <a:t>Multiplikation, Division, </a:t>
            </a:r>
            <a:r>
              <a:rPr lang="de-DE" baseline="0" dirty="0" err="1" smtClean="0"/>
              <a:t>Logarithms</a:t>
            </a:r>
            <a:r>
              <a:rPr lang="de-DE" baseline="0" dirty="0" smtClean="0"/>
              <a:t>, Radizieren, Potenzieren, Linearisierung</a:t>
            </a:r>
          </a:p>
          <a:p>
            <a:endParaRPr lang="de-DE" baseline="0" dirty="0" smtClean="0"/>
          </a:p>
          <a:p>
            <a:r>
              <a:rPr lang="de-DE" baseline="0" dirty="0" smtClean="0"/>
              <a:t>Die Analog </a:t>
            </a:r>
            <a:r>
              <a:rPr lang="de-DE" baseline="0" dirty="0" err="1" smtClean="0"/>
              <a:t>signale</a:t>
            </a:r>
            <a:r>
              <a:rPr lang="de-DE" baseline="0" dirty="0" smtClean="0"/>
              <a:t> muss für den Digitalrechner nutzbar gemacht werden </a:t>
            </a:r>
            <a:r>
              <a:rPr lang="de-DE" baseline="0" dirty="0" smtClean="0">
                <a:sym typeface="Wingdings" panose="05000000000000000000" pitchFamily="2" charset="2"/>
              </a:rPr>
              <a:t> ADC</a:t>
            </a:r>
            <a:endParaRPr lang="de-DE" dirty="0"/>
          </a:p>
        </p:txBody>
      </p:sp>
      <p:sp>
        <p:nvSpPr>
          <p:cNvPr id="4" name="Foliennummernplatzhalter 3"/>
          <p:cNvSpPr>
            <a:spLocks noGrp="1"/>
          </p:cNvSpPr>
          <p:nvPr>
            <p:ph type="sldNum" sz="quarter" idx="10"/>
          </p:nvPr>
        </p:nvSpPr>
        <p:spPr/>
        <p:txBody>
          <a:bodyPr/>
          <a:lstStyle/>
          <a:p>
            <a:fld id="{45A0C133-2FF1-4A65-8FB9-994063EC256F}" type="slidenum">
              <a:rPr lang="en-US" smtClean="0"/>
              <a:pPr/>
              <a:t>27</a:t>
            </a:fld>
            <a:endParaRPr lang="en-US" dirty="0"/>
          </a:p>
        </p:txBody>
      </p:sp>
    </p:spTree>
    <p:extLst>
      <p:ext uri="{BB962C8B-B14F-4D97-AF65-F5344CB8AC3E}">
        <p14:creationId xmlns:p14="http://schemas.microsoft.com/office/powerpoint/2010/main" val="21436301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smtClean="0"/>
              <a:t>Quantisierung</a:t>
            </a:r>
            <a:r>
              <a:rPr lang="en-US" dirty="0" smtClean="0"/>
              <a:t>,</a:t>
            </a:r>
            <a:r>
              <a:rPr lang="en-US" baseline="0" dirty="0" smtClean="0"/>
              <a:t> </a:t>
            </a:r>
            <a:r>
              <a:rPr lang="en-US" baseline="0" dirty="0" err="1" smtClean="0"/>
              <a:t>Abtastung</a:t>
            </a:r>
            <a:r>
              <a:rPr lang="en-US" baseline="0" dirty="0" smtClean="0"/>
              <a:t>, </a:t>
            </a:r>
            <a:r>
              <a:rPr lang="en-US" baseline="0" dirty="0" err="1" smtClean="0"/>
              <a:t>welche</a:t>
            </a:r>
            <a:r>
              <a:rPr lang="en-US" baseline="0" dirty="0" smtClean="0"/>
              <a:t> </a:t>
            </a:r>
            <a:r>
              <a:rPr lang="en-US" baseline="0" dirty="0" err="1" smtClean="0"/>
              <a:t>zuerst</a:t>
            </a:r>
            <a:r>
              <a:rPr lang="en-US" baseline="0" dirty="0" smtClean="0"/>
              <a:t>, </a:t>
            </a:r>
            <a:r>
              <a:rPr lang="en-US" baseline="0" dirty="0" err="1" smtClean="0"/>
              <a:t>hängt</a:t>
            </a:r>
            <a:r>
              <a:rPr lang="en-US" baseline="0" dirty="0" smtClean="0"/>
              <a:t> von </a:t>
            </a:r>
            <a:r>
              <a:rPr lang="en-US" baseline="0" dirty="0" err="1" smtClean="0"/>
              <a:t>Anwendungen</a:t>
            </a:r>
            <a:r>
              <a:rPr lang="en-US" baseline="0" dirty="0" smtClean="0"/>
              <a:t> ab. </a:t>
            </a:r>
            <a:endParaRPr lang="en-US" dirty="0"/>
          </a:p>
        </p:txBody>
      </p:sp>
      <p:sp>
        <p:nvSpPr>
          <p:cNvPr id="4" name="Foliennummernplatzhalter 3"/>
          <p:cNvSpPr>
            <a:spLocks noGrp="1"/>
          </p:cNvSpPr>
          <p:nvPr>
            <p:ph type="sldNum" sz="quarter" idx="10"/>
          </p:nvPr>
        </p:nvSpPr>
        <p:spPr/>
        <p:txBody>
          <a:bodyPr/>
          <a:lstStyle/>
          <a:p>
            <a:fld id="{45A0C133-2FF1-4A65-8FB9-994063EC256F}" type="slidenum">
              <a:rPr lang="en-US" smtClean="0"/>
              <a:pPr/>
              <a:t>28</a:t>
            </a:fld>
            <a:endParaRPr lang="en-US" dirty="0"/>
          </a:p>
        </p:txBody>
      </p:sp>
    </p:spTree>
    <p:extLst>
      <p:ext uri="{BB962C8B-B14F-4D97-AF65-F5344CB8AC3E}">
        <p14:creationId xmlns:p14="http://schemas.microsoft.com/office/powerpoint/2010/main" val="7753474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Alias Effekt</a:t>
            </a:r>
          </a:p>
          <a:p>
            <a:endParaRPr lang="de-DE" dirty="0" smtClean="0"/>
          </a:p>
          <a:p>
            <a:r>
              <a:rPr lang="de-DE" dirty="0" smtClean="0"/>
              <a:t>Aliasing entsteht durch die Überlappung von Frequenzspektren</a:t>
            </a:r>
          </a:p>
          <a:p>
            <a:r>
              <a:rPr lang="de-DE" dirty="0" smtClean="0"/>
              <a:t>Zu geringe</a:t>
            </a:r>
            <a:r>
              <a:rPr lang="de-DE" baseline="0" dirty="0" smtClean="0"/>
              <a:t> Abtastfrequenzen f (1/T) führt zu Aliasing</a:t>
            </a:r>
          </a:p>
          <a:p>
            <a:r>
              <a:rPr lang="de-DE" baseline="0" dirty="0" err="1" smtClean="0"/>
              <a:t>Abstastung</a:t>
            </a:r>
            <a:r>
              <a:rPr lang="de-DE" baseline="0" dirty="0" smtClean="0"/>
              <a:t> soll mindestens mit der doppelten im </a:t>
            </a:r>
            <a:r>
              <a:rPr lang="de-DE" baseline="0" dirty="0" err="1" smtClean="0"/>
              <a:t>Signalspekturm</a:t>
            </a:r>
            <a:r>
              <a:rPr lang="de-DE" baseline="0" dirty="0" smtClean="0"/>
              <a:t> enthaltenen Signalfrequenz </a:t>
            </a:r>
            <a:r>
              <a:rPr lang="de-DE" baseline="0" dirty="0" err="1" smtClean="0"/>
              <a:t>fg</a:t>
            </a:r>
            <a:r>
              <a:rPr lang="de-DE" baseline="0" dirty="0" smtClean="0"/>
              <a:t> erfolgen. Größer </a:t>
            </a:r>
            <a:r>
              <a:rPr lang="de-DE" baseline="0" dirty="0" err="1" smtClean="0"/>
              <a:t>than</a:t>
            </a:r>
            <a:r>
              <a:rPr lang="de-DE" baseline="0" dirty="0" smtClean="0"/>
              <a:t> 2 x </a:t>
            </a:r>
            <a:r>
              <a:rPr lang="de-DE" baseline="0" dirty="0" err="1" smtClean="0"/>
              <a:t>Nyquist</a:t>
            </a:r>
            <a:r>
              <a:rPr lang="de-DE" baseline="0" dirty="0" smtClean="0"/>
              <a:t> Frequenz</a:t>
            </a:r>
            <a:endParaRPr lang="de-DE" dirty="0"/>
          </a:p>
        </p:txBody>
      </p:sp>
      <p:sp>
        <p:nvSpPr>
          <p:cNvPr id="4" name="Foliennummernplatzhalter 3"/>
          <p:cNvSpPr>
            <a:spLocks noGrp="1"/>
          </p:cNvSpPr>
          <p:nvPr>
            <p:ph type="sldNum" sz="quarter" idx="10"/>
          </p:nvPr>
        </p:nvSpPr>
        <p:spPr/>
        <p:txBody>
          <a:bodyPr/>
          <a:lstStyle/>
          <a:p>
            <a:fld id="{45A0C133-2FF1-4A65-8FB9-994063EC256F}" type="slidenum">
              <a:rPr lang="en-US" smtClean="0"/>
              <a:pPr/>
              <a:t>29</a:t>
            </a:fld>
            <a:endParaRPr lang="en-US" dirty="0"/>
          </a:p>
        </p:txBody>
      </p:sp>
    </p:spTree>
    <p:extLst>
      <p:ext uri="{BB962C8B-B14F-4D97-AF65-F5344CB8AC3E}">
        <p14:creationId xmlns:p14="http://schemas.microsoft.com/office/powerpoint/2010/main" val="38326164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Aliasing bezeichnet eine falsche Interpretation</a:t>
            </a:r>
            <a:r>
              <a:rPr lang="de-DE" baseline="0" dirty="0" smtClean="0"/>
              <a:t> einer Signalfrequenz</a:t>
            </a:r>
          </a:p>
          <a:p>
            <a:endParaRPr lang="de-DE" baseline="0" dirty="0" smtClean="0"/>
          </a:p>
          <a:p>
            <a:r>
              <a:rPr lang="de-DE" baseline="0" dirty="0" smtClean="0"/>
              <a:t>Grau: </a:t>
            </a:r>
            <a:r>
              <a:rPr lang="de-DE" baseline="0" dirty="0" err="1" smtClean="0"/>
              <a:t>signal</a:t>
            </a:r>
            <a:r>
              <a:rPr lang="de-DE" baseline="0" dirty="0" smtClean="0"/>
              <a:t>. Geld, Abtastungsfrequenz. </a:t>
            </a:r>
          </a:p>
        </p:txBody>
      </p:sp>
      <p:sp>
        <p:nvSpPr>
          <p:cNvPr id="4" name="Foliennummernplatzhalter 3"/>
          <p:cNvSpPr>
            <a:spLocks noGrp="1"/>
          </p:cNvSpPr>
          <p:nvPr>
            <p:ph type="sldNum" sz="quarter" idx="10"/>
          </p:nvPr>
        </p:nvSpPr>
        <p:spPr/>
        <p:txBody>
          <a:bodyPr/>
          <a:lstStyle/>
          <a:p>
            <a:fld id="{45A0C133-2FF1-4A65-8FB9-994063EC256F}" type="slidenum">
              <a:rPr lang="en-US" smtClean="0"/>
              <a:pPr/>
              <a:t>30</a:t>
            </a:fld>
            <a:endParaRPr lang="en-US" dirty="0"/>
          </a:p>
        </p:txBody>
      </p:sp>
    </p:spTree>
    <p:extLst>
      <p:ext uri="{BB962C8B-B14F-4D97-AF65-F5344CB8AC3E}">
        <p14:creationId xmlns:p14="http://schemas.microsoft.com/office/powerpoint/2010/main" val="22289471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Digital Filter</a:t>
            </a:r>
            <a:r>
              <a:rPr lang="de-DE" baseline="0" dirty="0" smtClean="0"/>
              <a:t> sind mathematische Filter, die </a:t>
            </a:r>
            <a:r>
              <a:rPr lang="de-DE" baseline="0" dirty="0" err="1" smtClean="0"/>
              <a:t>meinstens</a:t>
            </a:r>
            <a:r>
              <a:rPr lang="de-DE" baseline="0" dirty="0" smtClean="0"/>
              <a:t> auf DSP realisiert werden</a:t>
            </a:r>
          </a:p>
          <a:p>
            <a:r>
              <a:rPr lang="de-DE" baseline="0" dirty="0" smtClean="0"/>
              <a:t>Wir betrachten lineare Filter mit und ohne Rückkopplung</a:t>
            </a:r>
          </a:p>
          <a:p>
            <a:r>
              <a:rPr lang="de-DE" baseline="0" dirty="0" smtClean="0"/>
              <a:t>endlicher Impulsantwort FIR </a:t>
            </a:r>
            <a:r>
              <a:rPr lang="de-DE" baseline="0" dirty="0" err="1" smtClean="0"/>
              <a:t>filter</a:t>
            </a:r>
            <a:r>
              <a:rPr lang="de-DE" baseline="0" dirty="0" smtClean="0"/>
              <a:t>, und unendlicher </a:t>
            </a:r>
            <a:r>
              <a:rPr lang="de-DE" baseline="0" dirty="0" err="1" smtClean="0"/>
              <a:t>Impulseantwort</a:t>
            </a:r>
            <a:r>
              <a:rPr lang="de-DE" baseline="0" dirty="0" smtClean="0"/>
              <a:t> IIR Filter eingeteilt. </a:t>
            </a:r>
          </a:p>
          <a:p>
            <a:endParaRPr lang="de-DE" baseline="0" dirty="0" smtClean="0"/>
          </a:p>
          <a:p>
            <a:r>
              <a:rPr lang="de-DE" baseline="0" dirty="0" smtClean="0"/>
              <a:t>Hier sagen wir, FIR, keine Rückkopplung, IIR mit Rückkopplung. Es gibt Randfälle, ein Filter mit Rückkopplung aber keine unendliche Impulsantwort besitzt</a:t>
            </a:r>
          </a:p>
          <a:p>
            <a:endParaRPr lang="de-DE" baseline="0" dirty="0" smtClean="0"/>
          </a:p>
          <a:p>
            <a:r>
              <a:rPr lang="de-DE" baseline="0" dirty="0" smtClean="0"/>
              <a:t>Digitalfiltern </a:t>
            </a:r>
            <a:r>
              <a:rPr lang="de-DE" baseline="0" dirty="0" smtClean="0">
                <a:sym typeface="Wingdings" panose="05000000000000000000" pitchFamily="2" charset="2"/>
              </a:rPr>
              <a:t> </a:t>
            </a:r>
            <a:r>
              <a:rPr lang="de-DE" baseline="0" dirty="0" smtClean="0"/>
              <a:t>Aufbereitung Sensorsignalen </a:t>
            </a:r>
          </a:p>
          <a:p>
            <a:r>
              <a:rPr lang="de-DE" baseline="0" dirty="0" smtClean="0"/>
              <a:t>Audioverarbeitung</a:t>
            </a:r>
          </a:p>
        </p:txBody>
      </p:sp>
      <p:sp>
        <p:nvSpPr>
          <p:cNvPr id="4" name="Foliennummernplatzhalter 3"/>
          <p:cNvSpPr>
            <a:spLocks noGrp="1"/>
          </p:cNvSpPr>
          <p:nvPr>
            <p:ph type="sldNum" sz="quarter" idx="10"/>
          </p:nvPr>
        </p:nvSpPr>
        <p:spPr/>
        <p:txBody>
          <a:bodyPr/>
          <a:lstStyle/>
          <a:p>
            <a:fld id="{45A0C133-2FF1-4A65-8FB9-994063EC256F}" type="slidenum">
              <a:rPr lang="en-US" smtClean="0"/>
              <a:pPr/>
              <a:t>32</a:t>
            </a:fld>
            <a:endParaRPr lang="en-US" dirty="0"/>
          </a:p>
        </p:txBody>
      </p:sp>
    </p:spTree>
    <p:extLst>
      <p:ext uri="{BB962C8B-B14F-4D97-AF65-F5344CB8AC3E}">
        <p14:creationId xmlns:p14="http://schemas.microsoft.com/office/powerpoint/2010/main" val="27257987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FIR: Endlich </a:t>
            </a:r>
            <a:r>
              <a:rPr lang="de-DE" dirty="0" err="1" smtClean="0"/>
              <a:t>Impulseantwort</a:t>
            </a:r>
            <a:r>
              <a:rPr lang="de-DE" dirty="0" smtClean="0"/>
              <a:t> und keine Rückkopplung, sind immer stabil, Nenner </a:t>
            </a:r>
            <a:r>
              <a:rPr lang="de-DE" dirty="0" smtClean="0">
                <a:sym typeface="Wingdings" panose="05000000000000000000" pitchFamily="2" charset="2"/>
              </a:rPr>
              <a:t> Polstelle,</a:t>
            </a:r>
            <a:r>
              <a:rPr lang="de-DE" baseline="0" dirty="0" smtClean="0">
                <a:sym typeface="Wingdings" panose="05000000000000000000" pitchFamily="2" charset="2"/>
              </a:rPr>
              <a:t> Zähler  Nullstelle</a:t>
            </a:r>
            <a:endParaRPr lang="de-DE" dirty="0"/>
          </a:p>
        </p:txBody>
      </p:sp>
      <p:sp>
        <p:nvSpPr>
          <p:cNvPr id="4" name="Foliennummernplatzhalter 3"/>
          <p:cNvSpPr>
            <a:spLocks noGrp="1"/>
          </p:cNvSpPr>
          <p:nvPr>
            <p:ph type="sldNum" sz="quarter" idx="10"/>
          </p:nvPr>
        </p:nvSpPr>
        <p:spPr/>
        <p:txBody>
          <a:bodyPr/>
          <a:lstStyle/>
          <a:p>
            <a:fld id="{45A0C133-2FF1-4A65-8FB9-994063EC256F}" type="slidenum">
              <a:rPr lang="en-US" smtClean="0"/>
              <a:pPr/>
              <a:t>33</a:t>
            </a:fld>
            <a:endParaRPr lang="en-US" dirty="0"/>
          </a:p>
        </p:txBody>
      </p:sp>
    </p:spTree>
    <p:extLst>
      <p:ext uri="{BB962C8B-B14F-4D97-AF65-F5344CB8AC3E}">
        <p14:creationId xmlns:p14="http://schemas.microsoft.com/office/powerpoint/2010/main" val="22747074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IIR:</a:t>
            </a:r>
            <a:r>
              <a:rPr lang="de-DE" baseline="0" dirty="0" smtClean="0"/>
              <a:t> unendliche Impulsantwort und immer mit Rückkopplung, ist nicht unbedingt stabil. bi auf Zähler </a:t>
            </a:r>
            <a:r>
              <a:rPr lang="de-DE" baseline="0" dirty="0" smtClean="0">
                <a:sym typeface="Wingdings" panose="05000000000000000000" pitchFamily="2" charset="2"/>
              </a:rPr>
              <a:t> Nullstellen, ai auf Nenner  Polstellen</a:t>
            </a:r>
            <a:endParaRPr lang="de-DE" dirty="0"/>
          </a:p>
        </p:txBody>
      </p:sp>
      <p:sp>
        <p:nvSpPr>
          <p:cNvPr id="4" name="Foliennummernplatzhalter 3"/>
          <p:cNvSpPr>
            <a:spLocks noGrp="1"/>
          </p:cNvSpPr>
          <p:nvPr>
            <p:ph type="sldNum" sz="quarter" idx="10"/>
          </p:nvPr>
        </p:nvSpPr>
        <p:spPr/>
        <p:txBody>
          <a:bodyPr/>
          <a:lstStyle/>
          <a:p>
            <a:fld id="{45A0C133-2FF1-4A65-8FB9-994063EC256F}" type="slidenum">
              <a:rPr lang="en-US" smtClean="0"/>
              <a:pPr/>
              <a:t>34</a:t>
            </a:fld>
            <a:endParaRPr lang="en-US" dirty="0"/>
          </a:p>
        </p:txBody>
      </p:sp>
    </p:spTree>
    <p:extLst>
      <p:ext uri="{BB962C8B-B14F-4D97-AF65-F5344CB8AC3E}">
        <p14:creationId xmlns:p14="http://schemas.microsoft.com/office/powerpoint/2010/main" val="27015963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IIR hat</a:t>
            </a:r>
            <a:r>
              <a:rPr lang="de-DE" baseline="0" dirty="0" smtClean="0"/>
              <a:t> geringerer Ordnung, bei einem bestimmten Filtereffekt</a:t>
            </a:r>
          </a:p>
          <a:p>
            <a:r>
              <a:rPr lang="de-DE" baseline="0" dirty="0" smtClean="0"/>
              <a:t>Geringer Rechenaufwand </a:t>
            </a:r>
          </a:p>
          <a:p>
            <a:endParaRPr lang="de-DE" baseline="0" dirty="0" smtClean="0"/>
          </a:p>
          <a:p>
            <a:r>
              <a:rPr lang="de-DE" baseline="0" dirty="0" smtClean="0"/>
              <a:t>Nachteil: </a:t>
            </a:r>
          </a:p>
          <a:p>
            <a:r>
              <a:rPr lang="de-DE" baseline="0" dirty="0" err="1" smtClean="0"/>
              <a:t>Rückkopllung</a:t>
            </a:r>
            <a:r>
              <a:rPr lang="de-DE" baseline="0" dirty="0" smtClean="0"/>
              <a:t> </a:t>
            </a:r>
            <a:r>
              <a:rPr lang="de-DE" baseline="0" dirty="0" smtClean="0">
                <a:sym typeface="Wingdings" panose="05000000000000000000" pitchFamily="2" charset="2"/>
              </a:rPr>
              <a:t> instabiles Verhalten, FIR immer stabil</a:t>
            </a:r>
          </a:p>
          <a:p>
            <a:r>
              <a:rPr lang="de-DE" baseline="0" dirty="0" smtClean="0">
                <a:sym typeface="Wingdings" panose="05000000000000000000" pitchFamily="2" charset="2"/>
              </a:rPr>
              <a:t>IIR tendieren zum Überschwingen</a:t>
            </a:r>
          </a:p>
          <a:p>
            <a:r>
              <a:rPr lang="de-DE" baseline="0" dirty="0" smtClean="0">
                <a:sym typeface="Wingdings" panose="05000000000000000000" pitchFamily="2" charset="2"/>
              </a:rPr>
              <a:t>IIR hat keinen linearen Phasenverlauf und keine konstante  Gruppenlaufzeit.  Ausgang stark Verzerrung</a:t>
            </a:r>
          </a:p>
          <a:p>
            <a:r>
              <a:rPr lang="de-DE" baseline="0" dirty="0" smtClean="0">
                <a:sym typeface="Wingdings" panose="05000000000000000000" pitchFamily="2" charset="2"/>
              </a:rPr>
              <a:t>Verzögerung von allen Frequenzanteilen</a:t>
            </a:r>
          </a:p>
          <a:p>
            <a:r>
              <a:rPr lang="de-DE" baseline="0" dirty="0" smtClean="0">
                <a:sym typeface="Wingdings" panose="05000000000000000000" pitchFamily="2" charset="2"/>
              </a:rPr>
              <a:t>Gruppenlaufzeit ist die normierte Ableitung des Phasengangs.</a:t>
            </a:r>
          </a:p>
          <a:p>
            <a:r>
              <a:rPr lang="de-DE" baseline="0" dirty="0" smtClean="0">
                <a:sym typeface="Wingdings" panose="05000000000000000000" pitchFamily="2" charset="2"/>
              </a:rPr>
              <a:t>Phasengang linear  </a:t>
            </a:r>
            <a:r>
              <a:rPr lang="de-DE" baseline="0" dirty="0" err="1" smtClean="0">
                <a:sym typeface="Wingdings" panose="05000000000000000000" pitchFamily="2" charset="2"/>
              </a:rPr>
              <a:t>ableitung</a:t>
            </a:r>
            <a:r>
              <a:rPr lang="de-DE" baseline="0" dirty="0" smtClean="0">
                <a:sym typeface="Wingdings" panose="05000000000000000000" pitchFamily="2" charset="2"/>
              </a:rPr>
              <a:t> konstant, Gruppenlaufzeit konstant</a:t>
            </a:r>
          </a:p>
          <a:p>
            <a:endParaRPr lang="de-DE" baseline="0" dirty="0" smtClean="0">
              <a:sym typeface="Wingdings" panose="05000000000000000000" pitchFamily="2" charset="2"/>
            </a:endParaRPr>
          </a:p>
        </p:txBody>
      </p:sp>
      <p:sp>
        <p:nvSpPr>
          <p:cNvPr id="4" name="Foliennummernplatzhalter 3"/>
          <p:cNvSpPr>
            <a:spLocks noGrp="1"/>
          </p:cNvSpPr>
          <p:nvPr>
            <p:ph type="sldNum" sz="quarter" idx="10"/>
          </p:nvPr>
        </p:nvSpPr>
        <p:spPr/>
        <p:txBody>
          <a:bodyPr/>
          <a:lstStyle/>
          <a:p>
            <a:fld id="{45A0C133-2FF1-4A65-8FB9-994063EC256F}" type="slidenum">
              <a:rPr lang="en-US" smtClean="0"/>
              <a:pPr/>
              <a:t>35</a:t>
            </a:fld>
            <a:endParaRPr lang="en-US" dirty="0"/>
          </a:p>
        </p:txBody>
      </p:sp>
    </p:spTree>
    <p:extLst>
      <p:ext uri="{BB962C8B-B14F-4D97-AF65-F5344CB8AC3E}">
        <p14:creationId xmlns:p14="http://schemas.microsoft.com/office/powerpoint/2010/main" val="4518476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smtClean="0"/>
              <a:t>Binär</a:t>
            </a:r>
            <a:r>
              <a:rPr lang="en-US" baseline="0" dirty="0" smtClean="0"/>
              <a:t> </a:t>
            </a:r>
            <a:r>
              <a:rPr lang="en-US" baseline="0" dirty="0" err="1" smtClean="0"/>
              <a:t>gewichteter</a:t>
            </a:r>
            <a:r>
              <a:rPr lang="en-US" baseline="0" dirty="0" smtClean="0"/>
              <a:t> DAC: RF / R1</a:t>
            </a:r>
          </a:p>
          <a:p>
            <a:r>
              <a:rPr lang="en-US" baseline="0" dirty="0" err="1" smtClean="0"/>
              <a:t>Invertiert</a:t>
            </a:r>
            <a:r>
              <a:rPr lang="en-US" baseline="0" dirty="0" smtClean="0"/>
              <a:t> OP. </a:t>
            </a:r>
          </a:p>
          <a:p>
            <a:endParaRPr lang="en-US" dirty="0" smtClean="0"/>
          </a:p>
          <a:p>
            <a:r>
              <a:rPr lang="en-US" dirty="0" err="1" smtClean="0"/>
              <a:t>Widerstandteiler</a:t>
            </a:r>
            <a:r>
              <a:rPr lang="en-US" dirty="0" smtClean="0"/>
              <a:t> R-2R-Leiter</a:t>
            </a:r>
            <a:r>
              <a:rPr lang="en-US" baseline="0" dirty="0" smtClean="0"/>
              <a:t> DAC</a:t>
            </a:r>
            <a:endParaRPr lang="en-US" dirty="0"/>
          </a:p>
        </p:txBody>
      </p:sp>
      <p:sp>
        <p:nvSpPr>
          <p:cNvPr id="4" name="Foliennummernplatzhalter 3"/>
          <p:cNvSpPr>
            <a:spLocks noGrp="1"/>
          </p:cNvSpPr>
          <p:nvPr>
            <p:ph type="sldNum" sz="quarter" idx="10"/>
          </p:nvPr>
        </p:nvSpPr>
        <p:spPr/>
        <p:txBody>
          <a:bodyPr/>
          <a:lstStyle/>
          <a:p>
            <a:fld id="{45A0C133-2FF1-4A65-8FB9-994063EC256F}" type="slidenum">
              <a:rPr lang="en-US" smtClean="0"/>
              <a:pPr/>
              <a:t>36</a:t>
            </a:fld>
            <a:endParaRPr lang="en-US" dirty="0"/>
          </a:p>
        </p:txBody>
      </p:sp>
    </p:spTree>
    <p:extLst>
      <p:ext uri="{BB962C8B-B14F-4D97-AF65-F5344CB8AC3E}">
        <p14:creationId xmlns:p14="http://schemas.microsoft.com/office/powerpoint/2010/main" val="736510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fontScale="77500" lnSpcReduction="20000"/>
          </a:bodyPr>
          <a:lstStyle/>
          <a:p>
            <a:pPr algn="just"/>
            <a:r>
              <a:rPr lang="en-GB" sz="1200" dirty="0" err="1" smtClean="0">
                <a:cs typeface="Times New Roman" pitchFamily="18" charset="0"/>
              </a:rPr>
              <a:t>Nur</a:t>
            </a:r>
            <a:r>
              <a:rPr lang="en-GB" sz="1200" baseline="0" dirty="0" smtClean="0">
                <a:cs typeface="Times New Roman" pitchFamily="18" charset="0"/>
              </a:rPr>
              <a:t> </a:t>
            </a:r>
            <a:r>
              <a:rPr lang="en-GB" sz="1200" baseline="0" dirty="0" err="1" smtClean="0">
                <a:cs typeface="Times New Roman" pitchFamily="18" charset="0"/>
              </a:rPr>
              <a:t>detektieren</a:t>
            </a:r>
            <a:r>
              <a:rPr lang="en-GB" sz="1200" baseline="0" dirty="0" smtClean="0">
                <a:cs typeface="Times New Roman" pitchFamily="18" charset="0"/>
              </a:rPr>
              <a:t> </a:t>
            </a:r>
            <a:r>
              <a:rPr lang="en-GB" sz="1200" baseline="0" dirty="0" smtClean="0">
                <a:cs typeface="Times New Roman" pitchFamily="18" charset="0"/>
                <a:sym typeface="Wingdings" panose="05000000000000000000" pitchFamily="2" charset="2"/>
              </a:rPr>
              <a:t> </a:t>
            </a:r>
            <a:r>
              <a:rPr lang="en-GB" sz="1200" baseline="0" dirty="0" err="1" smtClean="0">
                <a:cs typeface="Times New Roman" pitchFamily="18" charset="0"/>
                <a:sym typeface="Wingdings" panose="05000000000000000000" pitchFamily="2" charset="2"/>
              </a:rPr>
              <a:t>einfacher</a:t>
            </a:r>
            <a:r>
              <a:rPr lang="en-GB" sz="1200" baseline="0" dirty="0" smtClean="0">
                <a:cs typeface="Times New Roman" pitchFamily="18" charset="0"/>
                <a:sym typeface="Wingdings" panose="05000000000000000000" pitchFamily="2" charset="2"/>
              </a:rPr>
              <a:t> Sensor</a:t>
            </a:r>
          </a:p>
          <a:p>
            <a:pPr algn="just"/>
            <a:r>
              <a:rPr lang="en-GB" sz="1200" baseline="0" dirty="0" err="1" smtClean="0">
                <a:cs typeface="Times New Roman" pitchFamily="18" charset="0"/>
                <a:sym typeface="Wingdings" panose="05000000000000000000" pitchFamily="2" charset="2"/>
              </a:rPr>
              <a:t>Mit</a:t>
            </a:r>
            <a:r>
              <a:rPr lang="en-GB" sz="1200" baseline="0" dirty="0" smtClean="0">
                <a:cs typeface="Times New Roman" pitchFamily="18" charset="0"/>
                <a:sym typeface="Wingdings" panose="05000000000000000000" pitchFamily="2" charset="2"/>
              </a:rPr>
              <a:t> </a:t>
            </a:r>
            <a:r>
              <a:rPr lang="en-GB" sz="1200" baseline="0" dirty="0" err="1" smtClean="0">
                <a:cs typeface="Times New Roman" pitchFamily="18" charset="0"/>
                <a:sym typeface="Wingdings" panose="05000000000000000000" pitchFamily="2" charset="2"/>
              </a:rPr>
              <a:t>Signalkonditionierung</a:t>
            </a:r>
            <a:r>
              <a:rPr lang="en-GB" sz="1200" baseline="0" dirty="0" smtClean="0">
                <a:cs typeface="Times New Roman" pitchFamily="18" charset="0"/>
                <a:sym typeface="Wingdings" panose="05000000000000000000" pitchFamily="2" charset="2"/>
              </a:rPr>
              <a:t>, </a:t>
            </a:r>
            <a:r>
              <a:rPr lang="en-GB" sz="1200" baseline="0" dirty="0" err="1" smtClean="0">
                <a:cs typeface="Times New Roman" pitchFamily="18" charset="0"/>
                <a:sym typeface="Wingdings" panose="05000000000000000000" pitchFamily="2" charset="2"/>
              </a:rPr>
              <a:t>z.B</a:t>
            </a:r>
            <a:r>
              <a:rPr lang="en-GB" sz="1200" baseline="0" dirty="0" smtClean="0">
                <a:cs typeface="Times New Roman" pitchFamily="18" charset="0"/>
                <a:sym typeface="Wingdings" panose="05000000000000000000" pitchFamily="2" charset="2"/>
              </a:rPr>
              <a:t>. </a:t>
            </a:r>
            <a:r>
              <a:rPr lang="en-GB" sz="1200" baseline="0" dirty="0" err="1" smtClean="0">
                <a:cs typeface="Times New Roman" pitchFamily="18" charset="0"/>
                <a:sym typeface="Wingdings" panose="05000000000000000000" pitchFamily="2" charset="2"/>
              </a:rPr>
              <a:t>auswerte</a:t>
            </a:r>
            <a:r>
              <a:rPr lang="en-GB" sz="1200" baseline="0" dirty="0" smtClean="0">
                <a:cs typeface="Times New Roman" pitchFamily="18" charset="0"/>
                <a:sym typeface="Wingdings" panose="05000000000000000000" pitchFamily="2" charset="2"/>
              </a:rPr>
              <a:t> </a:t>
            </a:r>
            <a:r>
              <a:rPr lang="en-GB" sz="1200" baseline="0" dirty="0" err="1" smtClean="0">
                <a:cs typeface="Times New Roman" pitchFamily="18" charset="0"/>
                <a:sym typeface="Wingdings" panose="05000000000000000000" pitchFamily="2" charset="2"/>
              </a:rPr>
              <a:t>Elektroniks</a:t>
            </a:r>
            <a:r>
              <a:rPr lang="en-GB" sz="1200" baseline="0" dirty="0" smtClean="0">
                <a:cs typeface="Times New Roman" pitchFamily="18" charset="0"/>
                <a:sym typeface="Wingdings" panose="05000000000000000000" pitchFamily="2" charset="2"/>
              </a:rPr>
              <a:t>  Integrated sensor</a:t>
            </a:r>
          </a:p>
          <a:p>
            <a:pPr algn="just"/>
            <a:r>
              <a:rPr lang="en-GB" sz="1200" baseline="0" dirty="0" err="1" smtClean="0">
                <a:cs typeface="Times New Roman" pitchFamily="18" charset="0"/>
                <a:sym typeface="Wingdings" panose="05000000000000000000" pitchFamily="2" charset="2"/>
              </a:rPr>
              <a:t>Mit</a:t>
            </a:r>
            <a:r>
              <a:rPr lang="en-GB" sz="1200" baseline="0" dirty="0" smtClean="0">
                <a:cs typeface="Times New Roman" pitchFamily="18" charset="0"/>
                <a:sym typeface="Wingdings" panose="05000000000000000000" pitchFamily="2" charset="2"/>
              </a:rPr>
              <a:t> </a:t>
            </a:r>
            <a:r>
              <a:rPr lang="en-GB" sz="1200" baseline="0" dirty="0" err="1" smtClean="0">
                <a:cs typeface="Times New Roman" pitchFamily="18" charset="0"/>
                <a:sym typeface="Wingdings" panose="05000000000000000000" pitchFamily="2" charset="2"/>
              </a:rPr>
              <a:t>weitere</a:t>
            </a:r>
            <a:r>
              <a:rPr lang="en-GB" sz="1200" baseline="0" dirty="0" smtClean="0">
                <a:cs typeface="Times New Roman" pitchFamily="18" charset="0"/>
                <a:sym typeface="Wingdings" panose="05000000000000000000" pitchFamily="2" charset="2"/>
              </a:rPr>
              <a:t> </a:t>
            </a:r>
            <a:r>
              <a:rPr lang="en-GB" sz="1200" baseline="0" dirty="0" err="1" smtClean="0">
                <a:cs typeface="Times New Roman" pitchFamily="18" charset="0"/>
                <a:sym typeface="Wingdings" panose="05000000000000000000" pitchFamily="2" charset="2"/>
              </a:rPr>
              <a:t>digitale</a:t>
            </a:r>
            <a:r>
              <a:rPr lang="en-GB" sz="1200" baseline="0" dirty="0" smtClean="0">
                <a:cs typeface="Times New Roman" pitchFamily="18" charset="0"/>
                <a:sym typeface="Wingdings" panose="05000000000000000000" pitchFamily="2" charset="2"/>
              </a:rPr>
              <a:t> </a:t>
            </a:r>
            <a:r>
              <a:rPr lang="en-GB" sz="1200" baseline="0" dirty="0" err="1" smtClean="0">
                <a:cs typeface="Times New Roman" pitchFamily="18" charset="0"/>
                <a:sym typeface="Wingdings" panose="05000000000000000000" pitchFamily="2" charset="2"/>
              </a:rPr>
              <a:t>Signalverarbeitung</a:t>
            </a:r>
            <a:r>
              <a:rPr lang="en-GB" sz="1200" baseline="0" dirty="0" smtClean="0">
                <a:cs typeface="Times New Roman" pitchFamily="18" charset="0"/>
                <a:sym typeface="Wingdings" panose="05000000000000000000" pitchFamily="2" charset="2"/>
              </a:rPr>
              <a:t>  </a:t>
            </a:r>
            <a:r>
              <a:rPr lang="en-GB" sz="1200" baseline="0" dirty="0" err="1" smtClean="0">
                <a:cs typeface="Times New Roman" pitchFamily="18" charset="0"/>
                <a:sym typeface="Wingdings" panose="05000000000000000000" pitchFamily="2" charset="2"/>
              </a:rPr>
              <a:t>Intelligenz</a:t>
            </a:r>
            <a:r>
              <a:rPr lang="en-GB" sz="1200" baseline="0" dirty="0" smtClean="0">
                <a:cs typeface="Times New Roman" pitchFamily="18" charset="0"/>
                <a:sym typeface="Wingdings" panose="05000000000000000000" pitchFamily="2" charset="2"/>
              </a:rPr>
              <a:t> Sensor</a:t>
            </a:r>
            <a:endParaRPr lang="en-GB" sz="1200" dirty="0" smtClean="0">
              <a:cs typeface="Times New Roman" pitchFamily="18" charset="0"/>
            </a:endParaRPr>
          </a:p>
          <a:p>
            <a:pPr algn="just"/>
            <a:endParaRPr lang="en-GB" sz="1200" dirty="0" smtClean="0">
              <a:cs typeface="Times New Roman" pitchFamily="18" charset="0"/>
            </a:endParaRPr>
          </a:p>
          <a:p>
            <a:pPr algn="just"/>
            <a:r>
              <a:rPr lang="en-GB" sz="1200" dirty="0" smtClean="0">
                <a:cs typeface="Times New Roman" pitchFamily="18" charset="0"/>
              </a:rPr>
              <a:t>A measurement pickup or sensor being the first element in a measuring circuit must meet several requirements:</a:t>
            </a:r>
            <a:endParaRPr lang="de-DE" sz="1200" dirty="0" smtClean="0">
              <a:cs typeface="Times New Roman" pitchFamily="18" charset="0"/>
            </a:endParaRPr>
          </a:p>
          <a:p>
            <a:pPr algn="just"/>
            <a:r>
              <a:rPr lang="en-GB" sz="1200" dirty="0" smtClean="0">
                <a:cs typeface="Times New Roman" pitchFamily="18" charset="0"/>
              </a:rPr>
              <a:t>1.</a:t>
            </a:r>
            <a:r>
              <a:rPr lang="en-GB" sz="1200" dirty="0" smtClean="0">
                <a:latin typeface="Times New Roman" pitchFamily="18" charset="0"/>
                <a:cs typeface="Times New Roman" pitchFamily="18" charset="0"/>
              </a:rPr>
              <a:t> </a:t>
            </a:r>
            <a:r>
              <a:rPr lang="en-GB" sz="1200" dirty="0" smtClean="0">
                <a:cs typeface="Times New Roman" pitchFamily="18" charset="0"/>
              </a:rPr>
              <a:t>Conversion of the dimension to be measured (often mechanical) into an intermediate dimension for which a direct measuring relationship exists,</a:t>
            </a:r>
            <a:endParaRPr lang="de-DE" sz="1200" dirty="0" smtClean="0">
              <a:cs typeface="Times New Roman" pitchFamily="18" charset="0"/>
            </a:endParaRPr>
          </a:p>
          <a:p>
            <a:pPr algn="just"/>
            <a:r>
              <a:rPr lang="en-GB" sz="1200" dirty="0" smtClean="0">
                <a:cs typeface="Times New Roman" pitchFamily="18" charset="0"/>
              </a:rPr>
              <a:t>2.</a:t>
            </a:r>
            <a:r>
              <a:rPr lang="en-GB" sz="1200" dirty="0" smtClean="0">
                <a:latin typeface="Times New Roman" pitchFamily="18" charset="0"/>
                <a:cs typeface="Times New Roman" pitchFamily="18" charset="0"/>
              </a:rPr>
              <a:t> </a:t>
            </a:r>
            <a:r>
              <a:rPr lang="en-GB" sz="1200" dirty="0" smtClean="0">
                <a:cs typeface="Times New Roman" pitchFamily="18" charset="0"/>
              </a:rPr>
              <a:t>Generation of one of these dimensions into an equivalent electrical signal - primary electrical dimension: resistance, voltage, current.</a:t>
            </a:r>
            <a:endParaRPr lang="de-DE" sz="1200" dirty="0" smtClean="0">
              <a:cs typeface="Times New Roman" pitchFamily="18" charset="0"/>
            </a:endParaRPr>
          </a:p>
          <a:p>
            <a:pPr algn="just"/>
            <a:r>
              <a:rPr lang="en-GB" sz="1200" dirty="0" smtClean="0">
                <a:cs typeface="Times New Roman" pitchFamily="18" charset="0"/>
              </a:rPr>
              <a:t>Sensors which meet the first two requirements are also called transducers or </a:t>
            </a:r>
            <a:r>
              <a:rPr lang="en-GB" sz="1200" b="1" dirty="0" smtClean="0">
                <a:cs typeface="Times New Roman" pitchFamily="18" charset="0"/>
              </a:rPr>
              <a:t>sensors with discrete configuration.</a:t>
            </a:r>
            <a:endParaRPr lang="de-DE" sz="1200" dirty="0" smtClean="0">
              <a:cs typeface="Times New Roman" pitchFamily="18" charset="0"/>
            </a:endParaRPr>
          </a:p>
          <a:p>
            <a:pPr algn="just"/>
            <a:r>
              <a:rPr lang="en-GB" sz="1200" dirty="0" smtClean="0">
                <a:cs typeface="Times New Roman" pitchFamily="18" charset="0"/>
              </a:rPr>
              <a:t>3.</a:t>
            </a:r>
            <a:r>
              <a:rPr lang="en-GB" sz="1200" dirty="0" smtClean="0">
                <a:latin typeface="Times New Roman" pitchFamily="18" charset="0"/>
                <a:cs typeface="Times New Roman" pitchFamily="18" charset="0"/>
              </a:rPr>
              <a:t> </a:t>
            </a:r>
            <a:r>
              <a:rPr lang="en-GB" sz="1200" dirty="0" smtClean="0">
                <a:solidFill>
                  <a:srgbClr val="008000"/>
                </a:solidFill>
                <a:cs typeface="Times New Roman" pitchFamily="18" charset="0"/>
              </a:rPr>
              <a:t>Adaptation</a:t>
            </a:r>
            <a:r>
              <a:rPr lang="en-GB" sz="1200" dirty="0" smtClean="0">
                <a:cs typeface="Times New Roman" pitchFamily="18" charset="0"/>
              </a:rPr>
              <a:t> of the primary electrical signal for further processing. An electronic evaluation unit which can fulfil one or several of the following requirements apart from the </a:t>
            </a:r>
            <a:r>
              <a:rPr lang="en-GB" sz="1200" dirty="0" smtClean="0">
                <a:solidFill>
                  <a:srgbClr val="008000"/>
                </a:solidFill>
                <a:cs typeface="Times New Roman" pitchFamily="18" charset="0"/>
              </a:rPr>
              <a:t>amplification</a:t>
            </a:r>
            <a:r>
              <a:rPr lang="en-GB" sz="1200" dirty="0" smtClean="0">
                <a:cs typeface="Times New Roman" pitchFamily="18" charset="0"/>
              </a:rPr>
              <a:t> of the signal is used:</a:t>
            </a:r>
            <a:endParaRPr lang="de-DE" sz="1200" dirty="0" smtClean="0">
              <a:cs typeface="Times New Roman" pitchFamily="18" charset="0"/>
            </a:endParaRPr>
          </a:p>
          <a:p>
            <a:pPr algn="just"/>
            <a:r>
              <a:rPr lang="en-GB" sz="1200" dirty="0" smtClean="0">
                <a:cs typeface="Times New Roman" pitchFamily="18" charset="0"/>
              </a:rPr>
              <a:t>·</a:t>
            </a:r>
            <a:r>
              <a:rPr lang="en-GB" sz="1200" dirty="0" smtClean="0">
                <a:latin typeface="Times New Roman" pitchFamily="18" charset="0"/>
                <a:cs typeface="Times New Roman" pitchFamily="18" charset="0"/>
              </a:rPr>
              <a:t> </a:t>
            </a:r>
            <a:r>
              <a:rPr lang="en-GB" sz="1200" dirty="0" smtClean="0">
                <a:cs typeface="Times New Roman" pitchFamily="18" charset="0"/>
              </a:rPr>
              <a:t>Compensation of zero point fluctuations,</a:t>
            </a:r>
            <a:endParaRPr lang="de-DE" sz="1200" dirty="0" smtClean="0">
              <a:cs typeface="Times New Roman" pitchFamily="18" charset="0"/>
            </a:endParaRPr>
          </a:p>
          <a:p>
            <a:pPr algn="just"/>
            <a:r>
              <a:rPr lang="en-GB" sz="1200" dirty="0" smtClean="0">
                <a:cs typeface="Times New Roman" pitchFamily="18" charset="0"/>
              </a:rPr>
              <a:t>·</a:t>
            </a:r>
            <a:r>
              <a:rPr lang="en-GB" sz="1200" dirty="0" smtClean="0">
                <a:latin typeface="Times New Roman" pitchFamily="18" charset="0"/>
                <a:cs typeface="Times New Roman" pitchFamily="18" charset="0"/>
              </a:rPr>
              <a:t> </a:t>
            </a:r>
            <a:r>
              <a:rPr lang="en-GB" sz="1200" dirty="0" smtClean="0">
                <a:cs typeface="Times New Roman" pitchFamily="18" charset="0"/>
              </a:rPr>
              <a:t>Filtering out disturbances,</a:t>
            </a:r>
            <a:endParaRPr lang="de-DE" sz="1200" dirty="0" smtClean="0">
              <a:cs typeface="Times New Roman" pitchFamily="18" charset="0"/>
            </a:endParaRPr>
          </a:p>
          <a:p>
            <a:pPr algn="just"/>
            <a:r>
              <a:rPr lang="en-GB" sz="1200" dirty="0" smtClean="0">
                <a:cs typeface="Times New Roman" pitchFamily="18" charset="0"/>
              </a:rPr>
              <a:t>·</a:t>
            </a:r>
            <a:r>
              <a:rPr lang="en-GB" sz="1200" dirty="0" smtClean="0">
                <a:latin typeface="Times New Roman" pitchFamily="18" charset="0"/>
                <a:cs typeface="Times New Roman" pitchFamily="18" charset="0"/>
              </a:rPr>
              <a:t> </a:t>
            </a:r>
            <a:r>
              <a:rPr lang="en-GB" sz="1200" dirty="0" smtClean="0">
                <a:cs typeface="Times New Roman" pitchFamily="18" charset="0"/>
              </a:rPr>
              <a:t>Linearization of the measurement signal,</a:t>
            </a:r>
            <a:endParaRPr lang="de-DE" sz="1200" dirty="0" smtClean="0">
              <a:cs typeface="Times New Roman" pitchFamily="18" charset="0"/>
            </a:endParaRPr>
          </a:p>
          <a:p>
            <a:pPr algn="just"/>
            <a:r>
              <a:rPr lang="en-GB" sz="1200" dirty="0" smtClean="0">
                <a:cs typeface="Times New Roman" pitchFamily="18" charset="0"/>
              </a:rPr>
              <a:t>·</a:t>
            </a:r>
            <a:r>
              <a:rPr lang="en-GB" sz="1200" dirty="0" smtClean="0">
                <a:latin typeface="Times New Roman" pitchFamily="18" charset="0"/>
                <a:cs typeface="Times New Roman" pitchFamily="18" charset="0"/>
              </a:rPr>
              <a:t> </a:t>
            </a:r>
            <a:r>
              <a:rPr lang="en-GB" sz="1200" dirty="0" smtClean="0">
                <a:cs typeface="Times New Roman" pitchFamily="18" charset="0"/>
              </a:rPr>
              <a:t>Adaptation and switching of the measuring range,</a:t>
            </a:r>
            <a:endParaRPr lang="de-DE" sz="1200" dirty="0" smtClean="0">
              <a:cs typeface="Times New Roman" pitchFamily="18" charset="0"/>
            </a:endParaRPr>
          </a:p>
          <a:p>
            <a:pPr algn="just"/>
            <a:r>
              <a:rPr lang="en-GB" sz="1200" dirty="0" smtClean="0">
                <a:cs typeface="Times New Roman" pitchFamily="18" charset="0"/>
              </a:rPr>
              <a:t>·</a:t>
            </a:r>
            <a:r>
              <a:rPr lang="en-GB" sz="1200" dirty="0" smtClean="0">
                <a:latin typeface="Times New Roman" pitchFamily="18" charset="0"/>
                <a:cs typeface="Times New Roman" pitchFamily="18" charset="0"/>
              </a:rPr>
              <a:t> </a:t>
            </a:r>
            <a:r>
              <a:rPr lang="en-GB" sz="1200" dirty="0" smtClean="0">
                <a:cs typeface="Times New Roman" pitchFamily="18" charset="0"/>
              </a:rPr>
              <a:t>Standardization of the output signal.</a:t>
            </a:r>
            <a:endParaRPr lang="de-DE" sz="1200" dirty="0" smtClean="0">
              <a:cs typeface="Times New Roman" pitchFamily="18" charset="0"/>
            </a:endParaRPr>
          </a:p>
          <a:p>
            <a:pPr algn="just"/>
            <a:r>
              <a:rPr lang="en-GB" sz="1200" dirty="0" smtClean="0">
                <a:cs typeface="Times New Roman" pitchFamily="18" charset="0"/>
              </a:rPr>
              <a:t>A sensor which meets these requirements is called an </a:t>
            </a:r>
            <a:r>
              <a:rPr lang="en-GB" sz="1200" b="1" dirty="0" smtClean="0">
                <a:cs typeface="Times New Roman" pitchFamily="18" charset="0"/>
              </a:rPr>
              <a:t>Integrated Sensor.</a:t>
            </a:r>
            <a:endParaRPr lang="de-DE" sz="1200" dirty="0" smtClean="0">
              <a:cs typeface="Times New Roman" pitchFamily="18" charset="0"/>
            </a:endParaRPr>
          </a:p>
          <a:p>
            <a:pPr algn="just"/>
            <a:r>
              <a:rPr lang="en-GB" sz="1200" dirty="0" smtClean="0">
                <a:cs typeface="Times New Roman" pitchFamily="18" charset="0"/>
              </a:rPr>
              <a:t>4.</a:t>
            </a:r>
            <a:r>
              <a:rPr lang="en-GB" sz="1200" dirty="0" smtClean="0">
                <a:latin typeface="Times New Roman" pitchFamily="18" charset="0"/>
                <a:cs typeface="Times New Roman" pitchFamily="18" charset="0"/>
              </a:rPr>
              <a:t> </a:t>
            </a:r>
            <a:r>
              <a:rPr lang="en-GB" sz="1200" dirty="0" smtClean="0">
                <a:cs typeface="Times New Roman" pitchFamily="18" charset="0"/>
              </a:rPr>
              <a:t>Conversion of the analogue output signal into a digital signal. This task is fulfilled by an analogue-digital converter. If the A/D converter is integrated into the sensor housing together with the electronic evaluation unit, a </a:t>
            </a:r>
            <a:r>
              <a:rPr lang="en-GB" sz="1200" b="1" dirty="0" smtClean="0">
                <a:cs typeface="Times New Roman" pitchFamily="18" charset="0"/>
              </a:rPr>
              <a:t>special</a:t>
            </a:r>
            <a:r>
              <a:rPr lang="en-GB" sz="1200" dirty="0" smtClean="0">
                <a:cs typeface="Times New Roman" pitchFamily="18" charset="0"/>
              </a:rPr>
              <a:t> </a:t>
            </a:r>
            <a:r>
              <a:rPr lang="en-GB" sz="1200" b="1" dirty="0" smtClean="0">
                <a:cs typeface="Times New Roman" pitchFamily="18" charset="0"/>
              </a:rPr>
              <a:t>variety of the integrated sensors result</a:t>
            </a:r>
            <a:r>
              <a:rPr lang="en-GB" sz="1200" dirty="0" smtClean="0">
                <a:cs typeface="Times New Roman" pitchFamily="18" charset="0"/>
              </a:rPr>
              <a:t>.</a:t>
            </a:r>
            <a:endParaRPr lang="de-DE" sz="1200" dirty="0" smtClean="0">
              <a:cs typeface="Times New Roman" pitchFamily="18" charset="0"/>
            </a:endParaRPr>
          </a:p>
          <a:p>
            <a:pPr algn="just"/>
            <a:r>
              <a:rPr lang="en-GB" sz="1200" dirty="0" smtClean="0">
                <a:cs typeface="Times New Roman" pitchFamily="18" charset="0"/>
              </a:rPr>
              <a:t>5.</a:t>
            </a:r>
            <a:r>
              <a:rPr lang="en-GB" sz="1200" dirty="0" smtClean="0">
                <a:latin typeface="Times New Roman" pitchFamily="18" charset="0"/>
                <a:cs typeface="Times New Roman" pitchFamily="18" charset="0"/>
              </a:rPr>
              <a:t> </a:t>
            </a:r>
            <a:r>
              <a:rPr lang="en-GB" sz="1200" dirty="0" smtClean="0">
                <a:cs typeface="Times New Roman" pitchFamily="18" charset="0"/>
              </a:rPr>
              <a:t>Processing of the input signal using a microcomputer. The following potentials appear:</a:t>
            </a:r>
            <a:endParaRPr lang="de-DE" sz="1200" dirty="0" smtClean="0">
              <a:cs typeface="Times New Roman" pitchFamily="18" charset="0"/>
            </a:endParaRPr>
          </a:p>
          <a:p>
            <a:pPr algn="just"/>
            <a:r>
              <a:rPr lang="en-GB" sz="1200" dirty="0" smtClean="0">
                <a:cs typeface="Times New Roman" pitchFamily="18" charset="0"/>
              </a:rPr>
              <a:t>·</a:t>
            </a:r>
            <a:r>
              <a:rPr lang="en-GB" sz="1200" dirty="0" smtClean="0">
                <a:latin typeface="Symbol" pitchFamily="18" charset="2"/>
                <a:cs typeface="Times New Roman" pitchFamily="18" charset="0"/>
              </a:rPr>
              <a:t> </a:t>
            </a:r>
            <a:r>
              <a:rPr lang="en-GB" sz="1200" dirty="0" smtClean="0">
                <a:latin typeface="Times New Roman" pitchFamily="18" charset="0"/>
                <a:cs typeface="Times New Roman" pitchFamily="18" charset="0"/>
              </a:rPr>
              <a:t>M</a:t>
            </a:r>
            <a:r>
              <a:rPr lang="en-GB" sz="1200" dirty="0" smtClean="0">
                <a:cs typeface="Times New Roman" pitchFamily="18" charset="0"/>
              </a:rPr>
              <a:t>onitoring and logging of measuring data in the sensor,</a:t>
            </a:r>
            <a:endParaRPr lang="de-DE" sz="1200" dirty="0" smtClean="0">
              <a:cs typeface="Times New Roman" pitchFamily="18" charset="0"/>
            </a:endParaRPr>
          </a:p>
          <a:p>
            <a:pPr algn="just"/>
            <a:r>
              <a:rPr lang="en-GB" sz="1200" dirty="0" smtClean="0">
                <a:cs typeface="Times New Roman" pitchFamily="18" charset="0"/>
              </a:rPr>
              <a:t>·</a:t>
            </a:r>
            <a:r>
              <a:rPr lang="en-GB" sz="1200" dirty="0" smtClean="0">
                <a:latin typeface="Times New Roman" pitchFamily="18" charset="0"/>
                <a:cs typeface="Times New Roman" pitchFamily="18" charset="0"/>
              </a:rPr>
              <a:t> </a:t>
            </a:r>
            <a:r>
              <a:rPr lang="en-GB" sz="1200" dirty="0" smtClean="0">
                <a:cs typeface="Times New Roman" pitchFamily="18" charset="0"/>
              </a:rPr>
              <a:t>Transmission of an alarm, if a borderline case is achieved, and if necessary an independent emergency shutdown for protection from damage or by activating a redundant system,</a:t>
            </a:r>
            <a:endParaRPr lang="de-DE" sz="1200" dirty="0" smtClean="0">
              <a:cs typeface="Times New Roman" pitchFamily="18" charset="0"/>
            </a:endParaRPr>
          </a:p>
          <a:p>
            <a:pPr algn="just"/>
            <a:r>
              <a:rPr lang="en-GB" sz="1200" dirty="0" smtClean="0">
                <a:cs typeface="Times New Roman" pitchFamily="18" charset="0"/>
              </a:rPr>
              <a:t>· Simultaneous output of several signals (for example, displacement and in addition by differentiation, the velocity),</a:t>
            </a:r>
            <a:endParaRPr lang="de-DE" sz="1200" dirty="0" smtClean="0">
              <a:cs typeface="Times New Roman" pitchFamily="18" charset="0"/>
            </a:endParaRPr>
          </a:p>
          <a:p>
            <a:pPr algn="just"/>
            <a:r>
              <a:rPr lang="en-GB" sz="1200" dirty="0" smtClean="0">
                <a:cs typeface="Times New Roman" pitchFamily="18" charset="0"/>
              </a:rPr>
              <a:t>·</a:t>
            </a:r>
            <a:r>
              <a:rPr lang="en-GB" sz="1200" dirty="0" smtClean="0">
                <a:latin typeface="Times New Roman" pitchFamily="18" charset="0"/>
                <a:cs typeface="Times New Roman" pitchFamily="18" charset="0"/>
              </a:rPr>
              <a:t> </a:t>
            </a:r>
            <a:r>
              <a:rPr lang="en-GB" sz="1200" dirty="0" smtClean="0">
                <a:cs typeface="Times New Roman" pitchFamily="18" charset="0"/>
              </a:rPr>
              <a:t>Integration of several transducers into a single sensor and the simultaneous evaluation of measurement signals (for example in multi-component force sensors, that sense the force vector or the driving dynamics cluster at the centre of gravity of vehicle as in ESP),</a:t>
            </a:r>
            <a:endParaRPr lang="de-DE" sz="1200" dirty="0" smtClean="0">
              <a:cs typeface="Times New Roman" pitchFamily="18" charset="0"/>
            </a:endParaRPr>
          </a:p>
          <a:p>
            <a:pPr algn="just"/>
            <a:r>
              <a:rPr lang="en-GB" sz="1200" dirty="0" smtClean="0">
                <a:cs typeface="Times New Roman" pitchFamily="18" charset="0"/>
              </a:rPr>
              <a:t>· Potential for the re-configuration of the sensor, for example for the conversion of the transfer characteristics on demand.</a:t>
            </a:r>
            <a:endParaRPr lang="de-DE" sz="1200" dirty="0" smtClean="0">
              <a:cs typeface="Times New Roman" pitchFamily="18" charset="0"/>
            </a:endParaRPr>
          </a:p>
          <a:p>
            <a:pPr algn="just"/>
            <a:r>
              <a:rPr lang="en-GB" sz="1200" dirty="0" smtClean="0">
                <a:cs typeface="Times New Roman" pitchFamily="18" charset="0"/>
              </a:rPr>
              <a:t>These sensors are called </a:t>
            </a:r>
            <a:r>
              <a:rPr lang="en-GB" sz="1200" b="1" dirty="0" smtClean="0">
                <a:cs typeface="Times New Roman" pitchFamily="18" charset="0"/>
              </a:rPr>
              <a:t>Intelligent Sensors (Smart Sensors).</a:t>
            </a:r>
            <a:r>
              <a:rPr lang="en-GB" sz="1200" dirty="0" smtClean="0">
                <a:cs typeface="Times New Roman" pitchFamily="18" charset="0"/>
              </a:rPr>
              <a:t> </a:t>
            </a:r>
            <a:r>
              <a:rPr lang="en-GB" dirty="0" smtClean="0">
                <a:cs typeface="Times New Roman" pitchFamily="18" charset="0"/>
              </a:rPr>
              <a:t>A</a:t>
            </a:r>
            <a:endParaRPr lang="de-DE" dirty="0" smtClean="0">
              <a:cs typeface="Times New Roman" pitchFamily="18" charset="0"/>
            </a:endParaRPr>
          </a:p>
          <a:p>
            <a:endParaRPr lang="de-DE" dirty="0" smtClean="0"/>
          </a:p>
          <a:p>
            <a:endParaRPr lang="en-US" dirty="0"/>
          </a:p>
        </p:txBody>
      </p:sp>
      <p:sp>
        <p:nvSpPr>
          <p:cNvPr id="4" name="Foliennummernplatzhalter 3"/>
          <p:cNvSpPr>
            <a:spLocks noGrp="1"/>
          </p:cNvSpPr>
          <p:nvPr>
            <p:ph type="sldNum" sz="quarter" idx="10"/>
          </p:nvPr>
        </p:nvSpPr>
        <p:spPr/>
        <p:txBody>
          <a:bodyPr/>
          <a:lstStyle/>
          <a:p>
            <a:fld id="{45A0C133-2FF1-4A65-8FB9-994063EC256F}" type="slidenum">
              <a:rPr lang="en-US" smtClean="0"/>
              <a:pPr/>
              <a:t>7</a:t>
            </a:fld>
            <a:endParaRPr lang="en-US" dirty="0"/>
          </a:p>
        </p:txBody>
      </p:sp>
    </p:spTree>
    <p:extLst>
      <p:ext uri="{BB962C8B-B14F-4D97-AF65-F5344CB8AC3E}">
        <p14:creationId xmlns:p14="http://schemas.microsoft.com/office/powerpoint/2010/main" val="14154756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Audioverstärker:</a:t>
            </a:r>
            <a:r>
              <a:rPr lang="de-DE" baseline="0" dirty="0" smtClean="0"/>
              <a:t> </a:t>
            </a:r>
            <a:r>
              <a:rPr lang="de-DE" baseline="0" dirty="0" err="1" smtClean="0"/>
              <a:t>ge</a:t>
            </a:r>
            <a:endParaRPr lang="de-DE" dirty="0"/>
          </a:p>
        </p:txBody>
      </p:sp>
      <p:sp>
        <p:nvSpPr>
          <p:cNvPr id="4" name="Foliennummernplatzhalter 3"/>
          <p:cNvSpPr>
            <a:spLocks noGrp="1"/>
          </p:cNvSpPr>
          <p:nvPr>
            <p:ph type="sldNum" sz="quarter" idx="10"/>
          </p:nvPr>
        </p:nvSpPr>
        <p:spPr/>
        <p:txBody>
          <a:bodyPr/>
          <a:lstStyle/>
          <a:p>
            <a:fld id="{45A0C133-2FF1-4A65-8FB9-994063EC256F}" type="slidenum">
              <a:rPr lang="en-US" smtClean="0"/>
              <a:pPr/>
              <a:t>37</a:t>
            </a:fld>
            <a:endParaRPr lang="en-US" dirty="0"/>
          </a:p>
        </p:txBody>
      </p:sp>
    </p:spTree>
    <p:extLst>
      <p:ext uri="{BB962C8B-B14F-4D97-AF65-F5344CB8AC3E}">
        <p14:creationId xmlns:p14="http://schemas.microsoft.com/office/powerpoint/2010/main" val="23532461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Kleinste</a:t>
            </a:r>
            <a:r>
              <a:rPr lang="de-DE" baseline="0" dirty="0" smtClean="0"/>
              <a:t> Informationseinheit </a:t>
            </a:r>
            <a:r>
              <a:rPr lang="de-DE" baseline="0" dirty="0" smtClean="0">
                <a:sym typeface="Wingdings" panose="05000000000000000000" pitchFamily="2" charset="2"/>
              </a:rPr>
              <a:t> </a:t>
            </a:r>
            <a:r>
              <a:rPr lang="de-DE" baseline="0" dirty="0" err="1" smtClean="0">
                <a:sym typeface="Wingdings" panose="05000000000000000000" pitchFamily="2" charset="2"/>
              </a:rPr>
              <a:t>bit</a:t>
            </a:r>
            <a:endParaRPr lang="de-DE" baseline="0" dirty="0" smtClean="0">
              <a:sym typeface="Wingdings" panose="05000000000000000000" pitchFamily="2" charset="2"/>
            </a:endParaRPr>
          </a:p>
          <a:p>
            <a:endParaRPr lang="de-DE" baseline="0" dirty="0" smtClean="0">
              <a:sym typeface="Wingdings" panose="05000000000000000000" pitchFamily="2" charset="2"/>
            </a:endParaRPr>
          </a:p>
          <a:p>
            <a:r>
              <a:rPr lang="de-DE" baseline="0" dirty="0" smtClean="0">
                <a:sym typeface="Wingdings" panose="05000000000000000000" pitchFamily="2" charset="2"/>
              </a:rPr>
              <a:t>Das Byte </a:t>
            </a:r>
            <a:r>
              <a:rPr lang="de-DE" baseline="0" dirty="0" err="1" smtClean="0">
                <a:sym typeface="Wingdings" panose="05000000000000000000" pitchFamily="2" charset="2"/>
              </a:rPr>
              <a:t>is</a:t>
            </a:r>
            <a:r>
              <a:rPr lang="de-DE" baseline="0" dirty="0" smtClean="0">
                <a:sym typeface="Wingdings" panose="05000000000000000000" pitchFamily="2" charset="2"/>
              </a:rPr>
              <a:t> in vielen Digitalsystemen die kleinste modifizierbare Einheit</a:t>
            </a:r>
          </a:p>
          <a:p>
            <a:endParaRPr lang="de-DE" baseline="0" dirty="0" smtClean="0">
              <a:sym typeface="Wingdings" panose="05000000000000000000" pitchFamily="2" charset="2"/>
            </a:endParaRPr>
          </a:p>
          <a:p>
            <a:r>
              <a:rPr lang="de-DE" baseline="0" dirty="0" smtClean="0">
                <a:sym typeface="Wingdings" panose="05000000000000000000" pitchFamily="2" charset="2"/>
              </a:rPr>
              <a:t>1 Byte ist gleich 8 </a:t>
            </a:r>
            <a:r>
              <a:rPr lang="de-DE" baseline="0" dirty="0" err="1" smtClean="0">
                <a:sym typeface="Wingdings" panose="05000000000000000000" pitchFamily="2" charset="2"/>
              </a:rPr>
              <a:t>bit</a:t>
            </a:r>
            <a:endParaRPr lang="de-DE" baseline="0" dirty="0" smtClean="0">
              <a:sym typeface="Wingdings" panose="05000000000000000000" pitchFamily="2" charset="2"/>
            </a:endParaRPr>
          </a:p>
          <a:p>
            <a:endParaRPr lang="de-DE" baseline="0" dirty="0" smtClean="0">
              <a:sym typeface="Wingdings" panose="05000000000000000000" pitchFamily="2" charset="2"/>
            </a:endParaRPr>
          </a:p>
          <a:p>
            <a:r>
              <a:rPr lang="de-DE" baseline="0" dirty="0" smtClean="0">
                <a:sym typeface="Wingdings" panose="05000000000000000000" pitchFamily="2" charset="2"/>
              </a:rPr>
              <a:t>Beliebige diskrete Informationen können mit einem oder mehreren Bits dargestellt werden, z.B. </a:t>
            </a:r>
          </a:p>
          <a:p>
            <a:r>
              <a:rPr lang="de-DE" baseline="0" dirty="0" smtClean="0">
                <a:sym typeface="Wingdings" panose="05000000000000000000" pitchFamily="2" charset="2"/>
              </a:rPr>
              <a:t>Logische Ausdrücke</a:t>
            </a:r>
          </a:p>
          <a:p>
            <a:r>
              <a:rPr lang="de-DE" baseline="0" dirty="0" smtClean="0">
                <a:sym typeface="Wingdings" panose="05000000000000000000" pitchFamily="2" charset="2"/>
              </a:rPr>
              <a:t>Zahlen, Strings, </a:t>
            </a:r>
            <a:r>
              <a:rPr lang="de-DE" baseline="0" dirty="0" err="1" smtClean="0">
                <a:sym typeface="Wingdings" panose="05000000000000000000" pitchFamily="2" charset="2"/>
              </a:rPr>
              <a:t>Program</a:t>
            </a:r>
            <a:r>
              <a:rPr lang="de-DE" baseline="0" dirty="0" smtClean="0">
                <a:sym typeface="Wingdings" panose="05000000000000000000" pitchFamily="2" charset="2"/>
              </a:rPr>
              <a:t> Instruktionen</a:t>
            </a:r>
            <a:endParaRPr lang="de-DE" dirty="0"/>
          </a:p>
        </p:txBody>
      </p:sp>
      <p:sp>
        <p:nvSpPr>
          <p:cNvPr id="4" name="Foliennummernplatzhalter 3"/>
          <p:cNvSpPr>
            <a:spLocks noGrp="1"/>
          </p:cNvSpPr>
          <p:nvPr>
            <p:ph type="sldNum" sz="quarter" idx="10"/>
          </p:nvPr>
        </p:nvSpPr>
        <p:spPr/>
        <p:txBody>
          <a:bodyPr/>
          <a:lstStyle/>
          <a:p>
            <a:fld id="{45A0C133-2FF1-4A65-8FB9-994063EC256F}" type="slidenum">
              <a:rPr lang="en-US" smtClean="0"/>
              <a:pPr/>
              <a:t>38</a:t>
            </a:fld>
            <a:endParaRPr lang="en-US" dirty="0"/>
          </a:p>
        </p:txBody>
      </p:sp>
    </p:spTree>
    <p:extLst>
      <p:ext uri="{BB962C8B-B14F-4D97-AF65-F5344CB8AC3E}">
        <p14:creationId xmlns:p14="http://schemas.microsoft.com/office/powerpoint/2010/main" val="36185045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Zahlendarstellung</a:t>
            </a:r>
            <a:r>
              <a:rPr lang="de-DE" baseline="0" dirty="0" smtClean="0"/>
              <a:t> im Binärsystem</a:t>
            </a:r>
            <a:endParaRPr lang="de-DE" dirty="0"/>
          </a:p>
        </p:txBody>
      </p:sp>
      <p:sp>
        <p:nvSpPr>
          <p:cNvPr id="4" name="Foliennummernplatzhalter 3"/>
          <p:cNvSpPr>
            <a:spLocks noGrp="1"/>
          </p:cNvSpPr>
          <p:nvPr>
            <p:ph type="sldNum" sz="quarter" idx="10"/>
          </p:nvPr>
        </p:nvSpPr>
        <p:spPr/>
        <p:txBody>
          <a:bodyPr/>
          <a:lstStyle/>
          <a:p>
            <a:fld id="{45A0C133-2FF1-4A65-8FB9-994063EC256F}" type="slidenum">
              <a:rPr lang="en-US" smtClean="0"/>
              <a:pPr/>
              <a:t>39</a:t>
            </a:fld>
            <a:endParaRPr lang="en-US" dirty="0"/>
          </a:p>
        </p:txBody>
      </p:sp>
    </p:spTree>
    <p:extLst>
      <p:ext uri="{BB962C8B-B14F-4D97-AF65-F5344CB8AC3E}">
        <p14:creationId xmlns:p14="http://schemas.microsoft.com/office/powerpoint/2010/main" val="28503178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Zahndarstellung im</a:t>
            </a:r>
            <a:r>
              <a:rPr lang="de-DE" baseline="0" dirty="0" smtClean="0"/>
              <a:t> Hexadezimalsystem (häufiger in C und C++ benutzt)</a:t>
            </a:r>
            <a:endParaRPr lang="de-DE" dirty="0"/>
          </a:p>
        </p:txBody>
      </p:sp>
      <p:sp>
        <p:nvSpPr>
          <p:cNvPr id="4" name="Foliennummernplatzhalter 3"/>
          <p:cNvSpPr>
            <a:spLocks noGrp="1"/>
          </p:cNvSpPr>
          <p:nvPr>
            <p:ph type="sldNum" sz="quarter" idx="10"/>
          </p:nvPr>
        </p:nvSpPr>
        <p:spPr/>
        <p:txBody>
          <a:bodyPr/>
          <a:lstStyle/>
          <a:p>
            <a:fld id="{45A0C133-2FF1-4A65-8FB9-994063EC256F}" type="slidenum">
              <a:rPr lang="en-US" smtClean="0"/>
              <a:pPr/>
              <a:t>40</a:t>
            </a:fld>
            <a:endParaRPr lang="en-US" dirty="0"/>
          </a:p>
        </p:txBody>
      </p:sp>
    </p:spTree>
    <p:extLst>
      <p:ext uri="{BB962C8B-B14F-4D97-AF65-F5344CB8AC3E}">
        <p14:creationId xmlns:p14="http://schemas.microsoft.com/office/powerpoint/2010/main" val="22750568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Ganzzahldarstellung-</a:t>
            </a:r>
            <a:r>
              <a:rPr lang="de-DE" baseline="0" dirty="0" smtClean="0"/>
              <a:t> Zweikomplement </a:t>
            </a:r>
          </a:p>
          <a:p>
            <a:endParaRPr lang="de-DE" baseline="0" dirty="0" smtClean="0"/>
          </a:p>
          <a:p>
            <a:r>
              <a:rPr lang="de-DE" baseline="0" dirty="0" smtClean="0"/>
              <a:t>Vorteil: Kein </a:t>
            </a:r>
            <a:r>
              <a:rPr lang="de-DE" baseline="0" dirty="0" err="1" smtClean="0"/>
              <a:t>Vorzeichung</a:t>
            </a:r>
            <a:r>
              <a:rPr lang="de-DE" baseline="0" dirty="0" smtClean="0"/>
              <a:t> notwendig</a:t>
            </a:r>
          </a:p>
          <a:p>
            <a:r>
              <a:rPr lang="de-DE" baseline="0" dirty="0" smtClean="0"/>
              <a:t>Negative Zahlen erkennbar am MSB</a:t>
            </a:r>
          </a:p>
          <a:p>
            <a:endParaRPr lang="de-DE" baseline="0" dirty="0" smtClean="0"/>
          </a:p>
          <a:p>
            <a:r>
              <a:rPr lang="de-DE" baseline="0" dirty="0" smtClean="0"/>
              <a:t>Zahlenbereich 8 </a:t>
            </a:r>
            <a:r>
              <a:rPr lang="de-DE" baseline="0" dirty="0" err="1" smtClean="0"/>
              <a:t>bit</a:t>
            </a:r>
            <a:endParaRPr lang="de-DE" baseline="0" dirty="0" smtClean="0"/>
          </a:p>
          <a:p>
            <a:endParaRPr lang="de-DE" baseline="0" dirty="0" smtClean="0"/>
          </a:p>
          <a:p>
            <a:r>
              <a:rPr lang="de-DE" baseline="0" dirty="0" smtClean="0"/>
              <a:t>Umwandlung einer Positive Zahl x</a:t>
            </a:r>
          </a:p>
          <a:p>
            <a:r>
              <a:rPr lang="de-DE" baseline="0" dirty="0" smtClean="0"/>
              <a:t>Negieren aller Stellen</a:t>
            </a:r>
          </a:p>
          <a:p>
            <a:r>
              <a:rPr lang="de-DE" baseline="0" dirty="0" smtClean="0"/>
              <a:t>Addition von 1</a:t>
            </a:r>
          </a:p>
        </p:txBody>
      </p:sp>
      <p:sp>
        <p:nvSpPr>
          <p:cNvPr id="4" name="Foliennummernplatzhalter 3"/>
          <p:cNvSpPr>
            <a:spLocks noGrp="1"/>
          </p:cNvSpPr>
          <p:nvPr>
            <p:ph type="sldNum" sz="quarter" idx="10"/>
          </p:nvPr>
        </p:nvSpPr>
        <p:spPr/>
        <p:txBody>
          <a:bodyPr/>
          <a:lstStyle/>
          <a:p>
            <a:fld id="{45A0C133-2FF1-4A65-8FB9-994063EC256F}" type="slidenum">
              <a:rPr lang="en-US" smtClean="0"/>
              <a:pPr/>
              <a:t>41</a:t>
            </a:fld>
            <a:endParaRPr lang="en-US" dirty="0"/>
          </a:p>
        </p:txBody>
      </p:sp>
    </p:spTree>
    <p:extLst>
      <p:ext uri="{BB962C8B-B14F-4D97-AF65-F5344CB8AC3E}">
        <p14:creationId xmlns:p14="http://schemas.microsoft.com/office/powerpoint/2010/main" val="23889594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Festkommadarstellung</a:t>
            </a:r>
          </a:p>
          <a:p>
            <a:endParaRPr lang="de-DE" dirty="0" smtClean="0"/>
          </a:p>
          <a:p>
            <a:r>
              <a:rPr lang="de-DE" dirty="0" smtClean="0"/>
              <a:t>Komma</a:t>
            </a:r>
            <a:r>
              <a:rPr lang="de-DE" baseline="0" dirty="0" smtClean="0"/>
              <a:t> wird an fester Stelle definiert</a:t>
            </a:r>
          </a:p>
          <a:p>
            <a:endParaRPr lang="de-DE" baseline="0" dirty="0" smtClean="0"/>
          </a:p>
          <a:p>
            <a:r>
              <a:rPr lang="de-DE" baseline="0" dirty="0" smtClean="0"/>
              <a:t>Im Computer identisch zu ganzen Zahlen, </a:t>
            </a:r>
            <a:r>
              <a:rPr lang="de-DE" baseline="0" dirty="0" err="1" smtClean="0"/>
              <a:t>komma</a:t>
            </a:r>
            <a:r>
              <a:rPr lang="de-DE" baseline="0" dirty="0" smtClean="0"/>
              <a:t> nur virtuell </a:t>
            </a:r>
          </a:p>
          <a:p>
            <a:endParaRPr lang="de-DE" baseline="0" dirty="0" smtClean="0"/>
          </a:p>
          <a:p>
            <a:r>
              <a:rPr lang="de-DE" baseline="0" dirty="0" smtClean="0"/>
              <a:t>Eingeschränkte Zahlenbereich und Auflösung</a:t>
            </a:r>
          </a:p>
          <a:p>
            <a:r>
              <a:rPr lang="de-DE" baseline="0" dirty="0" smtClean="0"/>
              <a:t>Beispiel</a:t>
            </a:r>
          </a:p>
        </p:txBody>
      </p:sp>
      <p:sp>
        <p:nvSpPr>
          <p:cNvPr id="4" name="Foliennummernplatzhalter 3"/>
          <p:cNvSpPr>
            <a:spLocks noGrp="1"/>
          </p:cNvSpPr>
          <p:nvPr>
            <p:ph type="sldNum" sz="quarter" idx="10"/>
          </p:nvPr>
        </p:nvSpPr>
        <p:spPr/>
        <p:txBody>
          <a:bodyPr/>
          <a:lstStyle/>
          <a:p>
            <a:fld id="{45A0C133-2FF1-4A65-8FB9-994063EC256F}" type="slidenum">
              <a:rPr lang="en-US" smtClean="0"/>
              <a:pPr/>
              <a:t>42</a:t>
            </a:fld>
            <a:endParaRPr lang="en-US" dirty="0"/>
          </a:p>
        </p:txBody>
      </p:sp>
    </p:spTree>
    <p:extLst>
      <p:ext uri="{BB962C8B-B14F-4D97-AF65-F5344CB8AC3E}">
        <p14:creationId xmlns:p14="http://schemas.microsoft.com/office/powerpoint/2010/main" val="31363577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Gleitkommadarstellung</a:t>
            </a:r>
            <a:r>
              <a:rPr lang="de-DE" baseline="0" dirty="0" smtClean="0"/>
              <a:t> (Fließkommadarstellung) </a:t>
            </a:r>
          </a:p>
          <a:p>
            <a:pPr marL="171450" indent="-171450">
              <a:buFont typeface="Wingdings" panose="05000000000000000000" pitchFamily="2" charset="2"/>
              <a:buChar char="à"/>
            </a:pPr>
            <a:r>
              <a:rPr lang="de-DE" baseline="0" dirty="0" smtClean="0">
                <a:sym typeface="Wingdings" panose="05000000000000000000" pitchFamily="2" charset="2"/>
              </a:rPr>
              <a:t>Größeren und flexiblen Zahlenbereich (häufig für </a:t>
            </a:r>
            <a:r>
              <a:rPr lang="de-DE" baseline="0" dirty="0" err="1" smtClean="0">
                <a:sym typeface="Wingdings" panose="05000000000000000000" pitchFamily="2" charset="2"/>
              </a:rPr>
              <a:t>microcontroller</a:t>
            </a:r>
            <a:r>
              <a:rPr lang="de-DE" baseline="0" dirty="0" smtClean="0">
                <a:sym typeface="Wingdings" panose="05000000000000000000" pitchFamily="2" charset="2"/>
              </a:rPr>
              <a:t> benutzt)</a:t>
            </a:r>
          </a:p>
          <a:p>
            <a:pPr marL="171450" indent="-171450">
              <a:buFont typeface="Wingdings" panose="05000000000000000000" pitchFamily="2" charset="2"/>
              <a:buChar char="à"/>
            </a:pPr>
            <a:r>
              <a:rPr lang="de-DE" baseline="0" dirty="0" err="1" smtClean="0">
                <a:sym typeface="Wingdings" panose="05000000000000000000" pitchFamily="2" charset="2"/>
              </a:rPr>
              <a:t>Postion</a:t>
            </a:r>
            <a:r>
              <a:rPr lang="de-DE" baseline="0" dirty="0" smtClean="0">
                <a:sym typeface="Wingdings" panose="05000000000000000000" pitchFamily="2" charset="2"/>
              </a:rPr>
              <a:t> des Komma nicht fix, sondern mit in der </a:t>
            </a:r>
            <a:r>
              <a:rPr lang="de-DE" baseline="0" dirty="0" err="1" smtClean="0">
                <a:sym typeface="Wingdings" panose="05000000000000000000" pitchFamily="2" charset="2"/>
              </a:rPr>
              <a:t>Dastellung</a:t>
            </a:r>
            <a:r>
              <a:rPr lang="de-DE" baseline="0" dirty="0" smtClean="0">
                <a:sym typeface="Wingdings" panose="05000000000000000000" pitchFamily="2" charset="2"/>
              </a:rPr>
              <a:t> codiert</a:t>
            </a:r>
          </a:p>
          <a:p>
            <a:pPr marL="171450" indent="-171450">
              <a:buFont typeface="Wingdings" panose="05000000000000000000" pitchFamily="2" charset="2"/>
              <a:buChar char="à"/>
            </a:pPr>
            <a:endParaRPr lang="de-DE" baseline="0" dirty="0" smtClean="0">
              <a:sym typeface="Wingdings" panose="05000000000000000000" pitchFamily="2" charset="2"/>
            </a:endParaRPr>
          </a:p>
          <a:p>
            <a:pPr marL="0" indent="0">
              <a:buFont typeface="Wingdings" panose="05000000000000000000" pitchFamily="2" charset="2"/>
              <a:buNone/>
            </a:pPr>
            <a:r>
              <a:rPr lang="de-DE" baseline="0" dirty="0" smtClean="0">
                <a:sym typeface="Wingdings" panose="05000000000000000000" pitchFamily="2" charset="2"/>
              </a:rPr>
              <a:t>Hier zeigt eine </a:t>
            </a:r>
            <a:r>
              <a:rPr lang="de-DE" baseline="0" dirty="0" err="1" smtClean="0">
                <a:sym typeface="Wingdings" panose="05000000000000000000" pitchFamily="2" charset="2"/>
              </a:rPr>
              <a:t>standard</a:t>
            </a:r>
            <a:r>
              <a:rPr lang="de-DE" baseline="0" dirty="0" smtClean="0">
                <a:sym typeface="Wingdings" panose="05000000000000000000" pitchFamily="2" charset="2"/>
              </a:rPr>
              <a:t> IEEE 32 </a:t>
            </a:r>
            <a:r>
              <a:rPr lang="de-DE" baseline="0" dirty="0" err="1" smtClean="0">
                <a:sym typeface="Wingdings" panose="05000000000000000000" pitchFamily="2" charset="2"/>
              </a:rPr>
              <a:t>bit</a:t>
            </a:r>
            <a:r>
              <a:rPr lang="de-DE" baseline="0" dirty="0" smtClean="0">
                <a:sym typeface="Wingdings" panose="05000000000000000000" pitchFamily="2" charset="2"/>
              </a:rPr>
              <a:t> Darstellung, </a:t>
            </a:r>
            <a:r>
              <a:rPr lang="de-DE" baseline="0" dirty="0" err="1" smtClean="0">
                <a:sym typeface="Wingdings" panose="05000000000000000000" pitchFamily="2" charset="2"/>
              </a:rPr>
              <a:t>single</a:t>
            </a:r>
            <a:r>
              <a:rPr lang="de-DE" baseline="0" dirty="0" smtClean="0">
                <a:sym typeface="Wingdings" panose="05000000000000000000" pitchFamily="2" charset="2"/>
              </a:rPr>
              <a:t> </a:t>
            </a:r>
            <a:r>
              <a:rPr lang="de-DE" baseline="0" dirty="0" err="1" smtClean="0">
                <a:sym typeface="Wingdings" panose="05000000000000000000" pitchFamily="2" charset="2"/>
              </a:rPr>
              <a:t>floating</a:t>
            </a:r>
            <a:r>
              <a:rPr lang="de-DE" baseline="0" dirty="0" smtClean="0">
                <a:sym typeface="Wingdings" panose="05000000000000000000" pitchFamily="2" charset="2"/>
              </a:rPr>
              <a:t> </a:t>
            </a:r>
            <a:r>
              <a:rPr lang="de-DE" baseline="0" dirty="0" err="1" smtClean="0">
                <a:sym typeface="Wingdings" panose="05000000000000000000" pitchFamily="2" charset="2"/>
              </a:rPr>
              <a:t>point</a:t>
            </a:r>
            <a:r>
              <a:rPr lang="de-DE" baseline="0" dirty="0" smtClean="0">
                <a:sym typeface="Wingdings" panose="05000000000000000000" pitchFamily="2" charset="2"/>
              </a:rPr>
              <a:t> </a:t>
            </a:r>
            <a:r>
              <a:rPr lang="de-DE" baseline="0" dirty="0" err="1" smtClean="0">
                <a:sym typeface="Wingdings" panose="05000000000000000000" pitchFamily="2" charset="2"/>
              </a:rPr>
              <a:t>darstellung</a:t>
            </a:r>
            <a:r>
              <a:rPr lang="de-DE" baseline="0" smtClean="0">
                <a:sym typeface="Wingdings" panose="05000000000000000000" pitchFamily="2" charset="2"/>
              </a:rPr>
              <a:t>.</a:t>
            </a:r>
          </a:p>
        </p:txBody>
      </p:sp>
      <p:sp>
        <p:nvSpPr>
          <p:cNvPr id="4" name="Foliennummernplatzhalter 3"/>
          <p:cNvSpPr>
            <a:spLocks noGrp="1"/>
          </p:cNvSpPr>
          <p:nvPr>
            <p:ph type="sldNum" sz="quarter" idx="10"/>
          </p:nvPr>
        </p:nvSpPr>
        <p:spPr/>
        <p:txBody>
          <a:bodyPr/>
          <a:lstStyle/>
          <a:p>
            <a:fld id="{45A0C133-2FF1-4A65-8FB9-994063EC256F}" type="slidenum">
              <a:rPr lang="en-US" smtClean="0"/>
              <a:pPr/>
              <a:t>43</a:t>
            </a:fld>
            <a:endParaRPr lang="en-US" dirty="0"/>
          </a:p>
        </p:txBody>
      </p:sp>
    </p:spTree>
    <p:extLst>
      <p:ext uri="{BB962C8B-B14F-4D97-AF65-F5344CB8AC3E}">
        <p14:creationId xmlns:p14="http://schemas.microsoft.com/office/powerpoint/2010/main" val="75624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Viele</a:t>
            </a:r>
            <a:r>
              <a:rPr lang="de-DE" baseline="0" dirty="0" smtClean="0"/>
              <a:t> Klassifizierung beim einfachen Sensor: </a:t>
            </a:r>
          </a:p>
          <a:p>
            <a:r>
              <a:rPr lang="de-DE" baseline="0" dirty="0" smtClean="0"/>
              <a:t>z.B. Art des Signalausgang: Digital und Analog </a:t>
            </a:r>
          </a:p>
          <a:p>
            <a:r>
              <a:rPr lang="de-DE" baseline="0" dirty="0" smtClean="0"/>
              <a:t>Digital Sensor gibt 0 / 1 </a:t>
            </a:r>
            <a:r>
              <a:rPr lang="de-DE" baseline="0" dirty="0" err="1" smtClean="0"/>
              <a:t>as</a:t>
            </a:r>
            <a:r>
              <a:rPr lang="de-DE" baseline="0" dirty="0" smtClean="0"/>
              <a:t> Ausgabe, perfekt um die Bewegung zu detektieren. Order ob der Schwellenwert erreicht oder nicht </a:t>
            </a:r>
          </a:p>
          <a:p>
            <a:r>
              <a:rPr lang="de-DE" baseline="0" dirty="0" smtClean="0"/>
              <a:t>Analog Sensor: </a:t>
            </a:r>
            <a:r>
              <a:rPr lang="de-DE" baseline="0" dirty="0" err="1" smtClean="0"/>
              <a:t>output</a:t>
            </a:r>
            <a:r>
              <a:rPr lang="de-DE" baseline="0" dirty="0" smtClean="0"/>
              <a:t> </a:t>
            </a:r>
            <a:r>
              <a:rPr lang="de-DE" baseline="0" dirty="0" err="1" smtClean="0"/>
              <a:t>kontinieurlich</a:t>
            </a:r>
            <a:r>
              <a:rPr lang="de-DE" baseline="0" dirty="0" smtClean="0"/>
              <a:t>, </a:t>
            </a:r>
          </a:p>
          <a:p>
            <a:r>
              <a:rPr lang="de-DE" baseline="0" dirty="0" smtClean="0"/>
              <a:t>Strom </a:t>
            </a:r>
            <a:r>
              <a:rPr lang="de-DE" baseline="0" dirty="0" err="1" smtClean="0"/>
              <a:t>output</a:t>
            </a:r>
            <a:r>
              <a:rPr lang="de-DE" baseline="0" dirty="0" smtClean="0"/>
              <a:t>. Laden in Zeit: Vorteil: unsensibel zu Rauschen </a:t>
            </a:r>
          </a:p>
          <a:p>
            <a:pPr lvl="2"/>
            <a:r>
              <a:rPr lang="en-GB" dirty="0" smtClean="0"/>
              <a:t>e.g. Water pressure 4 – 20 mA current loop</a:t>
            </a:r>
          </a:p>
          <a:p>
            <a:pPr lvl="2"/>
            <a:r>
              <a:rPr lang="en-GB" dirty="0" smtClean="0"/>
              <a:t>Pressure sensor: force </a:t>
            </a:r>
            <a:r>
              <a:rPr lang="en-GB" dirty="0" smtClean="0">
                <a:sym typeface="Wingdings" panose="05000000000000000000" pitchFamily="2" charset="2"/>
              </a:rPr>
              <a:t> voltage</a:t>
            </a:r>
            <a:endParaRPr lang="en-GB" dirty="0" smtClean="0"/>
          </a:p>
          <a:p>
            <a:endParaRPr lang="de-DE" dirty="0" smtClean="0"/>
          </a:p>
          <a:p>
            <a:r>
              <a:rPr lang="de-DE" dirty="0" smtClean="0"/>
              <a:t>Strömungssensor: </a:t>
            </a:r>
            <a:r>
              <a:rPr lang="de-DE" dirty="0" err="1" smtClean="0"/>
              <a:t>Flussigkeit</a:t>
            </a:r>
            <a:r>
              <a:rPr lang="de-DE" baseline="0" dirty="0" smtClean="0"/>
              <a:t> oder Gasen</a:t>
            </a:r>
            <a:endParaRPr lang="de-DE" dirty="0"/>
          </a:p>
        </p:txBody>
      </p:sp>
      <p:sp>
        <p:nvSpPr>
          <p:cNvPr id="4" name="Foliennummernplatzhalter 3"/>
          <p:cNvSpPr>
            <a:spLocks noGrp="1"/>
          </p:cNvSpPr>
          <p:nvPr>
            <p:ph type="sldNum" sz="quarter" idx="10"/>
          </p:nvPr>
        </p:nvSpPr>
        <p:spPr/>
        <p:txBody>
          <a:bodyPr/>
          <a:lstStyle/>
          <a:p>
            <a:fld id="{45A0C133-2FF1-4A65-8FB9-994063EC256F}" type="slidenum">
              <a:rPr lang="en-US" smtClean="0"/>
              <a:pPr/>
              <a:t>8</a:t>
            </a:fld>
            <a:endParaRPr lang="en-US" dirty="0"/>
          </a:p>
        </p:txBody>
      </p:sp>
    </p:spTree>
    <p:extLst>
      <p:ext uri="{BB962C8B-B14F-4D97-AF65-F5344CB8AC3E}">
        <p14:creationId xmlns:p14="http://schemas.microsoft.com/office/powerpoint/2010/main" val="2871812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Signalkonditionierung,</a:t>
            </a:r>
            <a:r>
              <a:rPr lang="de-DE" baseline="0" dirty="0" smtClean="0"/>
              <a:t> </a:t>
            </a:r>
            <a:r>
              <a:rPr lang="de-DE" baseline="0" dirty="0" err="1" smtClean="0"/>
              <a:t>standard</a:t>
            </a:r>
            <a:r>
              <a:rPr lang="de-DE" baseline="0" dirty="0" smtClean="0"/>
              <a:t> ist Verstärkung usw.</a:t>
            </a:r>
          </a:p>
          <a:p>
            <a:endParaRPr lang="de-DE" baseline="0" dirty="0" smtClean="0"/>
          </a:p>
          <a:p>
            <a:r>
              <a:rPr lang="de-DE" baseline="0" dirty="0" smtClean="0"/>
              <a:t>Außer Verstärkung gibt es </a:t>
            </a:r>
          </a:p>
          <a:p>
            <a:r>
              <a:rPr lang="de-DE" baseline="0" dirty="0" smtClean="0"/>
              <a:t>Null-offset, Filtern von Störsignalen</a:t>
            </a:r>
          </a:p>
          <a:p>
            <a:r>
              <a:rPr lang="de-DE" baseline="0" dirty="0" smtClean="0"/>
              <a:t>Verstärkung und Linearisierung von </a:t>
            </a:r>
            <a:r>
              <a:rPr lang="de-DE" baseline="0" dirty="0" err="1" smtClean="0"/>
              <a:t>Mess</a:t>
            </a:r>
            <a:r>
              <a:rPr lang="de-DE" baseline="0" dirty="0" smtClean="0"/>
              <a:t> </a:t>
            </a:r>
            <a:r>
              <a:rPr lang="de-DE" baseline="0" dirty="0" err="1" smtClean="0"/>
              <a:t>signalen</a:t>
            </a:r>
            <a:r>
              <a:rPr lang="de-DE" baseline="0" dirty="0" smtClean="0"/>
              <a:t> </a:t>
            </a:r>
          </a:p>
          <a:p>
            <a:r>
              <a:rPr lang="de-DE" baseline="0" dirty="0" err="1" smtClean="0"/>
              <a:t>Messbereichanpassung</a:t>
            </a:r>
            <a:r>
              <a:rPr lang="de-DE" baseline="0" dirty="0" smtClean="0"/>
              <a:t> und </a:t>
            </a:r>
            <a:r>
              <a:rPr lang="de-DE" baseline="0" dirty="0" err="1" smtClean="0"/>
              <a:t>umschaltung</a:t>
            </a:r>
            <a:endParaRPr lang="de-DE" baseline="0" dirty="0" smtClean="0"/>
          </a:p>
          <a:p>
            <a:r>
              <a:rPr lang="de-DE" baseline="0" dirty="0" smtClean="0"/>
              <a:t>Datenverarbeitung kann analog oder digital </a:t>
            </a:r>
            <a:r>
              <a:rPr lang="de-DE" baseline="0" dirty="0" err="1" smtClean="0"/>
              <a:t>erholgen</a:t>
            </a:r>
            <a:r>
              <a:rPr lang="de-DE" baseline="0" dirty="0" smtClean="0"/>
              <a:t>.</a:t>
            </a:r>
            <a:endParaRPr lang="de-DE" dirty="0"/>
          </a:p>
        </p:txBody>
      </p:sp>
      <p:sp>
        <p:nvSpPr>
          <p:cNvPr id="4" name="Foliennummernplatzhalter 3"/>
          <p:cNvSpPr>
            <a:spLocks noGrp="1"/>
          </p:cNvSpPr>
          <p:nvPr>
            <p:ph type="sldNum" sz="quarter" idx="10"/>
          </p:nvPr>
        </p:nvSpPr>
        <p:spPr/>
        <p:txBody>
          <a:bodyPr/>
          <a:lstStyle/>
          <a:p>
            <a:fld id="{45A0C133-2FF1-4A65-8FB9-994063EC256F}" type="slidenum">
              <a:rPr lang="en-US" smtClean="0"/>
              <a:pPr/>
              <a:t>9</a:t>
            </a:fld>
            <a:endParaRPr lang="en-US" dirty="0"/>
          </a:p>
        </p:txBody>
      </p:sp>
    </p:spTree>
    <p:extLst>
      <p:ext uri="{BB962C8B-B14F-4D97-AF65-F5344CB8AC3E}">
        <p14:creationId xmlns:p14="http://schemas.microsoft.com/office/powerpoint/2010/main" val="1211732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Wandlung des analogen Ausgangssignals</a:t>
            </a:r>
            <a:r>
              <a:rPr lang="de-DE" baseline="0" dirty="0" smtClean="0"/>
              <a:t> in ein digitales Signal durch AD</a:t>
            </a:r>
          </a:p>
          <a:p>
            <a:endParaRPr lang="de-DE" baseline="0" dirty="0" smtClean="0"/>
          </a:p>
          <a:p>
            <a:r>
              <a:rPr lang="de-DE" baseline="0" dirty="0" smtClean="0"/>
              <a:t>Weiterverarbeitung des Signals von </a:t>
            </a:r>
            <a:r>
              <a:rPr lang="de-DE" baseline="0" dirty="0" err="1" smtClean="0"/>
              <a:t>Microcontrollers</a:t>
            </a:r>
            <a:endParaRPr lang="de-DE" baseline="0" dirty="0" smtClean="0"/>
          </a:p>
          <a:p>
            <a:endParaRPr lang="de-DE" baseline="0" dirty="0" smtClean="0"/>
          </a:p>
          <a:p>
            <a:r>
              <a:rPr lang="de-DE" baseline="0" dirty="0" smtClean="0"/>
              <a:t>Überwachung und Protokollierung</a:t>
            </a:r>
          </a:p>
          <a:p>
            <a:endParaRPr lang="de-DE" baseline="0" dirty="0" smtClean="0"/>
          </a:p>
          <a:p>
            <a:r>
              <a:rPr lang="de-DE" baseline="0" dirty="0" err="1" smtClean="0"/>
              <a:t>Failurezustand</a:t>
            </a:r>
            <a:r>
              <a:rPr lang="de-DE" baseline="0" dirty="0" smtClean="0"/>
              <a:t> übermitteln und notabschalten </a:t>
            </a:r>
          </a:p>
          <a:p>
            <a:endParaRPr lang="de-DE" baseline="0" dirty="0" smtClean="0"/>
          </a:p>
          <a:p>
            <a:r>
              <a:rPr lang="de-DE" baseline="0" dirty="0" smtClean="0"/>
              <a:t>Ausgabe </a:t>
            </a:r>
            <a:r>
              <a:rPr lang="de-DE" baseline="0" dirty="0" err="1" smtClean="0"/>
              <a:t>mehrer</a:t>
            </a:r>
            <a:r>
              <a:rPr lang="de-DE" baseline="0" dirty="0" smtClean="0"/>
              <a:t> </a:t>
            </a:r>
            <a:r>
              <a:rPr lang="de-DE" baseline="0" dirty="0" err="1" smtClean="0"/>
              <a:t>signale</a:t>
            </a:r>
            <a:r>
              <a:rPr lang="de-DE" baseline="0" dirty="0" smtClean="0"/>
              <a:t> </a:t>
            </a:r>
          </a:p>
          <a:p>
            <a:endParaRPr lang="de-DE" baseline="0" dirty="0" smtClean="0"/>
          </a:p>
          <a:p>
            <a:r>
              <a:rPr lang="de-DE" baseline="0" dirty="0" smtClean="0"/>
              <a:t>Ein Sensor mit mehreren integrierte ADC, und gemeinsame Auswertung der Messsignale</a:t>
            </a:r>
          </a:p>
          <a:p>
            <a:endParaRPr lang="de-DE" baseline="0" dirty="0" smtClean="0"/>
          </a:p>
          <a:p>
            <a:r>
              <a:rPr lang="de-DE" baseline="0" dirty="0" smtClean="0"/>
              <a:t>Möglichkeit zur </a:t>
            </a:r>
            <a:r>
              <a:rPr lang="de-DE" baseline="0" dirty="0" err="1" smtClean="0"/>
              <a:t>Rekonfigurierung</a:t>
            </a:r>
            <a:r>
              <a:rPr lang="de-DE" baseline="0" dirty="0" smtClean="0"/>
              <a:t> des Sensors</a:t>
            </a:r>
          </a:p>
          <a:p>
            <a:endParaRPr lang="de-DE" baseline="0" dirty="0" smtClean="0"/>
          </a:p>
          <a:p>
            <a:endParaRPr lang="de-DE" baseline="0" dirty="0" smtClean="0"/>
          </a:p>
          <a:p>
            <a:endParaRPr lang="de-DE" dirty="0"/>
          </a:p>
        </p:txBody>
      </p:sp>
      <p:sp>
        <p:nvSpPr>
          <p:cNvPr id="4" name="Foliennummernplatzhalter 3"/>
          <p:cNvSpPr>
            <a:spLocks noGrp="1"/>
          </p:cNvSpPr>
          <p:nvPr>
            <p:ph type="sldNum" sz="quarter" idx="10"/>
          </p:nvPr>
        </p:nvSpPr>
        <p:spPr/>
        <p:txBody>
          <a:bodyPr/>
          <a:lstStyle/>
          <a:p>
            <a:fld id="{45A0C133-2FF1-4A65-8FB9-994063EC256F}" type="slidenum">
              <a:rPr lang="en-US" smtClean="0"/>
              <a:pPr/>
              <a:t>10</a:t>
            </a:fld>
            <a:endParaRPr lang="en-US" dirty="0"/>
          </a:p>
        </p:txBody>
      </p:sp>
    </p:spTree>
    <p:extLst>
      <p:ext uri="{BB962C8B-B14F-4D97-AF65-F5344CB8AC3E}">
        <p14:creationId xmlns:p14="http://schemas.microsoft.com/office/powerpoint/2010/main" val="1112458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just"/>
            <a:r>
              <a:rPr lang="en-GB" sz="1200" b="1" dirty="0" err="1" smtClean="0">
                <a:solidFill>
                  <a:srgbClr val="000080"/>
                </a:solidFill>
                <a:cs typeface="Arial" pitchFamily="34" charset="0"/>
              </a:rPr>
              <a:t>Kinematisher</a:t>
            </a:r>
            <a:r>
              <a:rPr lang="en-GB" sz="1200" b="1" dirty="0" smtClean="0">
                <a:solidFill>
                  <a:srgbClr val="000080"/>
                </a:solidFill>
                <a:cs typeface="Arial" pitchFamily="34" charset="0"/>
              </a:rPr>
              <a:t> / </a:t>
            </a:r>
            <a:r>
              <a:rPr lang="en-GB" sz="1200" b="1" dirty="0" err="1" smtClean="0">
                <a:solidFill>
                  <a:srgbClr val="000080"/>
                </a:solidFill>
                <a:cs typeface="Arial" pitchFamily="34" charset="0"/>
              </a:rPr>
              <a:t>Dynamischer</a:t>
            </a:r>
            <a:r>
              <a:rPr lang="en-GB" sz="1200" b="1" dirty="0" smtClean="0">
                <a:solidFill>
                  <a:srgbClr val="000080"/>
                </a:solidFill>
                <a:cs typeface="Arial" pitchFamily="34" charset="0"/>
              </a:rPr>
              <a:t> </a:t>
            </a:r>
            <a:r>
              <a:rPr lang="en-GB" sz="1200" b="1" dirty="0" err="1" smtClean="0">
                <a:solidFill>
                  <a:srgbClr val="000080"/>
                </a:solidFill>
                <a:cs typeface="Arial" pitchFamily="34" charset="0"/>
              </a:rPr>
              <a:t>Größen</a:t>
            </a:r>
            <a:endParaRPr lang="en-GB" sz="1200" b="1" dirty="0" smtClean="0">
              <a:solidFill>
                <a:srgbClr val="000080"/>
              </a:solidFill>
              <a:cs typeface="Arial" pitchFamily="34" charset="0"/>
            </a:endParaRPr>
          </a:p>
          <a:p>
            <a:pPr algn="just"/>
            <a:endParaRPr lang="en-GB" sz="1200" b="1" dirty="0" smtClean="0">
              <a:solidFill>
                <a:srgbClr val="000080"/>
              </a:solidFill>
              <a:cs typeface="Arial" pitchFamily="34" charset="0"/>
            </a:endParaRPr>
          </a:p>
          <a:p>
            <a:pPr algn="just"/>
            <a:r>
              <a:rPr lang="en-GB" sz="1200" b="0" dirty="0" err="1" smtClean="0">
                <a:solidFill>
                  <a:srgbClr val="000080"/>
                </a:solidFill>
                <a:cs typeface="Arial" pitchFamily="34" charset="0"/>
              </a:rPr>
              <a:t>Weg</a:t>
            </a:r>
            <a:r>
              <a:rPr lang="en-GB" sz="1200" b="0" dirty="0" smtClean="0">
                <a:solidFill>
                  <a:srgbClr val="000080"/>
                </a:solidFill>
                <a:cs typeface="Arial" pitchFamily="34" charset="0"/>
              </a:rPr>
              <a:t> und </a:t>
            </a:r>
            <a:r>
              <a:rPr lang="en-GB" sz="1200" b="0" dirty="0" err="1" smtClean="0">
                <a:solidFill>
                  <a:srgbClr val="000080"/>
                </a:solidFill>
                <a:cs typeface="Arial" pitchFamily="34" charset="0"/>
              </a:rPr>
              <a:t>Winkelmessung</a:t>
            </a:r>
            <a:endParaRPr lang="en-GB" sz="1200" b="0" dirty="0" smtClean="0">
              <a:solidFill>
                <a:srgbClr val="000080"/>
              </a:solidFill>
              <a:cs typeface="Arial" pitchFamily="34" charset="0"/>
            </a:endParaRPr>
          </a:p>
          <a:p>
            <a:pPr algn="just"/>
            <a:r>
              <a:rPr lang="en-GB" sz="1200" b="0" dirty="0" err="1" smtClean="0">
                <a:solidFill>
                  <a:srgbClr val="000080"/>
                </a:solidFill>
                <a:cs typeface="Arial" pitchFamily="34" charset="0"/>
              </a:rPr>
              <a:t>Geschwindigkeit</a:t>
            </a:r>
            <a:r>
              <a:rPr lang="en-GB" sz="1200" b="0" dirty="0" smtClean="0">
                <a:solidFill>
                  <a:srgbClr val="000080"/>
                </a:solidFill>
                <a:cs typeface="Arial" pitchFamily="34" charset="0"/>
              </a:rPr>
              <a:t> und </a:t>
            </a:r>
            <a:r>
              <a:rPr lang="en-GB" sz="1200" b="0" dirty="0" err="1" smtClean="0">
                <a:solidFill>
                  <a:srgbClr val="000080"/>
                </a:solidFill>
                <a:cs typeface="Arial" pitchFamily="34" charset="0"/>
              </a:rPr>
              <a:t>Winkelgeschwindigkeit</a:t>
            </a:r>
            <a:endParaRPr lang="en-GB" sz="1200" b="0" dirty="0" smtClean="0">
              <a:solidFill>
                <a:srgbClr val="000080"/>
              </a:solidFill>
              <a:cs typeface="Arial" pitchFamily="34" charset="0"/>
            </a:endParaRPr>
          </a:p>
          <a:p>
            <a:pPr algn="just"/>
            <a:r>
              <a:rPr lang="en-GB" sz="1200" b="0" dirty="0" err="1" smtClean="0">
                <a:solidFill>
                  <a:srgbClr val="000080"/>
                </a:solidFill>
                <a:cs typeface="Arial" pitchFamily="34" charset="0"/>
              </a:rPr>
              <a:t>Beschleunigung</a:t>
            </a:r>
            <a:r>
              <a:rPr lang="en-GB" sz="1200" b="0" baseline="0" dirty="0" smtClean="0">
                <a:solidFill>
                  <a:srgbClr val="000080"/>
                </a:solidFill>
                <a:cs typeface="Arial" pitchFamily="34" charset="0"/>
              </a:rPr>
              <a:t> und </a:t>
            </a:r>
            <a:r>
              <a:rPr lang="en-GB" sz="1200" b="0" baseline="0" dirty="0" err="1" smtClean="0">
                <a:solidFill>
                  <a:srgbClr val="000080"/>
                </a:solidFill>
                <a:cs typeface="Arial" pitchFamily="34" charset="0"/>
              </a:rPr>
              <a:t>Winkelbeschleunigung</a:t>
            </a:r>
            <a:endParaRPr lang="en-GB" sz="1200" b="0" baseline="0" dirty="0" smtClean="0">
              <a:solidFill>
                <a:srgbClr val="000080"/>
              </a:solidFill>
              <a:cs typeface="Arial" pitchFamily="34" charset="0"/>
            </a:endParaRPr>
          </a:p>
          <a:p>
            <a:pPr algn="just"/>
            <a:r>
              <a:rPr lang="en-GB" sz="1200" b="0" baseline="0" dirty="0" smtClean="0">
                <a:solidFill>
                  <a:srgbClr val="000080"/>
                </a:solidFill>
                <a:cs typeface="Arial" pitchFamily="34" charset="0"/>
              </a:rPr>
              <a:t>Kraft, Moment, und </a:t>
            </a:r>
            <a:r>
              <a:rPr lang="en-GB" sz="1200" b="0" baseline="0" dirty="0" err="1" smtClean="0">
                <a:solidFill>
                  <a:srgbClr val="000080"/>
                </a:solidFill>
                <a:cs typeface="Arial" pitchFamily="34" charset="0"/>
              </a:rPr>
              <a:t>Druck</a:t>
            </a:r>
            <a:r>
              <a:rPr lang="en-GB" sz="1200" b="0" baseline="0" dirty="0" smtClean="0">
                <a:solidFill>
                  <a:srgbClr val="000080"/>
                </a:solidFill>
                <a:cs typeface="Arial" pitchFamily="34" charset="0"/>
              </a:rPr>
              <a:t> und </a:t>
            </a:r>
            <a:r>
              <a:rPr lang="en-GB" sz="1200" b="0" baseline="0" dirty="0" err="1" smtClean="0">
                <a:solidFill>
                  <a:srgbClr val="000080"/>
                </a:solidFill>
                <a:cs typeface="Arial" pitchFamily="34" charset="0"/>
              </a:rPr>
              <a:t>Temperatur</a:t>
            </a:r>
            <a:r>
              <a:rPr lang="en-GB" sz="1200" b="0" baseline="0" dirty="0" smtClean="0">
                <a:solidFill>
                  <a:srgbClr val="000080"/>
                </a:solidFill>
                <a:cs typeface="Arial" pitchFamily="34" charset="0"/>
              </a:rPr>
              <a:t> </a:t>
            </a:r>
            <a:endParaRPr lang="en-GB" sz="1200" b="0" dirty="0" smtClean="0">
              <a:solidFill>
                <a:srgbClr val="000080"/>
              </a:solidFill>
              <a:cs typeface="Arial" pitchFamily="34" charset="0"/>
            </a:endParaRPr>
          </a:p>
          <a:p>
            <a:pPr algn="just"/>
            <a:endParaRPr lang="en-GB" sz="1200" b="1" dirty="0" smtClean="0">
              <a:solidFill>
                <a:srgbClr val="000080"/>
              </a:solidFill>
              <a:cs typeface="Arial" pitchFamily="34" charset="0"/>
            </a:endParaRPr>
          </a:p>
        </p:txBody>
      </p:sp>
      <p:sp>
        <p:nvSpPr>
          <p:cNvPr id="4" name="Foliennummernplatzhalter 3"/>
          <p:cNvSpPr>
            <a:spLocks noGrp="1"/>
          </p:cNvSpPr>
          <p:nvPr>
            <p:ph type="sldNum" sz="quarter" idx="10"/>
          </p:nvPr>
        </p:nvSpPr>
        <p:spPr/>
        <p:txBody>
          <a:bodyPr/>
          <a:lstStyle/>
          <a:p>
            <a:fld id="{45A0C133-2FF1-4A65-8FB9-994063EC256F}" type="slidenum">
              <a:rPr lang="en-US" smtClean="0"/>
              <a:pPr/>
              <a:t>11</a:t>
            </a:fld>
            <a:endParaRPr lang="en-US" dirty="0"/>
          </a:p>
        </p:txBody>
      </p:sp>
    </p:spTree>
    <p:extLst>
      <p:ext uri="{BB962C8B-B14F-4D97-AF65-F5344CB8AC3E}">
        <p14:creationId xmlns:p14="http://schemas.microsoft.com/office/powerpoint/2010/main" val="840070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pPr algn="just"/>
            <a:r>
              <a:rPr lang="en-GB" sz="1200" b="1" dirty="0" err="1" smtClean="0">
                <a:cs typeface="Times New Roman" pitchFamily="18" charset="0"/>
              </a:rPr>
              <a:t>Messbereich</a:t>
            </a:r>
            <a:r>
              <a:rPr lang="en-GB" sz="1200" b="1" dirty="0" smtClean="0">
                <a:cs typeface="Times New Roman" pitchFamily="18" charset="0"/>
              </a:rPr>
              <a:t> und </a:t>
            </a:r>
            <a:r>
              <a:rPr lang="en-GB" sz="1200" b="1" dirty="0" err="1" smtClean="0">
                <a:cs typeface="Times New Roman" pitchFamily="18" charset="0"/>
              </a:rPr>
              <a:t>Linearität</a:t>
            </a:r>
            <a:endParaRPr lang="en-GB" sz="1200" b="1" dirty="0" smtClean="0">
              <a:cs typeface="Times New Roman" pitchFamily="18" charset="0"/>
            </a:endParaRPr>
          </a:p>
          <a:p>
            <a:pPr algn="just"/>
            <a:r>
              <a:rPr lang="en-GB" sz="1200" b="0" dirty="0" err="1" smtClean="0">
                <a:cs typeface="Times New Roman" pitchFamily="18" charset="0"/>
              </a:rPr>
              <a:t>Messbereich</a:t>
            </a:r>
            <a:r>
              <a:rPr lang="en-GB" sz="1200" b="0" baseline="0" dirty="0" smtClean="0">
                <a:cs typeface="Times New Roman" pitchFamily="18" charset="0"/>
              </a:rPr>
              <a:t> der </a:t>
            </a:r>
            <a:r>
              <a:rPr lang="en-GB" sz="1200" b="0" baseline="0" dirty="0" err="1" smtClean="0">
                <a:cs typeface="Times New Roman" pitchFamily="18" charset="0"/>
              </a:rPr>
              <a:t>Messgröße</a:t>
            </a:r>
            <a:r>
              <a:rPr lang="en-GB" sz="1200" b="0" baseline="0" dirty="0" smtClean="0">
                <a:cs typeface="Times New Roman" pitchFamily="18" charset="0"/>
              </a:rPr>
              <a:t> </a:t>
            </a:r>
            <a:r>
              <a:rPr lang="en-GB" sz="1200" b="0" baseline="0" dirty="0" err="1" smtClean="0">
                <a:cs typeface="Times New Roman" pitchFamily="18" charset="0"/>
              </a:rPr>
              <a:t>ist</a:t>
            </a:r>
            <a:r>
              <a:rPr lang="en-GB" sz="1200" b="0" baseline="0" dirty="0" smtClean="0">
                <a:cs typeface="Times New Roman" pitchFamily="18" charset="0"/>
              </a:rPr>
              <a:t> der </a:t>
            </a:r>
            <a:r>
              <a:rPr lang="en-GB" sz="1200" b="0" baseline="0" dirty="0" err="1" smtClean="0">
                <a:cs typeface="Times New Roman" pitchFamily="18" charset="0"/>
              </a:rPr>
              <a:t>Bereich</a:t>
            </a:r>
            <a:r>
              <a:rPr lang="en-GB" sz="1200" b="0" baseline="0" dirty="0" smtClean="0">
                <a:cs typeface="Times New Roman" pitchFamily="18" charset="0"/>
              </a:rPr>
              <a:t> der </a:t>
            </a:r>
            <a:r>
              <a:rPr lang="en-GB" sz="1200" b="0" baseline="0" dirty="0" err="1" smtClean="0">
                <a:cs typeface="Times New Roman" pitchFamily="18" charset="0"/>
              </a:rPr>
              <a:t>Eigangswerte</a:t>
            </a:r>
            <a:r>
              <a:rPr lang="en-GB" sz="1200" b="0" baseline="0" dirty="0" smtClean="0">
                <a:cs typeface="Times New Roman" pitchFamily="18" charset="0"/>
              </a:rPr>
              <a:t>, der auf den </a:t>
            </a:r>
            <a:r>
              <a:rPr lang="en-GB" sz="1200" b="0" baseline="0" dirty="0" err="1" smtClean="0">
                <a:cs typeface="Times New Roman" pitchFamily="18" charset="0"/>
              </a:rPr>
              <a:t>zulässigen</a:t>
            </a:r>
            <a:r>
              <a:rPr lang="en-GB" sz="1200" b="0" baseline="0" dirty="0" smtClean="0">
                <a:cs typeface="Times New Roman" pitchFamily="18" charset="0"/>
              </a:rPr>
              <a:t> </a:t>
            </a:r>
            <a:r>
              <a:rPr lang="en-GB" sz="1200" b="0" baseline="0" dirty="0" err="1" smtClean="0">
                <a:cs typeface="Times New Roman" pitchFamily="18" charset="0"/>
              </a:rPr>
              <a:t>Berech</a:t>
            </a:r>
            <a:r>
              <a:rPr lang="en-GB" sz="1200" b="0" baseline="0" dirty="0" smtClean="0">
                <a:cs typeface="Times New Roman" pitchFamily="18" charset="0"/>
              </a:rPr>
              <a:t> der </a:t>
            </a:r>
            <a:r>
              <a:rPr lang="en-GB" sz="1200" b="0" baseline="0" dirty="0" err="1" smtClean="0">
                <a:cs typeface="Times New Roman" pitchFamily="18" charset="0"/>
              </a:rPr>
              <a:t>Ausgangswerte</a:t>
            </a:r>
            <a:r>
              <a:rPr lang="en-GB" sz="1200" b="0" baseline="0" dirty="0" smtClean="0">
                <a:cs typeface="Times New Roman" pitchFamily="18" charset="0"/>
              </a:rPr>
              <a:t> </a:t>
            </a:r>
            <a:r>
              <a:rPr lang="en-GB" sz="1200" b="0" baseline="0" dirty="0" err="1" smtClean="0">
                <a:cs typeface="Times New Roman" pitchFamily="18" charset="0"/>
              </a:rPr>
              <a:t>abgebildet</a:t>
            </a:r>
            <a:r>
              <a:rPr lang="en-GB" sz="1200" b="0" baseline="0" dirty="0" smtClean="0">
                <a:cs typeface="Times New Roman" pitchFamily="18" charset="0"/>
              </a:rPr>
              <a:t> warden </a:t>
            </a:r>
            <a:r>
              <a:rPr lang="en-GB" sz="1200" b="0" baseline="0" dirty="0" err="1" smtClean="0">
                <a:cs typeface="Times New Roman" pitchFamily="18" charset="0"/>
              </a:rPr>
              <a:t>kann</a:t>
            </a:r>
            <a:endParaRPr lang="en-GB" sz="1200" b="0" baseline="0" dirty="0" smtClean="0">
              <a:cs typeface="Times New Roman" pitchFamily="18" charset="0"/>
            </a:endParaRPr>
          </a:p>
          <a:p>
            <a:pPr algn="just"/>
            <a:r>
              <a:rPr lang="en-GB" sz="1200" b="0" baseline="0" dirty="0" err="1" smtClean="0">
                <a:cs typeface="Times New Roman" pitchFamily="18" charset="0"/>
              </a:rPr>
              <a:t>Messbereich</a:t>
            </a:r>
            <a:r>
              <a:rPr lang="en-GB" sz="1200" b="0" baseline="0" dirty="0" smtClean="0">
                <a:cs typeface="Times New Roman" pitchFamily="18" charset="0"/>
              </a:rPr>
              <a:t> des Sensor </a:t>
            </a:r>
            <a:r>
              <a:rPr lang="en-GB" sz="1200" b="0" baseline="0" dirty="0" err="1" smtClean="0">
                <a:cs typeface="Times New Roman" pitchFamily="18" charset="0"/>
              </a:rPr>
              <a:t>sollte</a:t>
            </a:r>
            <a:r>
              <a:rPr lang="en-GB" sz="1200" b="0" baseline="0" dirty="0" smtClean="0">
                <a:cs typeface="Times New Roman" pitchFamily="18" charset="0"/>
              </a:rPr>
              <a:t> </a:t>
            </a:r>
            <a:r>
              <a:rPr lang="en-GB" sz="1200" b="0" baseline="0" dirty="0" err="1" smtClean="0">
                <a:cs typeface="Times New Roman" pitchFamily="18" charset="0"/>
              </a:rPr>
              <a:t>größer</a:t>
            </a:r>
            <a:r>
              <a:rPr lang="en-GB" sz="1200" b="0" baseline="0" dirty="0" smtClean="0">
                <a:cs typeface="Times New Roman" pitchFamily="18" charset="0"/>
              </a:rPr>
              <a:t> </a:t>
            </a:r>
            <a:r>
              <a:rPr lang="en-GB" sz="1200" b="0" baseline="0" dirty="0" err="1" smtClean="0">
                <a:cs typeface="Times New Roman" pitchFamily="18" charset="0"/>
              </a:rPr>
              <a:t>als</a:t>
            </a:r>
            <a:r>
              <a:rPr lang="en-GB" sz="1200" b="0" baseline="0" dirty="0" smtClean="0">
                <a:cs typeface="Times New Roman" pitchFamily="18" charset="0"/>
              </a:rPr>
              <a:t> </a:t>
            </a:r>
            <a:r>
              <a:rPr lang="en-GB" sz="1200" b="0" baseline="0" dirty="0" err="1" smtClean="0">
                <a:cs typeface="Times New Roman" pitchFamily="18" charset="0"/>
              </a:rPr>
              <a:t>erfassender</a:t>
            </a:r>
            <a:r>
              <a:rPr lang="en-GB" sz="1200" b="0" baseline="0" dirty="0" smtClean="0">
                <a:cs typeface="Times New Roman" pitchFamily="18" charset="0"/>
              </a:rPr>
              <a:t> </a:t>
            </a:r>
            <a:r>
              <a:rPr lang="en-GB" sz="1200" b="0" baseline="0" dirty="0" err="1" smtClean="0">
                <a:cs typeface="Times New Roman" pitchFamily="18" charset="0"/>
              </a:rPr>
              <a:t>Bereich</a:t>
            </a:r>
            <a:r>
              <a:rPr lang="en-GB" sz="1200" b="0" baseline="0" dirty="0" smtClean="0">
                <a:cs typeface="Times New Roman" pitchFamily="18" charset="0"/>
              </a:rPr>
              <a:t> sein</a:t>
            </a:r>
          </a:p>
          <a:p>
            <a:pPr algn="just"/>
            <a:r>
              <a:rPr lang="en-GB" sz="1200" b="0" baseline="0" dirty="0" err="1" smtClean="0">
                <a:cs typeface="Times New Roman" pitchFamily="18" charset="0"/>
              </a:rPr>
              <a:t>Auflösung</a:t>
            </a:r>
            <a:r>
              <a:rPr lang="en-GB" sz="1200" b="0" baseline="0" dirty="0" smtClean="0">
                <a:cs typeface="Times New Roman" pitchFamily="18" charset="0"/>
              </a:rPr>
              <a:t>: </a:t>
            </a:r>
            <a:r>
              <a:rPr lang="en-GB" sz="1200" b="0" baseline="0" dirty="0" err="1" smtClean="0">
                <a:cs typeface="Times New Roman" pitchFamily="18" charset="0"/>
              </a:rPr>
              <a:t>kleinste</a:t>
            </a:r>
            <a:r>
              <a:rPr lang="en-GB" sz="1200" b="0" baseline="0" dirty="0" smtClean="0">
                <a:cs typeface="Times New Roman" pitchFamily="18" charset="0"/>
              </a:rPr>
              <a:t> </a:t>
            </a:r>
            <a:r>
              <a:rPr lang="en-GB" sz="1200" b="0" baseline="0" dirty="0" err="1" smtClean="0">
                <a:cs typeface="Times New Roman" pitchFamily="18" charset="0"/>
              </a:rPr>
              <a:t>Differenz</a:t>
            </a:r>
            <a:r>
              <a:rPr lang="en-GB" sz="1200" b="0" baseline="0" dirty="0" smtClean="0">
                <a:cs typeface="Times New Roman" pitchFamily="18" charset="0"/>
              </a:rPr>
              <a:t> </a:t>
            </a:r>
            <a:r>
              <a:rPr lang="en-GB" sz="1200" b="0" baseline="0" dirty="0" err="1" smtClean="0">
                <a:cs typeface="Times New Roman" pitchFamily="18" charset="0"/>
              </a:rPr>
              <a:t>zweier</a:t>
            </a:r>
            <a:r>
              <a:rPr lang="en-GB" sz="1200" b="0" baseline="0" dirty="0" smtClean="0">
                <a:cs typeface="Times New Roman" pitchFamily="18" charset="0"/>
              </a:rPr>
              <a:t> </a:t>
            </a:r>
            <a:r>
              <a:rPr lang="en-GB" sz="1200" b="0" baseline="0" dirty="0" err="1" smtClean="0">
                <a:cs typeface="Times New Roman" pitchFamily="18" charset="0"/>
              </a:rPr>
              <a:t>Werte</a:t>
            </a:r>
            <a:r>
              <a:rPr lang="en-GB" sz="1200" b="0" baseline="0" dirty="0" smtClean="0">
                <a:cs typeface="Times New Roman" pitchFamily="18" charset="0"/>
              </a:rPr>
              <a:t> der </a:t>
            </a:r>
            <a:r>
              <a:rPr lang="en-GB" sz="1200" b="0" baseline="0" dirty="0" err="1" smtClean="0">
                <a:cs typeface="Times New Roman" pitchFamily="18" charset="0"/>
              </a:rPr>
              <a:t>Messgröße</a:t>
            </a:r>
            <a:r>
              <a:rPr lang="en-GB" sz="1200" b="0" baseline="0" dirty="0" smtClean="0">
                <a:cs typeface="Times New Roman" pitchFamily="18" charset="0"/>
              </a:rPr>
              <a:t>, </a:t>
            </a:r>
            <a:r>
              <a:rPr lang="en-GB" sz="1200" b="0" baseline="0" dirty="0" err="1" smtClean="0">
                <a:cs typeface="Times New Roman" pitchFamily="18" charset="0"/>
              </a:rPr>
              <a:t>bei</a:t>
            </a:r>
            <a:r>
              <a:rPr lang="en-GB" sz="1200" b="0" baseline="0" dirty="0" smtClean="0">
                <a:cs typeface="Times New Roman" pitchFamily="18" charset="0"/>
              </a:rPr>
              <a:t> </a:t>
            </a:r>
            <a:r>
              <a:rPr lang="en-GB" sz="1200" b="0" baseline="0" dirty="0" err="1" smtClean="0">
                <a:cs typeface="Times New Roman" pitchFamily="18" charset="0"/>
              </a:rPr>
              <a:t>denen</a:t>
            </a:r>
            <a:r>
              <a:rPr lang="en-GB" sz="1200" b="0" baseline="0" dirty="0" smtClean="0">
                <a:cs typeface="Times New Roman" pitchFamily="18" charset="0"/>
              </a:rPr>
              <a:t> die </a:t>
            </a:r>
            <a:r>
              <a:rPr lang="en-GB" sz="1200" b="0" baseline="0" dirty="0" err="1" smtClean="0">
                <a:cs typeface="Times New Roman" pitchFamily="18" charset="0"/>
              </a:rPr>
              <a:t>zwei</a:t>
            </a:r>
            <a:r>
              <a:rPr lang="en-GB" sz="1200" b="0" baseline="0" dirty="0" smtClean="0">
                <a:cs typeface="Times New Roman" pitchFamily="18" charset="0"/>
              </a:rPr>
              <a:t> </a:t>
            </a:r>
            <a:r>
              <a:rPr lang="en-GB" sz="1200" b="0" baseline="0" dirty="0" err="1" smtClean="0">
                <a:cs typeface="Times New Roman" pitchFamily="18" charset="0"/>
              </a:rPr>
              <a:t>Messwerte</a:t>
            </a:r>
            <a:r>
              <a:rPr lang="en-GB" sz="1200" b="0" baseline="0" dirty="0" smtClean="0">
                <a:cs typeface="Times New Roman" pitchFamily="18" charset="0"/>
              </a:rPr>
              <a:t> </a:t>
            </a:r>
            <a:r>
              <a:rPr lang="en-GB" sz="1200" b="0" baseline="0" dirty="0" err="1" smtClean="0">
                <a:cs typeface="Times New Roman" pitchFamily="18" charset="0"/>
              </a:rPr>
              <a:t>noch</a:t>
            </a:r>
            <a:r>
              <a:rPr lang="en-GB" sz="1200" b="0" baseline="0" dirty="0" smtClean="0">
                <a:cs typeface="Times New Roman" pitchFamily="18" charset="0"/>
              </a:rPr>
              <a:t> </a:t>
            </a:r>
            <a:r>
              <a:rPr lang="en-GB" sz="1200" b="0" baseline="0" dirty="0" err="1" smtClean="0">
                <a:cs typeface="Times New Roman" pitchFamily="18" charset="0"/>
              </a:rPr>
              <a:t>voneinander</a:t>
            </a:r>
            <a:r>
              <a:rPr lang="en-GB" sz="1200" b="0" baseline="0" dirty="0" smtClean="0">
                <a:cs typeface="Times New Roman" pitchFamily="18" charset="0"/>
              </a:rPr>
              <a:t> </a:t>
            </a:r>
            <a:r>
              <a:rPr lang="en-GB" sz="1200" b="0" baseline="0" dirty="0" err="1" smtClean="0">
                <a:cs typeface="Times New Roman" pitchFamily="18" charset="0"/>
              </a:rPr>
              <a:t>unterschieden</a:t>
            </a:r>
            <a:r>
              <a:rPr lang="en-GB" sz="1200" b="0" baseline="0" dirty="0" smtClean="0">
                <a:cs typeface="Times New Roman" pitchFamily="18" charset="0"/>
              </a:rPr>
              <a:t> warden </a:t>
            </a:r>
            <a:r>
              <a:rPr lang="en-GB" sz="1200" b="0" baseline="0" dirty="0" err="1" smtClean="0">
                <a:cs typeface="Times New Roman" pitchFamily="18" charset="0"/>
              </a:rPr>
              <a:t>können</a:t>
            </a:r>
            <a:endParaRPr lang="en-GB" sz="1200" b="0" baseline="0" dirty="0" smtClean="0">
              <a:cs typeface="Times New Roman" pitchFamily="18" charset="0"/>
            </a:endParaRPr>
          </a:p>
          <a:p>
            <a:pPr algn="just"/>
            <a:r>
              <a:rPr lang="en-GB" sz="1200" b="0" baseline="0" dirty="0" err="1" smtClean="0">
                <a:cs typeface="Times New Roman" pitchFamily="18" charset="0"/>
              </a:rPr>
              <a:t>Genauigkeit</a:t>
            </a:r>
            <a:r>
              <a:rPr lang="en-GB" sz="1200" b="0" baseline="0" dirty="0" smtClean="0">
                <a:cs typeface="Times New Roman" pitchFamily="18" charset="0"/>
              </a:rPr>
              <a:t>: maximum </a:t>
            </a:r>
            <a:r>
              <a:rPr lang="en-GB" sz="1200" b="0" baseline="0" dirty="0" err="1" smtClean="0">
                <a:cs typeface="Times New Roman" pitchFamily="18" charset="0"/>
              </a:rPr>
              <a:t>Größe</a:t>
            </a:r>
            <a:r>
              <a:rPr lang="en-GB" sz="1200" b="0" baseline="0" dirty="0" smtClean="0">
                <a:cs typeface="Times New Roman" pitchFamily="18" charset="0"/>
              </a:rPr>
              <a:t> </a:t>
            </a:r>
            <a:r>
              <a:rPr lang="en-GB" sz="1200" b="0" baseline="0" dirty="0" err="1" smtClean="0">
                <a:cs typeface="Times New Roman" pitchFamily="18" charset="0"/>
              </a:rPr>
              <a:t>zwsichen</a:t>
            </a:r>
            <a:r>
              <a:rPr lang="en-GB" sz="1200" b="0" baseline="0" dirty="0" smtClean="0">
                <a:cs typeface="Times New Roman" pitchFamily="18" charset="0"/>
              </a:rPr>
              <a:t> </a:t>
            </a:r>
            <a:r>
              <a:rPr lang="en-GB" sz="1200" b="0" baseline="0" dirty="0" err="1" smtClean="0">
                <a:cs typeface="Times New Roman" pitchFamily="18" charset="0"/>
              </a:rPr>
              <a:t>Messwert</a:t>
            </a:r>
            <a:r>
              <a:rPr lang="en-GB" sz="1200" b="0" baseline="0" dirty="0" smtClean="0">
                <a:cs typeface="Times New Roman" pitchFamily="18" charset="0"/>
              </a:rPr>
              <a:t> und </a:t>
            </a:r>
            <a:r>
              <a:rPr lang="en-GB" sz="1200" b="0" baseline="0" dirty="0" err="1" smtClean="0">
                <a:cs typeface="Times New Roman" pitchFamily="18" charset="0"/>
              </a:rPr>
              <a:t>tatsächlichem</a:t>
            </a:r>
            <a:r>
              <a:rPr lang="en-GB" sz="1200" b="0" baseline="0" dirty="0" smtClean="0">
                <a:cs typeface="Times New Roman" pitchFamily="18" charset="0"/>
              </a:rPr>
              <a:t> Wert </a:t>
            </a:r>
          </a:p>
          <a:p>
            <a:pPr algn="just"/>
            <a:r>
              <a:rPr lang="en-GB" sz="1200" b="0" baseline="0" dirty="0" err="1" smtClean="0">
                <a:cs typeface="Times New Roman" pitchFamily="18" charset="0"/>
              </a:rPr>
              <a:t>Auflösung</a:t>
            </a:r>
            <a:r>
              <a:rPr lang="en-GB" sz="1200" b="0" baseline="0" dirty="0" smtClean="0">
                <a:cs typeface="Times New Roman" pitchFamily="18" charset="0"/>
              </a:rPr>
              <a:t> </a:t>
            </a:r>
            <a:r>
              <a:rPr lang="en-GB" sz="1200" b="0" baseline="0" dirty="0" err="1" smtClean="0">
                <a:cs typeface="Times New Roman" pitchFamily="18" charset="0"/>
              </a:rPr>
              <a:t>ist</a:t>
            </a:r>
            <a:r>
              <a:rPr lang="en-GB" sz="1200" b="0" baseline="0" dirty="0" smtClean="0">
                <a:cs typeface="Times New Roman" pitchFamily="18" charset="0"/>
              </a:rPr>
              <a:t> das </a:t>
            </a:r>
            <a:r>
              <a:rPr lang="en-GB" sz="1200" b="0" baseline="0" dirty="0" err="1" smtClean="0">
                <a:cs typeface="Times New Roman" pitchFamily="18" charset="0"/>
              </a:rPr>
              <a:t>Schritt</a:t>
            </a:r>
            <a:r>
              <a:rPr lang="en-GB" sz="1200" b="0" baseline="0" dirty="0" smtClean="0">
                <a:cs typeface="Times New Roman" pitchFamily="18" charset="0"/>
              </a:rPr>
              <a:t>, </a:t>
            </a:r>
            <a:r>
              <a:rPr lang="en-GB" sz="1200" b="0" baseline="0" dirty="0" err="1" smtClean="0">
                <a:cs typeface="Times New Roman" pitchFamily="18" charset="0"/>
              </a:rPr>
              <a:t>wie</a:t>
            </a:r>
            <a:r>
              <a:rPr lang="en-GB" sz="1200" b="0" baseline="0" dirty="0" smtClean="0">
                <a:cs typeface="Times New Roman" pitchFamily="18" charset="0"/>
              </a:rPr>
              <a:t> </a:t>
            </a:r>
            <a:r>
              <a:rPr lang="en-GB" sz="1200" b="0" baseline="0" dirty="0" err="1" smtClean="0">
                <a:cs typeface="Times New Roman" pitchFamily="18" charset="0"/>
              </a:rPr>
              <a:t>klein</a:t>
            </a:r>
            <a:r>
              <a:rPr lang="en-GB" sz="1200" b="0" baseline="0" dirty="0" smtClean="0">
                <a:cs typeface="Times New Roman" pitchFamily="18" charset="0"/>
              </a:rPr>
              <a:t> </a:t>
            </a:r>
            <a:r>
              <a:rPr lang="en-GB" sz="1200" b="0" baseline="0" dirty="0" err="1" smtClean="0">
                <a:cs typeface="Times New Roman" pitchFamily="18" charset="0"/>
              </a:rPr>
              <a:t>kann</a:t>
            </a:r>
            <a:r>
              <a:rPr lang="en-GB" sz="1200" b="0" baseline="0" dirty="0" smtClean="0">
                <a:cs typeface="Times New Roman" pitchFamily="18" charset="0"/>
              </a:rPr>
              <a:t> das Sensor </a:t>
            </a:r>
            <a:r>
              <a:rPr lang="en-GB" sz="1200" b="0" baseline="0" dirty="0" err="1" smtClean="0">
                <a:cs typeface="Times New Roman" pitchFamily="18" charset="0"/>
              </a:rPr>
              <a:t>messen</a:t>
            </a:r>
            <a:endParaRPr lang="en-GB" sz="1200" b="0" baseline="0" dirty="0" smtClean="0">
              <a:cs typeface="Times New Roman" pitchFamily="18" charset="0"/>
            </a:endParaRPr>
          </a:p>
          <a:p>
            <a:pPr algn="just"/>
            <a:r>
              <a:rPr lang="en-GB" sz="1200" b="0" baseline="0" dirty="0" err="1" smtClean="0">
                <a:cs typeface="Times New Roman" pitchFamily="18" charset="0"/>
              </a:rPr>
              <a:t>Genauigkeit</a:t>
            </a:r>
            <a:r>
              <a:rPr lang="en-GB" sz="1200" b="0" baseline="0" dirty="0" smtClean="0">
                <a:cs typeface="Times New Roman" pitchFamily="18" charset="0"/>
              </a:rPr>
              <a:t> </a:t>
            </a:r>
            <a:r>
              <a:rPr lang="en-GB" sz="1200" b="0" baseline="0" dirty="0" err="1" smtClean="0">
                <a:cs typeface="Times New Roman" pitchFamily="18" charset="0"/>
              </a:rPr>
              <a:t>ist</a:t>
            </a:r>
            <a:r>
              <a:rPr lang="en-GB" sz="1200" b="0" baseline="0" dirty="0" smtClean="0">
                <a:cs typeface="Times New Roman" pitchFamily="18" charset="0"/>
              </a:rPr>
              <a:t> der </a:t>
            </a:r>
            <a:r>
              <a:rPr lang="en-GB" sz="1200" b="0" baseline="0" dirty="0" err="1" smtClean="0">
                <a:cs typeface="Times New Roman" pitchFamily="18" charset="0"/>
              </a:rPr>
              <a:t>Fehler</a:t>
            </a:r>
            <a:r>
              <a:rPr lang="en-GB" sz="1200" b="0" baseline="0" dirty="0" smtClean="0">
                <a:cs typeface="Times New Roman" pitchFamily="18" charset="0"/>
              </a:rPr>
              <a:t>, </a:t>
            </a:r>
            <a:r>
              <a:rPr lang="en-GB" sz="1200" b="0" baseline="0" dirty="0" err="1" smtClean="0">
                <a:cs typeface="Times New Roman" pitchFamily="18" charset="0"/>
              </a:rPr>
              <a:t>wie</a:t>
            </a:r>
            <a:r>
              <a:rPr lang="en-GB" sz="1200" b="0" baseline="0" dirty="0" smtClean="0">
                <a:cs typeface="Times New Roman" pitchFamily="18" charset="0"/>
              </a:rPr>
              <a:t> </a:t>
            </a:r>
            <a:r>
              <a:rPr lang="en-GB" sz="1200" b="0" baseline="0" dirty="0" err="1" smtClean="0">
                <a:cs typeface="Times New Roman" pitchFamily="18" charset="0"/>
              </a:rPr>
              <a:t>viel</a:t>
            </a:r>
            <a:r>
              <a:rPr lang="en-GB" sz="1200" b="0" baseline="0" dirty="0" smtClean="0">
                <a:cs typeface="Times New Roman" pitchFamily="18" charset="0"/>
              </a:rPr>
              <a:t> von </a:t>
            </a:r>
            <a:r>
              <a:rPr lang="en-GB" sz="1200" b="0" baseline="0" dirty="0" err="1" smtClean="0">
                <a:cs typeface="Times New Roman" pitchFamily="18" charset="0"/>
              </a:rPr>
              <a:t>tatsächlichem</a:t>
            </a:r>
            <a:r>
              <a:rPr lang="en-GB" sz="1200" b="0" baseline="0" dirty="0" smtClean="0">
                <a:cs typeface="Times New Roman" pitchFamily="18" charset="0"/>
              </a:rPr>
              <a:t> Wert </a:t>
            </a:r>
            <a:r>
              <a:rPr lang="en-GB" sz="1200" b="0" baseline="0" dirty="0" err="1" smtClean="0">
                <a:cs typeface="Times New Roman" pitchFamily="18" charset="0"/>
              </a:rPr>
              <a:t>abweicht</a:t>
            </a:r>
            <a:r>
              <a:rPr lang="en-GB" sz="1200" b="0" baseline="0" dirty="0" smtClean="0">
                <a:cs typeface="Times New Roman" pitchFamily="18" charset="0"/>
              </a:rPr>
              <a:t> </a:t>
            </a:r>
          </a:p>
          <a:p>
            <a:pPr algn="just"/>
            <a:endParaRPr lang="en-GB" sz="1200" b="0" baseline="0" dirty="0" smtClean="0">
              <a:cs typeface="Times New Roman" pitchFamily="18" charset="0"/>
            </a:endParaRPr>
          </a:p>
          <a:p>
            <a:pPr algn="just"/>
            <a:r>
              <a:rPr lang="en-GB" sz="1200" b="0" baseline="0" dirty="0" err="1" smtClean="0">
                <a:cs typeface="Times New Roman" pitchFamily="18" charset="0"/>
              </a:rPr>
              <a:t>Linearität</a:t>
            </a:r>
            <a:r>
              <a:rPr lang="en-GB" sz="1200" b="0" baseline="0" dirty="0" smtClean="0">
                <a:cs typeface="Times New Roman" pitchFamily="18" charset="0"/>
              </a:rPr>
              <a:t>: </a:t>
            </a:r>
            <a:r>
              <a:rPr lang="en-GB" sz="1200" b="0" baseline="0" dirty="0" err="1" smtClean="0">
                <a:cs typeface="Times New Roman" pitchFamily="18" charset="0"/>
              </a:rPr>
              <a:t>bevorzugter</a:t>
            </a:r>
            <a:r>
              <a:rPr lang="en-GB" sz="1200" b="0" baseline="0" dirty="0" smtClean="0">
                <a:cs typeface="Times New Roman" pitchFamily="18" charset="0"/>
              </a:rPr>
              <a:t> </a:t>
            </a:r>
            <a:r>
              <a:rPr lang="en-GB" sz="1200" b="0" baseline="0" dirty="0" err="1" smtClean="0">
                <a:cs typeface="Times New Roman" pitchFamily="18" charset="0"/>
              </a:rPr>
              <a:t>Zusammenhang</a:t>
            </a:r>
            <a:r>
              <a:rPr lang="en-GB" sz="1200" b="0" baseline="0" dirty="0" smtClean="0">
                <a:cs typeface="Times New Roman" pitchFamily="18" charset="0"/>
              </a:rPr>
              <a:t> </a:t>
            </a:r>
            <a:r>
              <a:rPr lang="en-GB" sz="1200" b="0" baseline="0" dirty="0" err="1" smtClean="0">
                <a:cs typeface="Times New Roman" pitchFamily="18" charset="0"/>
              </a:rPr>
              <a:t>zwischen</a:t>
            </a:r>
            <a:r>
              <a:rPr lang="en-GB" sz="1200" b="0" baseline="0" dirty="0" smtClean="0">
                <a:cs typeface="Times New Roman" pitchFamily="18" charset="0"/>
              </a:rPr>
              <a:t> </a:t>
            </a:r>
            <a:r>
              <a:rPr lang="en-GB" sz="1200" b="0" baseline="0" dirty="0" err="1" smtClean="0">
                <a:cs typeface="Times New Roman" pitchFamily="18" charset="0"/>
              </a:rPr>
              <a:t>Eingang</a:t>
            </a:r>
            <a:r>
              <a:rPr lang="en-GB" sz="1200" b="0" baseline="0" dirty="0" smtClean="0">
                <a:cs typeface="Times New Roman" pitchFamily="18" charset="0"/>
              </a:rPr>
              <a:t> und </a:t>
            </a:r>
            <a:r>
              <a:rPr lang="en-GB" sz="1200" b="0" baseline="0" dirty="0" err="1" smtClean="0">
                <a:cs typeface="Times New Roman" pitchFamily="18" charset="0"/>
              </a:rPr>
              <a:t>Ausgangssignal</a:t>
            </a:r>
            <a:r>
              <a:rPr lang="en-GB" sz="1200" b="0" baseline="0" dirty="0" smtClean="0">
                <a:cs typeface="Times New Roman" pitchFamily="18" charset="0"/>
              </a:rPr>
              <a:t>, da </a:t>
            </a:r>
            <a:r>
              <a:rPr lang="en-GB" sz="1200" b="0" baseline="0" dirty="0" err="1" smtClean="0">
                <a:cs typeface="Times New Roman" pitchFamily="18" charset="0"/>
              </a:rPr>
              <a:t>einfach</a:t>
            </a:r>
            <a:r>
              <a:rPr lang="en-GB" sz="1200" b="0" baseline="0" dirty="0" smtClean="0">
                <a:cs typeface="Times New Roman" pitchFamily="18" charset="0"/>
              </a:rPr>
              <a:t> </a:t>
            </a:r>
            <a:r>
              <a:rPr lang="en-GB" sz="1200" b="0" baseline="0" dirty="0" err="1" smtClean="0">
                <a:cs typeface="Times New Roman" pitchFamily="18" charset="0"/>
              </a:rPr>
              <a:t>auszuwerten</a:t>
            </a:r>
            <a:r>
              <a:rPr lang="en-GB" sz="1200" b="0" baseline="0" dirty="0" smtClean="0">
                <a:cs typeface="Times New Roman" pitchFamily="18" charset="0"/>
              </a:rPr>
              <a:t>, </a:t>
            </a:r>
            <a:r>
              <a:rPr lang="en-GB" sz="1200" b="0" baseline="0" dirty="0" err="1" smtClean="0">
                <a:cs typeface="Times New Roman" pitchFamily="18" charset="0"/>
              </a:rPr>
              <a:t>Voraussetzung</a:t>
            </a:r>
            <a:r>
              <a:rPr lang="en-GB" sz="1200" b="0" baseline="0" dirty="0" smtClean="0">
                <a:cs typeface="Times New Roman" pitchFamily="18" charset="0"/>
              </a:rPr>
              <a:t>: </a:t>
            </a:r>
            <a:r>
              <a:rPr lang="en-GB" sz="1200" b="0" baseline="0" dirty="0" err="1" smtClean="0">
                <a:cs typeface="Times New Roman" pitchFamily="18" charset="0"/>
              </a:rPr>
              <a:t>konstante</a:t>
            </a:r>
            <a:r>
              <a:rPr lang="en-GB" sz="1200" b="0" baseline="0" dirty="0" smtClean="0">
                <a:cs typeface="Times New Roman" pitchFamily="18" charset="0"/>
              </a:rPr>
              <a:t> </a:t>
            </a:r>
            <a:r>
              <a:rPr lang="en-GB" sz="1200" b="0" baseline="0" dirty="0" err="1" smtClean="0">
                <a:cs typeface="Times New Roman" pitchFamily="18" charset="0"/>
              </a:rPr>
              <a:t>Auflösung</a:t>
            </a:r>
            <a:r>
              <a:rPr lang="en-GB" sz="1200" b="0" baseline="0" dirty="0" smtClean="0">
                <a:cs typeface="Times New Roman" pitchFamily="18" charset="0"/>
              </a:rPr>
              <a:t> </a:t>
            </a:r>
            <a:r>
              <a:rPr lang="en-GB" sz="1200" b="0" baseline="0" dirty="0" err="1" smtClean="0">
                <a:cs typeface="Times New Roman" pitchFamily="18" charset="0"/>
              </a:rPr>
              <a:t>über</a:t>
            </a:r>
            <a:r>
              <a:rPr lang="en-GB" sz="1200" b="0" baseline="0" dirty="0" smtClean="0">
                <a:cs typeface="Times New Roman" pitchFamily="18" charset="0"/>
              </a:rPr>
              <a:t> </a:t>
            </a:r>
            <a:r>
              <a:rPr lang="en-GB" sz="1200" b="0" baseline="0" dirty="0" err="1" smtClean="0">
                <a:cs typeface="Times New Roman" pitchFamily="18" charset="0"/>
              </a:rPr>
              <a:t>Messbereich</a:t>
            </a:r>
            <a:r>
              <a:rPr lang="en-GB" sz="1200" b="0" baseline="0" dirty="0" smtClean="0">
                <a:cs typeface="Times New Roman" pitchFamily="18" charset="0"/>
              </a:rPr>
              <a:t> </a:t>
            </a:r>
          </a:p>
          <a:p>
            <a:pPr algn="just"/>
            <a:endParaRPr lang="en-GB" sz="1200" b="1" dirty="0" smtClean="0">
              <a:cs typeface="Times New Roman" pitchFamily="18" charset="0"/>
            </a:endParaRPr>
          </a:p>
          <a:p>
            <a:pPr algn="just"/>
            <a:endParaRPr lang="en-GB" sz="1200" b="1" dirty="0" smtClean="0">
              <a:cs typeface="Times New Roman" pitchFamily="18" charset="0"/>
            </a:endParaRPr>
          </a:p>
        </p:txBody>
      </p:sp>
      <p:sp>
        <p:nvSpPr>
          <p:cNvPr id="4" name="Foliennummernplatzhalter 3"/>
          <p:cNvSpPr>
            <a:spLocks noGrp="1"/>
          </p:cNvSpPr>
          <p:nvPr>
            <p:ph type="sldNum" sz="quarter" idx="10"/>
          </p:nvPr>
        </p:nvSpPr>
        <p:spPr/>
        <p:txBody>
          <a:bodyPr/>
          <a:lstStyle/>
          <a:p>
            <a:fld id="{45A0C133-2FF1-4A65-8FB9-994063EC256F}" type="slidenum">
              <a:rPr lang="en-US" smtClean="0"/>
              <a:pPr/>
              <a:t>12</a:t>
            </a:fld>
            <a:endParaRPr lang="en-US" dirty="0"/>
          </a:p>
        </p:txBody>
      </p:sp>
    </p:spTree>
    <p:extLst>
      <p:ext uri="{BB962C8B-B14F-4D97-AF65-F5344CB8AC3E}">
        <p14:creationId xmlns:p14="http://schemas.microsoft.com/office/powerpoint/2010/main" val="793316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just"/>
            <a:r>
              <a:rPr lang="de-DE" sz="1200" dirty="0" smtClean="0"/>
              <a:t>Potentiometer:</a:t>
            </a:r>
            <a:r>
              <a:rPr lang="de-DE" sz="1200" baseline="0" dirty="0" smtClean="0"/>
              <a:t> </a:t>
            </a:r>
          </a:p>
          <a:p>
            <a:pPr algn="just"/>
            <a:r>
              <a:rPr lang="de-DE" sz="1200" baseline="0" dirty="0" smtClean="0"/>
              <a:t>Drosselklappenwinkel</a:t>
            </a:r>
          </a:p>
          <a:p>
            <a:pPr algn="just"/>
            <a:r>
              <a:rPr lang="de-DE" sz="1200" baseline="0" dirty="0" smtClean="0"/>
              <a:t>Fahrpedalwinkel</a:t>
            </a:r>
          </a:p>
          <a:p>
            <a:pPr algn="just"/>
            <a:r>
              <a:rPr lang="de-DE" sz="1200" baseline="0" dirty="0" smtClean="0"/>
              <a:t>Scheinwerferposition</a:t>
            </a:r>
          </a:p>
          <a:p>
            <a:pPr algn="just"/>
            <a:r>
              <a:rPr lang="de-DE" sz="1200" baseline="0" dirty="0" smtClean="0"/>
              <a:t>Lenkradwinkel</a:t>
            </a:r>
          </a:p>
          <a:p>
            <a:pPr algn="just"/>
            <a:endParaRPr lang="de-DE" sz="1200" baseline="0" dirty="0" smtClean="0"/>
          </a:p>
          <a:p>
            <a:pPr algn="just"/>
            <a:r>
              <a:rPr lang="de-DE" sz="1200" baseline="0" dirty="0" smtClean="0"/>
              <a:t>Prinzip: </a:t>
            </a:r>
          </a:p>
          <a:p>
            <a:pPr algn="just"/>
            <a:r>
              <a:rPr lang="de-DE" sz="1200" dirty="0" smtClean="0"/>
              <a:t>Widerstandsänderung,</a:t>
            </a:r>
            <a:r>
              <a:rPr lang="de-DE" sz="1200" baseline="0" dirty="0" smtClean="0"/>
              <a:t> R ist Messbereich</a:t>
            </a:r>
          </a:p>
          <a:p>
            <a:pPr algn="just"/>
            <a:r>
              <a:rPr lang="de-DE" sz="1200" baseline="0" dirty="0" smtClean="0"/>
              <a:t>Spannungsteiler</a:t>
            </a:r>
          </a:p>
          <a:p>
            <a:pPr algn="just"/>
            <a:r>
              <a:rPr lang="de-DE" sz="1200" baseline="0" dirty="0" smtClean="0"/>
              <a:t>Vorteil ist kostengünstig</a:t>
            </a:r>
            <a:endParaRPr lang="de-DE" sz="1200" dirty="0" smtClean="0"/>
          </a:p>
        </p:txBody>
      </p:sp>
      <p:sp>
        <p:nvSpPr>
          <p:cNvPr id="4" name="Foliennummernplatzhalter 3"/>
          <p:cNvSpPr>
            <a:spLocks noGrp="1"/>
          </p:cNvSpPr>
          <p:nvPr>
            <p:ph type="sldNum" sz="quarter" idx="10"/>
          </p:nvPr>
        </p:nvSpPr>
        <p:spPr/>
        <p:txBody>
          <a:bodyPr/>
          <a:lstStyle/>
          <a:p>
            <a:fld id="{45A0C133-2FF1-4A65-8FB9-994063EC256F}" type="slidenum">
              <a:rPr lang="en-US" smtClean="0"/>
              <a:pPr/>
              <a:t>14</a:t>
            </a:fld>
            <a:endParaRPr lang="en-US" dirty="0"/>
          </a:p>
        </p:txBody>
      </p:sp>
    </p:spTree>
    <p:extLst>
      <p:ext uri="{BB962C8B-B14F-4D97-AF65-F5344CB8AC3E}">
        <p14:creationId xmlns:p14="http://schemas.microsoft.com/office/powerpoint/2010/main" val="37558932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Day">
    <p:spTree>
      <p:nvGrpSpPr>
        <p:cNvPr id="1" name=""/>
        <p:cNvGrpSpPr/>
        <p:nvPr/>
      </p:nvGrpSpPr>
      <p:grpSpPr>
        <a:xfrm>
          <a:off x="0" y="0"/>
          <a:ext cx="0" cy="0"/>
          <a:chOff x="0" y="0"/>
          <a:chExt cx="0" cy="0"/>
        </a:xfrm>
      </p:grpSpPr>
      <p:pic>
        <p:nvPicPr>
          <p:cNvPr id="3" name="Grafik 2"/>
          <p:cNvPicPr>
            <a:picLocks noChangeAspect="1"/>
          </p:cNvPicPr>
          <p:nvPr userDrawn="1"/>
        </p:nvPicPr>
        <p:blipFill rotWithShape="1">
          <a:blip r:embed="rId2" cstate="print">
            <a:extLst>
              <a:ext uri="{28A0092B-C50C-407E-A947-70E740481C1C}">
                <a14:useLocalDpi xmlns:a14="http://schemas.microsoft.com/office/drawing/2010/main" val="0"/>
              </a:ext>
            </a:extLst>
          </a:blip>
          <a:srcRect t="53487" b="18286"/>
          <a:stretch/>
        </p:blipFill>
        <p:spPr>
          <a:xfrm>
            <a:off x="0" y="0"/>
            <a:ext cx="12192000" cy="2294313"/>
          </a:xfrm>
          <a:prstGeom prst="rect">
            <a:avLst/>
          </a:prstGeom>
        </p:spPr>
      </p:pic>
      <p:sp>
        <p:nvSpPr>
          <p:cNvPr id="6" name="Untertitel 2"/>
          <p:cNvSpPr txBox="1">
            <a:spLocks/>
          </p:cNvSpPr>
          <p:nvPr userDrawn="1"/>
        </p:nvSpPr>
        <p:spPr>
          <a:xfrm>
            <a:off x="335360" y="2420888"/>
            <a:ext cx="11521280" cy="1872208"/>
          </a:xfrm>
          <a:prstGeom prst="rect">
            <a:avLst/>
          </a:prstGeom>
        </p:spPr>
        <p:txBody>
          <a:bodyPr lIns="0" tIns="0" rIns="0" bIns="0"/>
          <a:lstStyle>
            <a:lvl1pPr marL="0" indent="0" algn="l" defTabSz="215900" rtl="0" eaLnBrk="1" fontAlgn="base" hangingPunct="1">
              <a:lnSpc>
                <a:spcPct val="100000"/>
              </a:lnSpc>
              <a:spcBef>
                <a:spcPct val="0"/>
              </a:spcBef>
              <a:spcAft>
                <a:spcPct val="0"/>
              </a:spcAft>
              <a:buClr>
                <a:schemeClr val="tx2"/>
              </a:buClr>
              <a:buFont typeface="Arial" panose="020B0604020202020204" pitchFamily="34" charset="0"/>
              <a:buNone/>
              <a:tabLst>
                <a:tab pos="215900" algn="l"/>
              </a:tabLst>
              <a:defRPr sz="2000" kern="1200">
                <a:solidFill>
                  <a:schemeClr val="tx1"/>
                </a:solidFill>
                <a:latin typeface="Arial" panose="020B0604020202020204" pitchFamily="34" charset="0"/>
                <a:ea typeface="ＭＳ Ｐゴシック" charset="0"/>
                <a:cs typeface="Arial" panose="020B0604020202020204" pitchFamily="34" charset="0"/>
              </a:defRPr>
            </a:lvl1pPr>
            <a:lvl2pPr marL="457200" indent="0" algn="ctr" rtl="0" eaLnBrk="1" fontAlgn="base" hangingPunct="1">
              <a:spcBef>
                <a:spcPct val="0"/>
              </a:spcBef>
              <a:spcAft>
                <a:spcPct val="0"/>
              </a:spcAft>
              <a:buClr>
                <a:schemeClr val="tx2"/>
              </a:buClr>
              <a:buFont typeface="Symbol" panose="05050102010706020507" pitchFamily="18" charset="2"/>
              <a:buNone/>
              <a:tabLst>
                <a:tab pos="431800" algn="l"/>
              </a:tabLst>
              <a:defRPr sz="2000" kern="1200">
                <a:solidFill>
                  <a:schemeClr val="tx1"/>
                </a:solidFill>
                <a:latin typeface="Arial" panose="020B0604020202020204" pitchFamily="34" charset="0"/>
                <a:ea typeface="Arial" charset="0"/>
                <a:cs typeface="Arial" panose="020B0604020202020204" pitchFamily="34" charset="0"/>
              </a:defRPr>
            </a:lvl2pPr>
            <a:lvl3pPr marL="914400" indent="0" algn="ctr" defTabSz="215900" rtl="0" eaLnBrk="1" fontAlgn="base" hangingPunct="1">
              <a:spcBef>
                <a:spcPct val="0"/>
              </a:spcBef>
              <a:spcAft>
                <a:spcPct val="0"/>
              </a:spcAft>
              <a:buClr>
                <a:schemeClr val="tx2"/>
              </a:buClr>
              <a:buSzPct val="80000"/>
              <a:buFont typeface="Wingdings" panose="05000000000000000000" pitchFamily="2" charset="2"/>
              <a:buNone/>
              <a:tabLst>
                <a:tab pos="647700" algn="l"/>
              </a:tabLst>
              <a:defRPr sz="1800" kern="1200">
                <a:solidFill>
                  <a:schemeClr val="tx1"/>
                </a:solidFill>
                <a:latin typeface="Arial" panose="020B0604020202020204" pitchFamily="34" charset="0"/>
                <a:ea typeface="Arial" charset="0"/>
                <a:cs typeface="Arial" panose="020B0604020202020204" pitchFamily="34" charset="0"/>
              </a:defRPr>
            </a:lvl3pPr>
            <a:lvl4pPr marL="1371600" indent="0" algn="ctr" defTabSz="215900" rtl="0" eaLnBrk="1" fontAlgn="base" hangingPunct="1">
              <a:spcBef>
                <a:spcPct val="0"/>
              </a:spcBef>
              <a:spcAft>
                <a:spcPct val="0"/>
              </a:spcAft>
              <a:buClr>
                <a:schemeClr val="tx2"/>
              </a:buClr>
              <a:buSzPct val="100000"/>
              <a:buFont typeface="Arial" panose="020B0604020202020204" pitchFamily="34" charset="0"/>
              <a:buNone/>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1828800" indent="0" algn="ctr" rtl="0" eaLnBrk="1" fontAlgn="base" hangingPunct="1">
              <a:lnSpc>
                <a:spcPct val="90000"/>
              </a:lnSpc>
              <a:spcBef>
                <a:spcPct val="0"/>
              </a:spcBef>
              <a:spcAft>
                <a:spcPct val="0"/>
              </a:spcAft>
              <a:buClr>
                <a:schemeClr val="tx2"/>
              </a:buClr>
              <a:buFont typeface="Arial" panose="020B0604020202020204" pitchFamily="34" charset="0"/>
              <a:buNone/>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3200" b="1" dirty="0" smtClean="0">
                <a:solidFill>
                  <a:schemeClr val="tx2"/>
                </a:solidFill>
              </a:rPr>
              <a:t>RWTH</a:t>
            </a:r>
            <a:r>
              <a:rPr lang="en-GB" sz="3200" b="1" baseline="0" dirty="0" smtClean="0">
                <a:solidFill>
                  <a:schemeClr val="tx2"/>
                </a:solidFill>
              </a:rPr>
              <a:t> International Academy</a:t>
            </a:r>
            <a:endParaRPr lang="en-GB" sz="3200" b="1" dirty="0" smtClean="0">
              <a:solidFill>
                <a:schemeClr val="tx2"/>
              </a:solidFill>
            </a:endParaRPr>
          </a:p>
          <a:p>
            <a:endParaRPr lang="en-GB" b="1" dirty="0" smtClean="0">
              <a:solidFill>
                <a:schemeClr val="tx2"/>
              </a:solidFill>
            </a:endParaRPr>
          </a:p>
          <a:p>
            <a:endParaRPr lang="en-GB" b="1" dirty="0" smtClean="0">
              <a:solidFill>
                <a:schemeClr val="tx2"/>
              </a:solidFill>
            </a:endParaRPr>
          </a:p>
          <a:p>
            <a:r>
              <a:rPr lang="en-GB" b="1" dirty="0" smtClean="0">
                <a:solidFill>
                  <a:schemeClr val="tx2"/>
                </a:solidFill>
              </a:rPr>
              <a:t>Advanced Driver Assistance Systems BASIC</a:t>
            </a:r>
          </a:p>
          <a:p>
            <a:endParaRPr lang="en-GB" sz="1200" dirty="0" smtClean="0"/>
          </a:p>
          <a:p>
            <a:r>
              <a:rPr lang="en-US" dirty="0" smtClean="0"/>
              <a:t>Training Program for Employees of The Ford Company</a:t>
            </a:r>
            <a:endParaRPr lang="en-GB" dirty="0" smtClean="0">
              <a:solidFill>
                <a:srgbClr val="50B848"/>
              </a:solidFill>
            </a:endParaRPr>
          </a:p>
        </p:txBody>
      </p:sp>
      <p:sp>
        <p:nvSpPr>
          <p:cNvPr id="14" name="Textplatzhalter 13"/>
          <p:cNvSpPr>
            <a:spLocks noGrp="1"/>
          </p:cNvSpPr>
          <p:nvPr>
            <p:ph type="body" sz="quarter" idx="10" hasCustomPrompt="1"/>
          </p:nvPr>
        </p:nvSpPr>
        <p:spPr>
          <a:xfrm>
            <a:off x="333375" y="4293096"/>
            <a:ext cx="11523265" cy="288032"/>
          </a:xfrm>
          <a:prstGeom prst="rect">
            <a:avLst/>
          </a:prstGeom>
        </p:spPr>
        <p:txBody>
          <a:bodyPr lIns="0" tIns="0" rIns="0" bIns="0" anchor="t" anchorCtr="0"/>
          <a:lstStyle>
            <a:lvl1pPr marL="0" indent="0">
              <a:buNone/>
              <a:defRPr sz="1600" spc="0" baseline="0"/>
            </a:lvl1pPr>
          </a:lstStyle>
          <a:p>
            <a:pPr lvl="0"/>
            <a:r>
              <a:rPr lang="en-GB" dirty="0" smtClean="0"/>
              <a:t>&lt;21. June 2022 – 30. June 2022&gt; </a:t>
            </a:r>
            <a:endParaRPr lang="en-GB" dirty="0"/>
          </a:p>
        </p:txBody>
      </p:sp>
    </p:spTree>
    <p:extLst>
      <p:ext uri="{BB962C8B-B14F-4D97-AF65-F5344CB8AC3E}">
        <p14:creationId xmlns:p14="http://schemas.microsoft.com/office/powerpoint/2010/main" val="154189553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_Day">
    <p:spTree>
      <p:nvGrpSpPr>
        <p:cNvPr id="1" name=""/>
        <p:cNvGrpSpPr/>
        <p:nvPr/>
      </p:nvGrpSpPr>
      <p:grpSpPr>
        <a:xfrm>
          <a:off x="0" y="0"/>
          <a:ext cx="0" cy="0"/>
          <a:chOff x="0" y="0"/>
          <a:chExt cx="0" cy="0"/>
        </a:xfrm>
      </p:grpSpPr>
      <p:sp>
        <p:nvSpPr>
          <p:cNvPr id="9" name="Tabellenplatzhalter 8"/>
          <p:cNvSpPr>
            <a:spLocks noGrp="1"/>
          </p:cNvSpPr>
          <p:nvPr>
            <p:ph type="tbl" sz="quarter" idx="10" hasCustomPrompt="1"/>
          </p:nvPr>
        </p:nvSpPr>
        <p:spPr>
          <a:xfrm>
            <a:off x="335360" y="980728"/>
            <a:ext cx="11520000" cy="4968000"/>
          </a:xfrm>
          <a:prstGeom prst="rect">
            <a:avLst/>
          </a:prstGeom>
        </p:spPr>
        <p:txBody>
          <a:bodyPr lIns="0" tIns="0" rIns="0" bIns="0"/>
          <a:lstStyle>
            <a:lvl1pPr marL="0" indent="0">
              <a:buNone/>
              <a:defRPr baseline="0"/>
            </a:lvl1pPr>
          </a:lstStyle>
          <a:p>
            <a:r>
              <a:rPr lang="en-GB" dirty="0" smtClean="0"/>
              <a:t>&lt;Day-Agenda within table&gt;</a:t>
            </a:r>
            <a:endParaRPr lang="en-GB" dirty="0"/>
          </a:p>
        </p:txBody>
      </p:sp>
      <p:sp>
        <p:nvSpPr>
          <p:cNvPr id="11" name="Textplatzhalter 10"/>
          <p:cNvSpPr>
            <a:spLocks noGrp="1"/>
          </p:cNvSpPr>
          <p:nvPr>
            <p:ph type="body" sz="quarter" idx="11" hasCustomPrompt="1"/>
          </p:nvPr>
        </p:nvSpPr>
        <p:spPr>
          <a:xfrm>
            <a:off x="335756" y="44624"/>
            <a:ext cx="11520487" cy="738000"/>
          </a:xfrm>
          <a:prstGeom prst="rect">
            <a:avLst/>
          </a:prstGeom>
        </p:spPr>
        <p:txBody>
          <a:bodyPr lIns="0" tIns="0" rIns="0" bIns="0"/>
          <a:lstStyle>
            <a:lvl1pPr marL="0" indent="0">
              <a:buNone/>
              <a:defRPr sz="2400" b="1">
                <a:solidFill>
                  <a:srgbClr val="00549F"/>
                </a:solidFill>
              </a:defRPr>
            </a:lvl1pPr>
            <a:lvl5pPr marL="647700" indent="0" algn="l">
              <a:buNone/>
              <a:defRPr sz="2400" b="0"/>
            </a:lvl5pPr>
          </a:lstStyle>
          <a:p>
            <a:pPr lvl="0"/>
            <a:r>
              <a:rPr lang="en-GB" dirty="0" smtClean="0"/>
              <a:t> </a:t>
            </a:r>
          </a:p>
          <a:p>
            <a:pPr lvl="0"/>
            <a:r>
              <a:rPr lang="en-GB" dirty="0" smtClean="0"/>
              <a:t>Agenda for Day &lt;N&gt;</a:t>
            </a:r>
          </a:p>
        </p:txBody>
      </p:sp>
    </p:spTree>
    <p:extLst>
      <p:ext uri="{BB962C8B-B14F-4D97-AF65-F5344CB8AC3E}">
        <p14:creationId xmlns:p14="http://schemas.microsoft.com/office/powerpoint/2010/main" val="347152027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Lecture">
    <p:spTree>
      <p:nvGrpSpPr>
        <p:cNvPr id="1" name=""/>
        <p:cNvGrpSpPr/>
        <p:nvPr/>
      </p:nvGrpSpPr>
      <p:grpSpPr>
        <a:xfrm>
          <a:off x="0" y="0"/>
          <a:ext cx="0" cy="0"/>
          <a:chOff x="0" y="0"/>
          <a:chExt cx="0" cy="0"/>
        </a:xfrm>
      </p:grpSpPr>
      <p:sp>
        <p:nvSpPr>
          <p:cNvPr id="14" name="Textplatzhalter 13"/>
          <p:cNvSpPr>
            <a:spLocks noGrp="1"/>
          </p:cNvSpPr>
          <p:nvPr>
            <p:ph type="body" sz="quarter" idx="10" hasCustomPrompt="1"/>
          </p:nvPr>
        </p:nvSpPr>
        <p:spPr>
          <a:xfrm>
            <a:off x="333375" y="2348880"/>
            <a:ext cx="11523265" cy="504056"/>
          </a:xfrm>
          <a:prstGeom prst="rect">
            <a:avLst/>
          </a:prstGeom>
        </p:spPr>
        <p:txBody>
          <a:bodyPr lIns="0" tIns="0" rIns="0" bIns="0" anchor="t" anchorCtr="0"/>
          <a:lstStyle>
            <a:lvl1pPr marL="0" indent="0">
              <a:buNone/>
              <a:defRPr sz="3200" b="1" spc="0" baseline="0">
                <a:solidFill>
                  <a:srgbClr val="00549F"/>
                </a:solidFill>
              </a:defRPr>
            </a:lvl1pPr>
          </a:lstStyle>
          <a:p>
            <a:pPr lvl="0"/>
            <a:r>
              <a:rPr lang="en-GB" dirty="0" smtClean="0"/>
              <a:t>&lt;General Overview / Fundamentals / Components / ... &gt;</a:t>
            </a:r>
            <a:endParaRPr lang="en-GB" dirty="0"/>
          </a:p>
        </p:txBody>
      </p:sp>
      <p:sp>
        <p:nvSpPr>
          <p:cNvPr id="5" name="Textplatzhalter 13"/>
          <p:cNvSpPr>
            <a:spLocks noGrp="1"/>
          </p:cNvSpPr>
          <p:nvPr>
            <p:ph type="body" sz="quarter" idx="11" hasCustomPrompt="1"/>
          </p:nvPr>
        </p:nvSpPr>
        <p:spPr>
          <a:xfrm>
            <a:off x="337220" y="2859038"/>
            <a:ext cx="11523265" cy="425946"/>
          </a:xfrm>
          <a:prstGeom prst="rect">
            <a:avLst/>
          </a:prstGeom>
        </p:spPr>
        <p:txBody>
          <a:bodyPr lIns="0" tIns="0" rIns="0" bIns="0" anchor="t" anchorCtr="0"/>
          <a:lstStyle>
            <a:lvl1pPr marL="0" indent="0">
              <a:buNone/>
              <a:defRPr sz="2800" b="1" spc="0" baseline="0">
                <a:solidFill>
                  <a:schemeClr val="tx1"/>
                </a:solidFill>
              </a:defRPr>
            </a:lvl1pPr>
          </a:lstStyle>
          <a:p>
            <a:pPr lvl="0"/>
            <a:r>
              <a:rPr lang="en-GB" dirty="0" smtClean="0"/>
              <a:t>&lt;Lecture Title&gt;</a:t>
            </a:r>
            <a:endParaRPr lang="en-GB" dirty="0"/>
          </a:p>
        </p:txBody>
      </p:sp>
      <p:sp>
        <p:nvSpPr>
          <p:cNvPr id="7" name="Textplatzhalter 13"/>
          <p:cNvSpPr>
            <a:spLocks noGrp="1"/>
          </p:cNvSpPr>
          <p:nvPr>
            <p:ph type="body" sz="quarter" idx="12" hasCustomPrompt="1"/>
          </p:nvPr>
        </p:nvSpPr>
        <p:spPr>
          <a:xfrm>
            <a:off x="333374" y="3717032"/>
            <a:ext cx="11523265" cy="288032"/>
          </a:xfrm>
          <a:prstGeom prst="rect">
            <a:avLst/>
          </a:prstGeom>
        </p:spPr>
        <p:txBody>
          <a:bodyPr lIns="0" tIns="0" rIns="0" bIns="0" anchor="t" anchorCtr="0"/>
          <a:lstStyle>
            <a:lvl1pPr marL="0" indent="0">
              <a:buNone/>
              <a:defRPr sz="2000" b="0" spc="0" baseline="0">
                <a:solidFill>
                  <a:schemeClr val="tx1"/>
                </a:solidFill>
              </a:defRPr>
            </a:lvl1pPr>
          </a:lstStyle>
          <a:p>
            <a:pPr lvl="0"/>
            <a:r>
              <a:rPr lang="en-GB" dirty="0" smtClean="0"/>
              <a:t>&lt;Aachen, 21. June 2022&gt;</a:t>
            </a:r>
            <a:endParaRPr lang="en-GB" dirty="0"/>
          </a:p>
        </p:txBody>
      </p:sp>
      <p:sp>
        <p:nvSpPr>
          <p:cNvPr id="8" name="Textplatzhalter 13"/>
          <p:cNvSpPr>
            <a:spLocks noGrp="1"/>
          </p:cNvSpPr>
          <p:nvPr>
            <p:ph type="body" sz="quarter" idx="13" hasCustomPrompt="1"/>
          </p:nvPr>
        </p:nvSpPr>
        <p:spPr>
          <a:xfrm>
            <a:off x="334367" y="4030960"/>
            <a:ext cx="11523265" cy="288032"/>
          </a:xfrm>
          <a:prstGeom prst="rect">
            <a:avLst/>
          </a:prstGeom>
        </p:spPr>
        <p:txBody>
          <a:bodyPr lIns="0" tIns="0" rIns="0" bIns="0" anchor="t" anchorCtr="0"/>
          <a:lstStyle>
            <a:lvl1pPr marL="0" indent="0">
              <a:buNone/>
              <a:defRPr sz="2000" b="0" spc="0" baseline="0">
                <a:solidFill>
                  <a:schemeClr val="tx1"/>
                </a:solidFill>
              </a:defRPr>
            </a:lvl1pPr>
          </a:lstStyle>
          <a:p>
            <a:pPr lvl="0"/>
            <a:r>
              <a:rPr lang="en-GB" dirty="0" smtClean="0"/>
              <a:t>&lt;Lecturer&gt;</a:t>
            </a:r>
            <a:endParaRPr lang="en-GB" dirty="0"/>
          </a:p>
        </p:txBody>
      </p:sp>
    </p:spTree>
    <p:extLst>
      <p:ext uri="{BB962C8B-B14F-4D97-AF65-F5344CB8AC3E}">
        <p14:creationId xmlns:p14="http://schemas.microsoft.com/office/powerpoint/2010/main" val="364377705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_Lecture">
    <p:spTree>
      <p:nvGrpSpPr>
        <p:cNvPr id="1" name=""/>
        <p:cNvGrpSpPr/>
        <p:nvPr/>
      </p:nvGrpSpPr>
      <p:grpSpPr>
        <a:xfrm>
          <a:off x="0" y="0"/>
          <a:ext cx="0" cy="0"/>
          <a:chOff x="0" y="0"/>
          <a:chExt cx="0" cy="0"/>
        </a:xfrm>
      </p:grpSpPr>
      <p:sp>
        <p:nvSpPr>
          <p:cNvPr id="3" name="Textfeld 2"/>
          <p:cNvSpPr txBox="1"/>
          <p:nvPr userDrawn="1"/>
        </p:nvSpPr>
        <p:spPr>
          <a:xfrm>
            <a:off x="335360" y="43200"/>
            <a:ext cx="11521280" cy="738664"/>
          </a:xfrm>
          <a:prstGeom prst="rect">
            <a:avLst/>
          </a:prstGeom>
          <a:noFill/>
        </p:spPr>
        <p:txBody>
          <a:bodyPr wrap="square" lIns="0" tIns="0" rIns="0" bIns="0" rtlCol="0" anchor="ctr">
            <a:spAutoFit/>
          </a:bodyPr>
          <a:lstStyle/>
          <a:p>
            <a:endParaRPr lang="en-GB" sz="2400" b="1" dirty="0" smtClean="0">
              <a:solidFill>
                <a:srgbClr val="00549F"/>
              </a:solidFill>
            </a:endParaRPr>
          </a:p>
          <a:p>
            <a:r>
              <a:rPr lang="en-GB" sz="2400" b="1" dirty="0" smtClean="0">
                <a:solidFill>
                  <a:srgbClr val="00549F"/>
                </a:solidFill>
              </a:rPr>
              <a:t>Agenda</a:t>
            </a:r>
          </a:p>
        </p:txBody>
      </p:sp>
      <p:sp>
        <p:nvSpPr>
          <p:cNvPr id="6" name="Inhaltsplatzhalter 5"/>
          <p:cNvSpPr>
            <a:spLocks noGrp="1"/>
          </p:cNvSpPr>
          <p:nvPr>
            <p:ph sz="quarter" idx="11" hasCustomPrompt="1"/>
          </p:nvPr>
        </p:nvSpPr>
        <p:spPr>
          <a:xfrm>
            <a:off x="560388" y="980728"/>
            <a:ext cx="11315700" cy="293688"/>
          </a:xfrm>
          <a:prstGeom prst="rect">
            <a:avLst/>
          </a:prstGeom>
          <a:gradFill>
            <a:gsLst>
              <a:gs pos="25000">
                <a:srgbClr val="FFED00"/>
              </a:gs>
              <a:gs pos="100000">
                <a:schemeClr val="bg1"/>
              </a:gs>
            </a:gsLst>
            <a:lin ang="0" scaled="0"/>
          </a:gradFill>
        </p:spPr>
        <p:txBody>
          <a:bodyPr lIns="0" tIns="0" rIns="0" bIns="0"/>
          <a:lstStyle>
            <a:lvl1pPr marL="0" indent="0">
              <a:buNone/>
              <a:defRPr/>
            </a:lvl1pPr>
          </a:lstStyle>
          <a:p>
            <a:pPr lvl="0"/>
            <a:r>
              <a:rPr lang="en-GB" dirty="0" smtClean="0"/>
              <a:t> </a:t>
            </a:r>
            <a:endParaRPr lang="en-GB" dirty="0"/>
          </a:p>
        </p:txBody>
      </p:sp>
      <p:sp>
        <p:nvSpPr>
          <p:cNvPr id="4" name="Textplatzhalter 3"/>
          <p:cNvSpPr>
            <a:spLocks noGrp="1"/>
          </p:cNvSpPr>
          <p:nvPr>
            <p:ph type="body" sz="quarter" idx="10" hasCustomPrompt="1"/>
          </p:nvPr>
        </p:nvSpPr>
        <p:spPr>
          <a:xfrm>
            <a:off x="336640" y="980728"/>
            <a:ext cx="11520000" cy="4968552"/>
          </a:xfrm>
          <a:prstGeom prst="rect">
            <a:avLst/>
          </a:prstGeom>
        </p:spPr>
        <p:txBody>
          <a:bodyPr lIns="0" tIns="0" rIns="0" bIns="0"/>
          <a:lstStyle>
            <a:lvl1pPr marL="215900" indent="-215900">
              <a:buFont typeface="Wingdings" panose="05000000000000000000" pitchFamily="2" charset="2"/>
              <a:buChar char="§"/>
              <a:defRPr sz="2000"/>
            </a:lvl1pPr>
            <a:lvl2pPr marL="431800" indent="-215900">
              <a:buFont typeface="Wingdings" panose="05000000000000000000" pitchFamily="2" charset="2"/>
              <a:buChar char="§"/>
              <a:defRPr sz="1800" baseline="0"/>
            </a:lvl2pPr>
            <a:lvl3pPr>
              <a:defRPr baseline="0"/>
            </a:lvl3pPr>
          </a:lstStyle>
          <a:p>
            <a:pPr lvl="0"/>
            <a:r>
              <a:rPr lang="de-DE" dirty="0" smtClean="0"/>
              <a:t>&lt;First Level&gt;</a:t>
            </a:r>
          </a:p>
          <a:p>
            <a:pPr lvl="1"/>
            <a:r>
              <a:rPr lang="de-DE" dirty="0" smtClean="0"/>
              <a:t>&lt;Second Level&gt;</a:t>
            </a:r>
          </a:p>
          <a:p>
            <a:pPr lvl="2"/>
            <a:r>
              <a:rPr lang="de-DE" dirty="0" smtClean="0"/>
              <a:t>&lt;Third Level&gt;</a:t>
            </a:r>
          </a:p>
          <a:p>
            <a:pPr lvl="0"/>
            <a:r>
              <a:rPr lang="de-DE" dirty="0" smtClean="0"/>
              <a:t>&lt;First Level&gt;</a:t>
            </a:r>
          </a:p>
          <a:p>
            <a:pPr lvl="1"/>
            <a:r>
              <a:rPr lang="de-DE" dirty="0" smtClean="0"/>
              <a:t>&lt;Second Level&gt;</a:t>
            </a:r>
          </a:p>
          <a:p>
            <a:pPr lvl="2"/>
            <a:r>
              <a:rPr lang="de-DE" dirty="0" smtClean="0"/>
              <a:t>&lt;Third Level&gt;</a:t>
            </a:r>
          </a:p>
        </p:txBody>
      </p:sp>
    </p:spTree>
    <p:extLst>
      <p:ext uri="{BB962C8B-B14F-4D97-AF65-F5344CB8AC3E}">
        <p14:creationId xmlns:p14="http://schemas.microsoft.com/office/powerpoint/2010/main" val="1342017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wipe(left)">
                                      <p:cBhvr>
                                        <p:cTn id="7" dur="500"/>
                                        <p:tgtEl>
                                          <p:spTgt spid="6">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left)">
                                      <p:cBhvr>
                                        <p:cTn id="1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22" presetClass="entr" presetSubtype="8"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 lvl="1">
            <p:tnLst>
              <p:par>
                <p:cTn presetID="22" presetClass="entr" presetSubtype="8"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6" name="Textplatzhalter 5"/>
          <p:cNvSpPr>
            <a:spLocks noGrp="1"/>
          </p:cNvSpPr>
          <p:nvPr>
            <p:ph type="body" sz="quarter" idx="11" hasCustomPrompt="1"/>
          </p:nvPr>
        </p:nvSpPr>
        <p:spPr>
          <a:xfrm>
            <a:off x="335756" y="44624"/>
            <a:ext cx="11520488" cy="738000"/>
          </a:xfrm>
          <a:prstGeom prst="rect">
            <a:avLst/>
          </a:prstGeom>
        </p:spPr>
        <p:txBody>
          <a:bodyPr wrap="square" lIns="0" tIns="0" rIns="0" bIns="0"/>
          <a:lstStyle>
            <a:lvl1pPr marL="0" indent="0">
              <a:buNone/>
              <a:defRPr sz="2400" b="1">
                <a:solidFill>
                  <a:srgbClr val="00549F"/>
                </a:solidFill>
              </a:defRPr>
            </a:lvl1pPr>
          </a:lstStyle>
          <a:p>
            <a:pPr lvl="0"/>
            <a:r>
              <a:rPr lang="en-GB" dirty="0" smtClean="0"/>
              <a:t>&lt;Title (if Subtitle)&gt;</a:t>
            </a:r>
          </a:p>
          <a:p>
            <a:pPr lvl="0"/>
            <a:r>
              <a:rPr lang="en-GB" dirty="0" smtClean="0"/>
              <a:t>&lt;Title / Subtitle&gt;</a:t>
            </a:r>
            <a:endParaRPr lang="en-GB" dirty="0"/>
          </a:p>
        </p:txBody>
      </p:sp>
      <p:sp>
        <p:nvSpPr>
          <p:cNvPr id="7" name="Textplatzhalter 3"/>
          <p:cNvSpPr>
            <a:spLocks noGrp="1"/>
          </p:cNvSpPr>
          <p:nvPr>
            <p:ph type="body" sz="quarter" idx="10" hasCustomPrompt="1"/>
          </p:nvPr>
        </p:nvSpPr>
        <p:spPr>
          <a:xfrm>
            <a:off x="334800" y="980728"/>
            <a:ext cx="11520000" cy="4968552"/>
          </a:xfrm>
          <a:prstGeom prst="rect">
            <a:avLst/>
          </a:prstGeom>
        </p:spPr>
        <p:txBody>
          <a:bodyPr lIns="0" tIns="0" rIns="0" bIns="0"/>
          <a:lstStyle>
            <a:lvl1pPr marL="215900" indent="-215900">
              <a:buFont typeface="Wingdings" panose="05000000000000000000" pitchFamily="2" charset="2"/>
              <a:buChar char="§"/>
              <a:defRPr sz="2000"/>
            </a:lvl1pPr>
            <a:lvl2pPr marL="431800" indent="-215900">
              <a:buFont typeface="Wingdings" panose="05000000000000000000" pitchFamily="2" charset="2"/>
              <a:buChar char="§"/>
              <a:defRPr sz="1800" baseline="0"/>
            </a:lvl2pPr>
            <a:lvl3pPr>
              <a:defRPr baseline="0"/>
            </a:lvl3pPr>
          </a:lstStyle>
          <a:p>
            <a:pPr lvl="0"/>
            <a:r>
              <a:rPr lang="de-DE" dirty="0" smtClean="0"/>
              <a:t>&lt;First Level&gt;</a:t>
            </a:r>
          </a:p>
          <a:p>
            <a:pPr lvl="1"/>
            <a:r>
              <a:rPr lang="de-DE" dirty="0" smtClean="0"/>
              <a:t>&lt;Second Level&gt;</a:t>
            </a:r>
          </a:p>
          <a:p>
            <a:pPr lvl="2"/>
            <a:r>
              <a:rPr lang="de-DE" dirty="0" smtClean="0"/>
              <a:t>&lt;Third Level&gt;</a:t>
            </a:r>
          </a:p>
          <a:p>
            <a:pPr lvl="0"/>
            <a:r>
              <a:rPr lang="de-DE" dirty="0" smtClean="0"/>
              <a:t>&lt;First Level&gt;</a:t>
            </a:r>
          </a:p>
          <a:p>
            <a:pPr lvl="1"/>
            <a:r>
              <a:rPr lang="de-DE" dirty="0" smtClean="0"/>
              <a:t>&lt;Second Level&gt;</a:t>
            </a:r>
          </a:p>
          <a:p>
            <a:pPr lvl="2"/>
            <a:r>
              <a:rPr lang="de-DE" dirty="0" smtClean="0"/>
              <a:t>&lt;Third Level&gt;</a:t>
            </a:r>
          </a:p>
        </p:txBody>
      </p:sp>
    </p:spTree>
    <p:extLst>
      <p:ext uri="{BB962C8B-B14F-4D97-AF65-F5344CB8AC3E}">
        <p14:creationId xmlns:p14="http://schemas.microsoft.com/office/powerpoint/2010/main" val="344819783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3" name="Textfeld 2"/>
          <p:cNvSpPr txBox="1"/>
          <p:nvPr userDrawn="1"/>
        </p:nvSpPr>
        <p:spPr>
          <a:xfrm>
            <a:off x="335360" y="50140"/>
            <a:ext cx="11521280" cy="738664"/>
          </a:xfrm>
          <a:prstGeom prst="rect">
            <a:avLst/>
          </a:prstGeom>
          <a:noFill/>
        </p:spPr>
        <p:txBody>
          <a:bodyPr wrap="square" lIns="0" tIns="0" rIns="0" bIns="0" rtlCol="0" anchor="ctr">
            <a:spAutoFit/>
          </a:bodyPr>
          <a:lstStyle/>
          <a:p>
            <a:endParaRPr lang="en-GB" sz="2400" b="1" dirty="0" smtClean="0">
              <a:solidFill>
                <a:srgbClr val="00549F"/>
              </a:solidFill>
            </a:endParaRPr>
          </a:p>
          <a:p>
            <a:r>
              <a:rPr lang="en-GB" sz="2400" b="1" dirty="0" smtClean="0">
                <a:solidFill>
                  <a:srgbClr val="00549F"/>
                </a:solidFill>
              </a:rPr>
              <a:t>References</a:t>
            </a:r>
          </a:p>
        </p:txBody>
      </p:sp>
      <p:sp>
        <p:nvSpPr>
          <p:cNvPr id="9" name="Tabellenplatzhalter 8"/>
          <p:cNvSpPr>
            <a:spLocks noGrp="1"/>
          </p:cNvSpPr>
          <p:nvPr>
            <p:ph type="tbl" sz="quarter" idx="10" hasCustomPrompt="1"/>
          </p:nvPr>
        </p:nvSpPr>
        <p:spPr>
          <a:xfrm>
            <a:off x="335360" y="980728"/>
            <a:ext cx="11520000" cy="4968000"/>
          </a:xfrm>
          <a:prstGeom prst="rect">
            <a:avLst/>
          </a:prstGeom>
        </p:spPr>
        <p:txBody>
          <a:bodyPr lIns="0" tIns="0" rIns="0" bIns="0"/>
          <a:lstStyle>
            <a:lvl1pPr marL="0" indent="0">
              <a:buNone/>
              <a:defRPr baseline="0"/>
            </a:lvl1pPr>
          </a:lstStyle>
          <a:p>
            <a:r>
              <a:rPr lang="en-GB" dirty="0" smtClean="0"/>
              <a:t>&lt;References within table&gt;</a:t>
            </a:r>
            <a:endParaRPr lang="en-GB" dirty="0"/>
          </a:p>
        </p:txBody>
      </p:sp>
    </p:spTree>
    <p:extLst>
      <p:ext uri="{BB962C8B-B14F-4D97-AF65-F5344CB8AC3E}">
        <p14:creationId xmlns:p14="http://schemas.microsoft.com/office/powerpoint/2010/main" val="167411320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vmlDrawing" Target="../drawings/vmlDrawing1.v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tags" Target="../tags/tag2.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9"/>
            </p:custDataLst>
            <p:extLst>
              <p:ext uri="{D42A27DB-BD31-4B8C-83A1-F6EECF244321}">
                <p14:modId xmlns:p14="http://schemas.microsoft.com/office/powerpoint/2010/main" val="33575276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019" name="think-cell Folie" r:id="rId10" imgW="347" imgH="348" progId="TCLayout.ActiveDocument.1">
                  <p:embed/>
                </p:oleObj>
              </mc:Choice>
              <mc:Fallback>
                <p:oleObj name="think-cell Folie" r:id="rId10" imgW="347" imgH="348" progId="TCLayout.ActiveDocument.1">
                  <p:embed/>
                  <p:pic>
                    <p:nvPicPr>
                      <p:cNvPr id="3" name="Objekt 2" hidden="1"/>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9" name="Slide Number Placeholder 5"/>
          <p:cNvSpPr txBox="1">
            <a:spLocks/>
          </p:cNvSpPr>
          <p:nvPr/>
        </p:nvSpPr>
        <p:spPr>
          <a:xfrm>
            <a:off x="3138199" y="6174096"/>
            <a:ext cx="5915603" cy="422866"/>
          </a:xfrm>
          <a:prstGeom prst="rect">
            <a:avLst/>
          </a:prstGeom>
        </p:spPr>
        <p:txBody>
          <a:bodyPr lIns="0" tIns="0" rIns="0" bIns="0"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de-DE" sz="900" dirty="0" smtClean="0">
                <a:solidFill>
                  <a:schemeClr val="tx2"/>
                </a:solidFill>
              </a:rPr>
              <a:t>ADAS Systems BASIC </a:t>
            </a:r>
            <a:r>
              <a:rPr lang="en-US" altLang="de-DE" sz="900" baseline="0" dirty="0" smtClean="0">
                <a:solidFill>
                  <a:schemeClr val="tx2"/>
                </a:solidFill>
              </a:rPr>
              <a:t>| </a:t>
            </a:r>
            <a:r>
              <a:rPr lang="en-US" altLang="de-DE" sz="900" dirty="0" smtClean="0">
                <a:solidFill>
                  <a:schemeClr val="tx2"/>
                </a:solidFill>
              </a:rPr>
              <a:t>Day 9 – 2024-04-29 | Measurement</a:t>
            </a:r>
            <a:r>
              <a:rPr lang="en-US" altLang="de-DE" sz="900" baseline="0" dirty="0" smtClean="0">
                <a:solidFill>
                  <a:schemeClr val="tx2"/>
                </a:solidFill>
              </a:rPr>
              <a:t> Technology</a:t>
            </a:r>
          </a:p>
          <a:p>
            <a:pPr marL="0" marR="0" lvl="0" indent="0" algn="ctr" defTabSz="914400" rtl="0" eaLnBrk="1" fontAlgn="base" latinLnBrk="0" hangingPunct="1">
              <a:lnSpc>
                <a:spcPct val="100000"/>
              </a:lnSpc>
              <a:spcBef>
                <a:spcPct val="0"/>
              </a:spcBef>
              <a:spcAft>
                <a:spcPct val="0"/>
              </a:spcAft>
              <a:buClrTx/>
              <a:buSzTx/>
              <a:buFontTx/>
              <a:buNone/>
              <a:tabLst/>
              <a:defRPr/>
            </a:pPr>
            <a:r>
              <a:rPr lang="de-DE" altLang="de-DE" sz="900" dirty="0" smtClean="0">
                <a:solidFill>
                  <a:schemeClr val="tx2"/>
                </a:solidFill>
              </a:rPr>
              <a:t>Gergely</a:t>
            </a:r>
            <a:r>
              <a:rPr lang="de-DE" altLang="de-DE" sz="900" baseline="0" dirty="0" smtClean="0">
                <a:solidFill>
                  <a:schemeClr val="tx2"/>
                </a:solidFill>
              </a:rPr>
              <a:t> Bilkei-Gorzo</a:t>
            </a:r>
            <a:r>
              <a:rPr lang="de-DE" altLang="de-DE" sz="900" dirty="0" smtClean="0">
                <a:solidFill>
                  <a:schemeClr val="tx2"/>
                </a:solidFill>
              </a:rPr>
              <a:t>,</a:t>
            </a:r>
            <a:r>
              <a:rPr lang="de-DE" altLang="de-DE" sz="900" baseline="0" dirty="0" smtClean="0">
                <a:solidFill>
                  <a:schemeClr val="tx2"/>
                </a:solidFill>
              </a:rPr>
              <a:t> M.Sc.</a:t>
            </a:r>
            <a:endParaRPr lang="de-DE" altLang="de-DE" sz="900" dirty="0">
              <a:solidFill>
                <a:schemeClr val="tx2"/>
              </a:solidFill>
            </a:endParaRPr>
          </a:p>
        </p:txBody>
      </p:sp>
      <p:cxnSp>
        <p:nvCxnSpPr>
          <p:cNvPr id="11" name="Gerader Verbinder 10"/>
          <p:cNvCxnSpPr/>
          <p:nvPr/>
        </p:nvCxnSpPr>
        <p:spPr>
          <a:xfrm>
            <a:off x="336000" y="836712"/>
            <a:ext cx="1152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31" name="Textfeld 13"/>
          <p:cNvSpPr txBox="1">
            <a:spLocks noChangeArrowheads="1"/>
          </p:cNvSpPr>
          <p:nvPr/>
        </p:nvSpPr>
        <p:spPr bwMode="auto">
          <a:xfrm>
            <a:off x="384000" y="6227761"/>
            <a:ext cx="73025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de-DE" altLang="de-DE" sz="900" dirty="0">
              <a:solidFill>
                <a:schemeClr val="tx2"/>
              </a:solidFill>
            </a:endParaRPr>
          </a:p>
        </p:txBody>
      </p:sp>
      <p:pic>
        <p:nvPicPr>
          <p:cNvPr id="13" name="Bild 2"/>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10156794" y="198374"/>
            <a:ext cx="1707515" cy="565785"/>
          </a:xfrm>
          <a:prstGeom prst="rect">
            <a:avLst/>
          </a:prstGeom>
          <a:noFill/>
          <a:ln>
            <a:noFill/>
          </a:ln>
        </p:spPr>
      </p:pic>
      <p:cxnSp>
        <p:nvCxnSpPr>
          <p:cNvPr id="14" name="Gerader Verbinder 13"/>
          <p:cNvCxnSpPr/>
          <p:nvPr userDrawn="1"/>
        </p:nvCxnSpPr>
        <p:spPr>
          <a:xfrm>
            <a:off x="336000" y="6093296"/>
            <a:ext cx="1152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ika_Logo"/>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335361" y="6174096"/>
            <a:ext cx="2520280" cy="422866"/>
          </a:xfrm>
          <a:prstGeom prst="rect">
            <a:avLst/>
          </a:prstGeom>
        </p:spPr>
      </p:pic>
      <p:pic>
        <p:nvPicPr>
          <p:cNvPr id="5" name="Grafik 4"/>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8502875" y="6174096"/>
            <a:ext cx="3353765" cy="422866"/>
          </a:xfrm>
          <a:prstGeom prst="rect">
            <a:avLst/>
          </a:prstGeom>
        </p:spPr>
      </p:pic>
    </p:spTree>
    <p:extLst>
      <p:ext uri="{BB962C8B-B14F-4D97-AF65-F5344CB8AC3E}">
        <p14:creationId xmlns:p14="http://schemas.microsoft.com/office/powerpoint/2010/main" val="1483746966"/>
      </p:ext>
    </p:extLst>
  </p:cSld>
  <p:clrMap bg1="lt1" tx1="dk1" bg2="lt2" tx2="dk2" accent1="accent1" accent2="accent2" accent3="accent3" accent4="accent4" accent5="accent5" accent6="accent6" hlink="hlink" folHlink="folHlink"/>
  <p:sldLayoutIdLst>
    <p:sldLayoutId id="2147483683" r:id="rId1"/>
    <p:sldLayoutId id="2147483686" r:id="rId2"/>
    <p:sldLayoutId id="2147483685" r:id="rId3"/>
    <p:sldLayoutId id="2147483687" r:id="rId4"/>
    <p:sldLayoutId id="2147483689" r:id="rId5"/>
    <p:sldLayoutId id="2147483688" r:id="rId6"/>
  </p:sldLayoutIdLst>
  <p:timing>
    <p:tnLst>
      <p:par>
        <p:cTn id="1" dur="indefinite" restart="never" nodeType="tmRoot"/>
      </p:par>
    </p:tnLst>
  </p:timing>
  <p:hf sldNum="0" hdr="0" ftr="0" dt="0"/>
  <p:txStyles>
    <p:titleStyle>
      <a:lvl1pPr algn="l" rtl="0" eaLnBrk="1" fontAlgn="base" hangingPunct="1">
        <a:lnSpc>
          <a:spcPct val="90000"/>
        </a:lnSpc>
        <a:spcBef>
          <a:spcPct val="0"/>
        </a:spcBef>
        <a:spcAft>
          <a:spcPct val="0"/>
        </a:spcAft>
        <a:defRPr sz="4400" kern="1200">
          <a:solidFill>
            <a:schemeClr val="tx1"/>
          </a:solidFill>
          <a:latin typeface="Arial" panose="020B0604020202020204" pitchFamily="34" charset="0"/>
          <a:ea typeface="ＭＳ Ｐゴシック" charset="0"/>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ea typeface="ＭＳ Ｐゴシック"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ea typeface="ＭＳ Ｐゴシック"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ea typeface="ＭＳ Ｐゴシック"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ea typeface="ＭＳ Ｐゴシック"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p:titleStyle>
    <p:body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Arial" panose="020B060402020202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Arial" panose="020B060402020202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884"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4.sv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9.jpe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vmlDrawing" Target="../drawings/vmlDrawing2.vml"/><Relationship Id="rId6" Type="http://schemas.openxmlformats.org/officeDocument/2006/relationships/image" Target="../media/image20.wmf"/><Relationship Id="rId5" Type="http://schemas.openxmlformats.org/officeDocument/2006/relationships/oleObject" Target="../embeddings/oleObject2.bin"/><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64.svg"/><Relationship Id="rId5" Type="http://schemas.openxmlformats.org/officeDocument/2006/relationships/image" Target="../media/image23.png"/><Relationship Id="rId4" Type="http://schemas.openxmlformats.org/officeDocument/2006/relationships/image" Target="../media/image62.sv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vmlDrawing" Target="../drawings/vmlDrawing3.vml"/><Relationship Id="rId5" Type="http://schemas.openxmlformats.org/officeDocument/2006/relationships/image" Target="../media/image24.wmf"/><Relationship Id="rId4" Type="http://schemas.openxmlformats.org/officeDocument/2006/relationships/oleObject" Target="../embeddings/oleObject3.bin"/></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69.svg"/><Relationship Id="rId5" Type="http://schemas.openxmlformats.org/officeDocument/2006/relationships/image" Target="../media/image27.png"/><Relationship Id="rId4" Type="http://schemas.openxmlformats.org/officeDocument/2006/relationships/image" Target="../media/image26.gi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9.jp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32.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xml"/><Relationship Id="rId1" Type="http://schemas.openxmlformats.org/officeDocument/2006/relationships/vmlDrawing" Target="../drawings/vmlDrawing4.vml"/><Relationship Id="rId6" Type="http://schemas.openxmlformats.org/officeDocument/2006/relationships/image" Target="../media/image33.emf"/><Relationship Id="rId5" Type="http://schemas.openxmlformats.org/officeDocument/2006/relationships/oleObject" Target="../embeddings/oleObject4.bin"/><Relationship Id="rId4"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Layout" Target="../slideLayouts/slideLayout5.xml"/><Relationship Id="rId7" Type="http://schemas.openxmlformats.org/officeDocument/2006/relationships/image" Target="../media/image36.png"/><Relationship Id="rId2" Type="http://schemas.openxmlformats.org/officeDocument/2006/relationships/tags" Target="../tags/tag4.xml"/><Relationship Id="rId1" Type="http://schemas.openxmlformats.org/officeDocument/2006/relationships/vmlDrawing" Target="../drawings/vmlDrawing5.vml"/><Relationship Id="rId6" Type="http://schemas.openxmlformats.org/officeDocument/2006/relationships/image" Target="../media/image33.emf"/><Relationship Id="rId5" Type="http://schemas.openxmlformats.org/officeDocument/2006/relationships/oleObject" Target="../embeddings/oleObject5.bin"/><Relationship Id="rId4" Type="http://schemas.openxmlformats.org/officeDocument/2006/relationships/notesSlide" Target="../notesSlides/notesSlide29.xml"/><Relationship Id="rId9"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5.xml"/><Relationship Id="rId1" Type="http://schemas.openxmlformats.org/officeDocument/2006/relationships/vmlDrawing" Target="../drawings/vmlDrawing6.vml"/><Relationship Id="rId6" Type="http://schemas.openxmlformats.org/officeDocument/2006/relationships/image" Target="../media/image33.emf"/><Relationship Id="rId5" Type="http://schemas.openxmlformats.org/officeDocument/2006/relationships/oleObject" Target="../embeddings/oleObject6.bin"/><Relationship Id="rId4" Type="http://schemas.openxmlformats.org/officeDocument/2006/relationships/notesSlide" Target="../notesSlides/notesSlide30.xml"/></Relationships>
</file>

<file path=ppt/slides/_rels/slide3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hyperlink" Target="https://www.oxts.com/products/rt3000-v3/" TargetMode="External"/><Relationship Id="rId2" Type="http://schemas.openxmlformats.org/officeDocument/2006/relationships/hyperlink" Target="https://www.bosch-mobility-solutions.com/de/loesungen/sensoren/inertialsensoreinheit/"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3.sv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en-GB" dirty="0"/>
              <a:t>5</a:t>
            </a:r>
            <a:r>
              <a:rPr lang="en-GB" dirty="0" smtClean="0"/>
              <a:t>. September 2022 – 19. September 2022</a:t>
            </a:r>
            <a:endParaRPr lang="en-GB" dirty="0"/>
          </a:p>
        </p:txBody>
      </p:sp>
    </p:spTree>
    <p:extLst>
      <p:ext uri="{BB962C8B-B14F-4D97-AF65-F5344CB8AC3E}">
        <p14:creationId xmlns:p14="http://schemas.microsoft.com/office/powerpoint/2010/main" val="8736888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Sensors and Measurement Technology</a:t>
            </a:r>
          </a:p>
          <a:p>
            <a:r>
              <a:rPr lang="de-DE" dirty="0" smtClean="0"/>
              <a:t>Smart Sensor</a:t>
            </a:r>
            <a:endParaRPr lang="en-US" dirty="0"/>
          </a:p>
        </p:txBody>
      </p:sp>
      <p:sp>
        <p:nvSpPr>
          <p:cNvPr id="3" name="Textplatzhalter 2"/>
          <p:cNvSpPr>
            <a:spLocks noGrp="1"/>
          </p:cNvSpPr>
          <p:nvPr>
            <p:ph type="body" sz="quarter" idx="10"/>
          </p:nvPr>
        </p:nvSpPr>
        <p:spPr>
          <a:xfrm>
            <a:off x="334800" y="980728"/>
            <a:ext cx="11520000" cy="4968552"/>
          </a:xfrm>
        </p:spPr>
        <p:txBody>
          <a:bodyPr/>
          <a:lstStyle/>
          <a:p>
            <a:pPr marL="0" indent="0">
              <a:buNone/>
            </a:pPr>
            <a:r>
              <a:rPr lang="en-GB" dirty="0" smtClean="0">
                <a:sym typeface="Wingdings" panose="05000000000000000000" pitchFamily="2" charset="2"/>
              </a:rPr>
              <a:t>In addition to integrated sensor: </a:t>
            </a:r>
          </a:p>
          <a:p>
            <a:r>
              <a:rPr lang="de-DE" altLang="zh-CN" dirty="0" err="1" smtClean="0">
                <a:sym typeface="Wingdings" panose="05000000000000000000" pitchFamily="2" charset="2"/>
              </a:rPr>
              <a:t>Conversion</a:t>
            </a:r>
            <a:r>
              <a:rPr lang="de-DE" altLang="zh-CN" dirty="0" smtClean="0">
                <a:sym typeface="Wingdings" panose="05000000000000000000" pitchFamily="2" charset="2"/>
              </a:rPr>
              <a:t> </a:t>
            </a:r>
            <a:r>
              <a:rPr lang="de-DE" altLang="zh-CN" dirty="0" err="1" smtClean="0">
                <a:sym typeface="Wingdings" panose="05000000000000000000" pitchFamily="2" charset="2"/>
              </a:rPr>
              <a:t>of</a:t>
            </a:r>
            <a:r>
              <a:rPr lang="de-DE" altLang="zh-CN" dirty="0" smtClean="0">
                <a:sym typeface="Wingdings" panose="05000000000000000000" pitchFamily="2" charset="2"/>
              </a:rPr>
              <a:t> </a:t>
            </a:r>
            <a:r>
              <a:rPr lang="de-DE" altLang="zh-CN" dirty="0" err="1" smtClean="0">
                <a:sym typeface="Wingdings" panose="05000000000000000000" pitchFamily="2" charset="2"/>
              </a:rPr>
              <a:t>the</a:t>
            </a:r>
            <a:r>
              <a:rPr lang="de-DE" altLang="zh-CN" dirty="0" smtClean="0">
                <a:sym typeface="Wingdings" panose="05000000000000000000" pitchFamily="2" charset="2"/>
              </a:rPr>
              <a:t> </a:t>
            </a:r>
            <a:r>
              <a:rPr lang="de-DE" altLang="zh-CN" b="1" dirty="0" smtClean="0">
                <a:sym typeface="Wingdings" panose="05000000000000000000" pitchFamily="2" charset="2"/>
              </a:rPr>
              <a:t>analog</a:t>
            </a:r>
            <a:r>
              <a:rPr lang="de-DE" altLang="zh-CN" dirty="0" smtClean="0">
                <a:sym typeface="Wingdings" panose="05000000000000000000" pitchFamily="2" charset="2"/>
              </a:rPr>
              <a:t> </a:t>
            </a:r>
            <a:r>
              <a:rPr lang="de-DE" altLang="zh-CN" dirty="0" err="1" smtClean="0">
                <a:sym typeface="Wingdings" panose="05000000000000000000" pitchFamily="2" charset="2"/>
              </a:rPr>
              <a:t>signal</a:t>
            </a:r>
            <a:r>
              <a:rPr lang="de-DE" altLang="zh-CN" dirty="0" smtClean="0">
                <a:sym typeface="Wingdings" panose="05000000000000000000" pitchFamily="2" charset="2"/>
              </a:rPr>
              <a:t> </a:t>
            </a:r>
            <a:r>
              <a:rPr lang="de-DE" altLang="zh-CN" dirty="0" err="1" smtClean="0">
                <a:sym typeface="Wingdings" panose="05000000000000000000" pitchFamily="2" charset="2"/>
              </a:rPr>
              <a:t>into</a:t>
            </a:r>
            <a:r>
              <a:rPr lang="de-DE" altLang="zh-CN" dirty="0" smtClean="0">
                <a:sym typeface="Wingdings" panose="05000000000000000000" pitchFamily="2" charset="2"/>
              </a:rPr>
              <a:t> a </a:t>
            </a:r>
            <a:r>
              <a:rPr lang="de-DE" altLang="zh-CN" b="1" dirty="0" smtClean="0">
                <a:sym typeface="Wingdings" panose="05000000000000000000" pitchFamily="2" charset="2"/>
              </a:rPr>
              <a:t>digital</a:t>
            </a:r>
            <a:r>
              <a:rPr lang="de-DE" altLang="zh-CN" dirty="0" smtClean="0">
                <a:sym typeface="Wingdings" panose="05000000000000000000" pitchFamily="2" charset="2"/>
              </a:rPr>
              <a:t> </a:t>
            </a:r>
            <a:r>
              <a:rPr lang="de-DE" altLang="zh-CN" dirty="0" err="1" smtClean="0">
                <a:sym typeface="Wingdings" panose="05000000000000000000" pitchFamily="2" charset="2"/>
              </a:rPr>
              <a:t>signal</a:t>
            </a:r>
            <a:endParaRPr lang="de-DE" altLang="zh-CN" dirty="0" smtClean="0">
              <a:sym typeface="Wingdings" panose="05000000000000000000" pitchFamily="2" charset="2"/>
            </a:endParaRPr>
          </a:p>
          <a:p>
            <a:r>
              <a:rPr lang="de-DE" altLang="zh-CN" dirty="0" smtClean="0">
                <a:sym typeface="Wingdings" panose="05000000000000000000" pitchFamily="2" charset="2"/>
              </a:rPr>
              <a:t>Further </a:t>
            </a:r>
            <a:r>
              <a:rPr lang="de-DE" altLang="zh-CN" dirty="0" err="1" smtClean="0">
                <a:sym typeface="Wingdings" panose="05000000000000000000" pitchFamily="2" charset="2"/>
              </a:rPr>
              <a:t>processing</a:t>
            </a:r>
            <a:r>
              <a:rPr lang="de-DE" altLang="zh-CN" dirty="0" smtClean="0">
                <a:sym typeface="Wingdings" panose="05000000000000000000" pitchFamily="2" charset="2"/>
              </a:rPr>
              <a:t> </a:t>
            </a:r>
            <a:r>
              <a:rPr lang="de-DE" altLang="zh-CN" dirty="0" err="1" smtClean="0">
                <a:sym typeface="Wingdings" panose="05000000000000000000" pitchFamily="2" charset="2"/>
              </a:rPr>
              <a:t>of</a:t>
            </a:r>
            <a:r>
              <a:rPr lang="de-DE" altLang="zh-CN" dirty="0" smtClean="0">
                <a:sym typeface="Wingdings" panose="05000000000000000000" pitchFamily="2" charset="2"/>
              </a:rPr>
              <a:t> </a:t>
            </a:r>
            <a:r>
              <a:rPr lang="de-DE" altLang="zh-CN" dirty="0" err="1" smtClean="0">
                <a:sym typeface="Wingdings" panose="05000000000000000000" pitchFamily="2" charset="2"/>
              </a:rPr>
              <a:t>the</a:t>
            </a:r>
            <a:r>
              <a:rPr lang="de-DE" altLang="zh-CN" dirty="0" smtClean="0">
                <a:sym typeface="Wingdings" panose="05000000000000000000" pitchFamily="2" charset="2"/>
              </a:rPr>
              <a:t> </a:t>
            </a:r>
            <a:r>
              <a:rPr lang="de-DE" altLang="zh-CN" dirty="0" err="1" smtClean="0">
                <a:sym typeface="Wingdings" panose="05000000000000000000" pitchFamily="2" charset="2"/>
              </a:rPr>
              <a:t>input</a:t>
            </a:r>
            <a:r>
              <a:rPr lang="de-DE" altLang="zh-CN" dirty="0" smtClean="0">
                <a:sym typeface="Wingdings" panose="05000000000000000000" pitchFamily="2" charset="2"/>
              </a:rPr>
              <a:t> </a:t>
            </a:r>
            <a:r>
              <a:rPr lang="de-DE" altLang="zh-CN" dirty="0" err="1" smtClean="0">
                <a:sym typeface="Wingdings" panose="05000000000000000000" pitchFamily="2" charset="2"/>
              </a:rPr>
              <a:t>signal</a:t>
            </a:r>
            <a:r>
              <a:rPr lang="de-DE" altLang="zh-CN" dirty="0" smtClean="0">
                <a:sym typeface="Wingdings" panose="05000000000000000000" pitchFamily="2" charset="2"/>
              </a:rPr>
              <a:t> </a:t>
            </a:r>
            <a:r>
              <a:rPr lang="de-DE" altLang="zh-CN" dirty="0" err="1" smtClean="0">
                <a:sym typeface="Wingdings" panose="05000000000000000000" pitchFamily="2" charset="2"/>
              </a:rPr>
              <a:t>using</a:t>
            </a:r>
            <a:r>
              <a:rPr lang="de-DE" altLang="zh-CN" dirty="0" smtClean="0">
                <a:sym typeface="Wingdings" panose="05000000000000000000" pitchFamily="2" charset="2"/>
              </a:rPr>
              <a:t> a </a:t>
            </a:r>
            <a:r>
              <a:rPr lang="de-DE" altLang="zh-CN" dirty="0" err="1" smtClean="0">
                <a:sym typeface="Wingdings" panose="05000000000000000000" pitchFamily="2" charset="2"/>
              </a:rPr>
              <a:t>microcontrollers</a:t>
            </a:r>
            <a:endParaRPr lang="de-DE" altLang="zh-CN" dirty="0" smtClean="0">
              <a:sym typeface="Wingdings" panose="05000000000000000000" pitchFamily="2" charset="2"/>
            </a:endParaRPr>
          </a:p>
          <a:p>
            <a:pPr lvl="1"/>
            <a:r>
              <a:rPr lang="de-DE" b="1" dirty="0" smtClean="0">
                <a:sym typeface="Wingdings" panose="05000000000000000000" pitchFamily="2" charset="2"/>
              </a:rPr>
              <a:t>Monitoring</a:t>
            </a:r>
            <a:r>
              <a:rPr lang="de-DE" dirty="0" smtClean="0">
                <a:sym typeface="Wingdings" panose="05000000000000000000" pitchFamily="2" charset="2"/>
              </a:rPr>
              <a:t> </a:t>
            </a:r>
            <a:r>
              <a:rPr lang="de-DE" dirty="0" err="1" smtClean="0">
                <a:sym typeface="Wingdings" panose="05000000000000000000" pitchFamily="2" charset="2"/>
              </a:rPr>
              <a:t>and</a:t>
            </a:r>
            <a:r>
              <a:rPr lang="de-DE" dirty="0" smtClean="0">
                <a:sym typeface="Wingdings" panose="05000000000000000000" pitchFamily="2" charset="2"/>
              </a:rPr>
              <a:t> </a:t>
            </a:r>
            <a:r>
              <a:rPr lang="de-DE" dirty="0" err="1" smtClean="0">
                <a:sym typeface="Wingdings" panose="05000000000000000000" pitchFamily="2" charset="2"/>
              </a:rPr>
              <a:t>logging</a:t>
            </a:r>
            <a:r>
              <a:rPr lang="de-DE" dirty="0" smtClean="0">
                <a:sym typeface="Wingdings" panose="05000000000000000000" pitchFamily="2" charset="2"/>
              </a:rPr>
              <a:t> </a:t>
            </a:r>
            <a:r>
              <a:rPr lang="de-DE" dirty="0" err="1" smtClean="0">
                <a:sym typeface="Wingdings" panose="05000000000000000000" pitchFamily="2" charset="2"/>
              </a:rPr>
              <a:t>of</a:t>
            </a:r>
            <a:r>
              <a:rPr lang="de-DE" dirty="0" smtClean="0">
                <a:sym typeface="Wingdings" panose="05000000000000000000" pitchFamily="2" charset="2"/>
              </a:rPr>
              <a:t> </a:t>
            </a:r>
            <a:r>
              <a:rPr lang="de-DE" dirty="0" err="1" smtClean="0">
                <a:sym typeface="Wingdings" panose="05000000000000000000" pitchFamily="2" charset="2"/>
              </a:rPr>
              <a:t>measurement</a:t>
            </a:r>
            <a:r>
              <a:rPr lang="de-DE" dirty="0" smtClean="0">
                <a:sym typeface="Wingdings" panose="05000000000000000000" pitchFamily="2" charset="2"/>
              </a:rPr>
              <a:t> </a:t>
            </a:r>
            <a:r>
              <a:rPr lang="de-DE" dirty="0" err="1" smtClean="0">
                <a:sym typeface="Wingdings" panose="05000000000000000000" pitchFamily="2" charset="2"/>
              </a:rPr>
              <a:t>data</a:t>
            </a:r>
            <a:r>
              <a:rPr lang="de-DE" dirty="0" smtClean="0">
                <a:sym typeface="Wingdings" panose="05000000000000000000" pitchFamily="2" charset="2"/>
              </a:rPr>
              <a:t> in </a:t>
            </a:r>
            <a:r>
              <a:rPr lang="de-DE" dirty="0" err="1" smtClean="0">
                <a:sym typeface="Wingdings" panose="05000000000000000000" pitchFamily="2" charset="2"/>
              </a:rPr>
              <a:t>the</a:t>
            </a:r>
            <a:r>
              <a:rPr lang="de-DE" dirty="0" smtClean="0">
                <a:sym typeface="Wingdings" panose="05000000000000000000" pitchFamily="2" charset="2"/>
              </a:rPr>
              <a:t> </a:t>
            </a:r>
            <a:r>
              <a:rPr lang="de-DE" dirty="0" err="1" smtClean="0">
                <a:sym typeface="Wingdings" panose="05000000000000000000" pitchFamily="2" charset="2"/>
              </a:rPr>
              <a:t>sensor</a:t>
            </a:r>
            <a:endParaRPr lang="de-DE" dirty="0" smtClean="0">
              <a:sym typeface="Wingdings" panose="05000000000000000000" pitchFamily="2" charset="2"/>
            </a:endParaRPr>
          </a:p>
          <a:p>
            <a:pPr lvl="1"/>
            <a:r>
              <a:rPr lang="en-US" b="1" dirty="0"/>
              <a:t>Transmission</a:t>
            </a:r>
            <a:r>
              <a:rPr lang="en-US" dirty="0"/>
              <a:t> of an alarm condition if a limit is reached and, under certain circumstances, subsequent automatic emergency shutdown to protect against destruction,</a:t>
            </a:r>
          </a:p>
          <a:p>
            <a:pPr lvl="1"/>
            <a:r>
              <a:rPr lang="en-US" dirty="0"/>
              <a:t>Simultaneous output of </a:t>
            </a:r>
            <a:r>
              <a:rPr lang="en-US" b="1" dirty="0"/>
              <a:t>several signals </a:t>
            </a:r>
            <a:r>
              <a:rPr lang="en-US" dirty="0"/>
              <a:t>(e.g. displacement and by differentiation additionally output of speed to the same or to a control computer assigned to another system),</a:t>
            </a:r>
          </a:p>
          <a:p>
            <a:pPr lvl="1"/>
            <a:r>
              <a:rPr lang="en-US" dirty="0"/>
              <a:t>Combination of </a:t>
            </a:r>
            <a:r>
              <a:rPr lang="en-US" b="1" dirty="0"/>
              <a:t>several converters </a:t>
            </a:r>
            <a:r>
              <a:rPr lang="en-US" dirty="0"/>
              <a:t>in one sensor and common evaluation of the measuring signals (e.g. for multi-component force sensors sensing the force vector),</a:t>
            </a:r>
          </a:p>
          <a:p>
            <a:pPr lvl="1"/>
            <a:r>
              <a:rPr lang="en-US" dirty="0"/>
              <a:t>Possibility to reconfigure the sensor by e.g. changing the transfer characteristics if required</a:t>
            </a:r>
            <a:endParaRPr lang="en-GB" dirty="0">
              <a:sym typeface="Wingdings" panose="05000000000000000000" pitchFamily="2" charset="2"/>
            </a:endParaRPr>
          </a:p>
        </p:txBody>
      </p:sp>
    </p:spTree>
    <p:extLst>
      <p:ext uri="{BB962C8B-B14F-4D97-AF65-F5344CB8AC3E}">
        <p14:creationId xmlns:p14="http://schemas.microsoft.com/office/powerpoint/2010/main" val="2396426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Sensors and Measurement Technology</a:t>
            </a:r>
          </a:p>
          <a:p>
            <a:r>
              <a:rPr lang="de-DE" altLang="zh-CN" dirty="0" err="1" smtClean="0"/>
              <a:t>Physical</a:t>
            </a:r>
            <a:r>
              <a:rPr lang="de-DE" altLang="zh-CN" dirty="0" smtClean="0"/>
              <a:t> </a:t>
            </a:r>
            <a:r>
              <a:rPr lang="de-DE" altLang="zh-CN" dirty="0" err="1" smtClean="0"/>
              <a:t>Principles</a:t>
            </a:r>
            <a:r>
              <a:rPr lang="de-DE" altLang="zh-CN" dirty="0" smtClean="0"/>
              <a:t> </a:t>
            </a:r>
            <a:r>
              <a:rPr lang="de-DE" altLang="zh-CN" dirty="0" err="1" smtClean="0"/>
              <a:t>for</a:t>
            </a:r>
            <a:r>
              <a:rPr lang="de-DE" altLang="zh-CN" dirty="0" smtClean="0"/>
              <a:t> </a:t>
            </a:r>
            <a:r>
              <a:rPr lang="de-DE" altLang="zh-CN" dirty="0" err="1" smtClean="0"/>
              <a:t>Measuring</a:t>
            </a:r>
            <a:endParaRPr lang="en-US" dirty="0"/>
          </a:p>
        </p:txBody>
      </p:sp>
      <p:graphicFrame>
        <p:nvGraphicFramePr>
          <p:cNvPr id="4" name="Tabelle 3"/>
          <p:cNvGraphicFramePr>
            <a:graphicFrameLocks noGrp="1"/>
          </p:cNvGraphicFramePr>
          <p:nvPr>
            <p:extLst>
              <p:ext uri="{D42A27DB-BD31-4B8C-83A1-F6EECF244321}">
                <p14:modId xmlns:p14="http://schemas.microsoft.com/office/powerpoint/2010/main" val="2576913374"/>
              </p:ext>
            </p:extLst>
          </p:nvPr>
        </p:nvGraphicFramePr>
        <p:xfrm>
          <a:off x="911424" y="908720"/>
          <a:ext cx="10161392" cy="4820920"/>
        </p:xfrm>
        <a:graphic>
          <a:graphicData uri="http://schemas.openxmlformats.org/drawingml/2006/table">
            <a:tbl>
              <a:tblPr firstRow="1" bandRow="1">
                <a:tableStyleId>{21E4AEA4-8DFA-4A89-87EB-49C32662AFE0}</a:tableStyleId>
              </a:tblPr>
              <a:tblGrid>
                <a:gridCol w="2987161">
                  <a:extLst>
                    <a:ext uri="{9D8B030D-6E8A-4147-A177-3AD203B41FA5}">
                      <a16:colId xmlns:a16="http://schemas.microsoft.com/office/drawing/2014/main" val="20000"/>
                    </a:ext>
                  </a:extLst>
                </a:gridCol>
                <a:gridCol w="1323703">
                  <a:extLst>
                    <a:ext uri="{9D8B030D-6E8A-4147-A177-3AD203B41FA5}">
                      <a16:colId xmlns:a16="http://schemas.microsoft.com/office/drawing/2014/main" val="20001"/>
                    </a:ext>
                  </a:extLst>
                </a:gridCol>
                <a:gridCol w="1323703">
                  <a:extLst>
                    <a:ext uri="{9D8B030D-6E8A-4147-A177-3AD203B41FA5}">
                      <a16:colId xmlns:a16="http://schemas.microsoft.com/office/drawing/2014/main" val="20002"/>
                    </a:ext>
                  </a:extLst>
                </a:gridCol>
                <a:gridCol w="1323703">
                  <a:extLst>
                    <a:ext uri="{9D8B030D-6E8A-4147-A177-3AD203B41FA5}">
                      <a16:colId xmlns:a16="http://schemas.microsoft.com/office/drawing/2014/main" val="20003"/>
                    </a:ext>
                  </a:extLst>
                </a:gridCol>
                <a:gridCol w="1323703">
                  <a:extLst>
                    <a:ext uri="{9D8B030D-6E8A-4147-A177-3AD203B41FA5}">
                      <a16:colId xmlns:a16="http://schemas.microsoft.com/office/drawing/2014/main" val="20004"/>
                    </a:ext>
                  </a:extLst>
                </a:gridCol>
                <a:gridCol w="1879419">
                  <a:extLst>
                    <a:ext uri="{9D8B030D-6E8A-4147-A177-3AD203B41FA5}">
                      <a16:colId xmlns:a16="http://schemas.microsoft.com/office/drawing/2014/main" val="20005"/>
                    </a:ext>
                  </a:extLst>
                </a:gridCol>
              </a:tblGrid>
              <a:tr h="370840">
                <a:tc>
                  <a:txBody>
                    <a:bodyPr/>
                    <a:lstStyle/>
                    <a:p>
                      <a:endParaRPr lang="de-DE" dirty="0"/>
                    </a:p>
                  </a:txBody>
                  <a:tcPr marL="121920" marR="121920">
                    <a:solidFill>
                      <a:srgbClr val="004C4C"/>
                    </a:solidFill>
                  </a:tcPr>
                </a:tc>
                <a:tc gridSpan="5">
                  <a:txBody>
                    <a:bodyPr/>
                    <a:lstStyle/>
                    <a:p>
                      <a:r>
                        <a:rPr lang="de-DE" dirty="0" err="1"/>
                        <a:t>Measuring</a:t>
                      </a:r>
                      <a:r>
                        <a:rPr lang="de-DE" dirty="0"/>
                        <a:t> </a:t>
                      </a:r>
                      <a:r>
                        <a:rPr lang="de-DE" dirty="0" err="1"/>
                        <a:t>Effects</a:t>
                      </a:r>
                      <a:endParaRPr lang="de-DE" dirty="0"/>
                    </a:p>
                  </a:txBody>
                  <a:tcPr marL="121920" marR="121920">
                    <a:solidFill>
                      <a:srgbClr val="004C4C"/>
                    </a:solidFill>
                  </a:tcPr>
                </a:tc>
                <a:tc hMerge="1">
                  <a:txBody>
                    <a:bodyPr/>
                    <a:lstStyle/>
                    <a:p>
                      <a:endParaRPr lang="de-DE" dirty="0"/>
                    </a:p>
                  </a:txBody>
                  <a:tcPr/>
                </a:tc>
                <a:tc hMerge="1">
                  <a:txBody>
                    <a:bodyPr/>
                    <a:lstStyle/>
                    <a:p>
                      <a:endParaRPr lang="de-DE" dirty="0"/>
                    </a:p>
                  </a:txBody>
                  <a:tcPr/>
                </a:tc>
                <a:tc hMerge="1">
                  <a:txBody>
                    <a:bodyPr/>
                    <a:lstStyle/>
                    <a:p>
                      <a:endParaRPr lang="de-DE" dirty="0"/>
                    </a:p>
                  </a:txBody>
                  <a:tcPr/>
                </a:tc>
                <a:tc hMerge="1">
                  <a:txBody>
                    <a:bodyPr/>
                    <a:lstStyle/>
                    <a:p>
                      <a:endParaRPr lang="de-DE" dirty="0"/>
                    </a:p>
                  </a:txBody>
                  <a:tcPr/>
                </a:tc>
                <a:extLst>
                  <a:ext uri="{0D108BD9-81ED-4DB2-BD59-A6C34878D82A}">
                    <a16:rowId xmlns:a16="http://schemas.microsoft.com/office/drawing/2014/main" val="10000"/>
                  </a:ext>
                </a:extLst>
              </a:tr>
              <a:tr h="370840">
                <a:tc>
                  <a:txBody>
                    <a:bodyPr/>
                    <a:lstStyle/>
                    <a:p>
                      <a:r>
                        <a:rPr lang="de-DE" sz="1600" b="1" dirty="0"/>
                        <a:t>Sensor </a:t>
                      </a:r>
                      <a:r>
                        <a:rPr lang="de-DE" sz="1600" b="1" dirty="0" err="1"/>
                        <a:t>Principle</a:t>
                      </a:r>
                      <a:endParaRPr lang="de-DE" sz="1600" b="1" dirty="0"/>
                    </a:p>
                  </a:txBody>
                  <a:tcPr marL="121920" marR="121920">
                    <a:solidFill>
                      <a:srgbClr val="CBD0D0"/>
                    </a:solidFill>
                  </a:tcPr>
                </a:tc>
                <a:tc>
                  <a:txBody>
                    <a:bodyPr/>
                    <a:lstStyle/>
                    <a:p>
                      <a:pPr algn="ctr"/>
                      <a:r>
                        <a:rPr lang="de-DE" sz="1400" dirty="0"/>
                        <a:t>s,</a:t>
                      </a:r>
                      <a:r>
                        <a:rPr lang="de-DE" sz="1400" baseline="0" dirty="0"/>
                        <a:t> </a:t>
                      </a:r>
                      <a:r>
                        <a:rPr lang="el-GR" sz="1400" baseline="0" dirty="0"/>
                        <a:t>φ</a:t>
                      </a:r>
                      <a:endParaRPr lang="de-DE" sz="1400" dirty="0"/>
                    </a:p>
                  </a:txBody>
                  <a:tcPr marL="121920" marR="121920">
                    <a:solidFill>
                      <a:srgbClr val="CBD0D0"/>
                    </a:solidFill>
                  </a:tcPr>
                </a:tc>
                <a:tc>
                  <a:txBody>
                    <a:bodyPr/>
                    <a:lstStyle/>
                    <a:p>
                      <a:pPr algn="ctr"/>
                      <a:r>
                        <a:rPr lang="de-DE" sz="1400" dirty="0"/>
                        <a:t>v, </a:t>
                      </a:r>
                      <a:r>
                        <a:rPr lang="el-GR" sz="1400" dirty="0"/>
                        <a:t>ω</a:t>
                      </a:r>
                      <a:endParaRPr lang="de-DE" sz="1400" dirty="0"/>
                    </a:p>
                  </a:txBody>
                  <a:tcPr marL="121920" marR="121920">
                    <a:solidFill>
                      <a:srgbClr val="CBD0D0"/>
                    </a:solidFill>
                  </a:tcPr>
                </a:tc>
                <a:tc>
                  <a:txBody>
                    <a:bodyPr/>
                    <a:lstStyle/>
                    <a:p>
                      <a:pPr algn="ctr"/>
                      <a:r>
                        <a:rPr lang="de-DE" sz="1400" dirty="0"/>
                        <a:t>a, </a:t>
                      </a:r>
                      <a:r>
                        <a:rPr lang="el-GR" sz="1400" dirty="0"/>
                        <a:t>ω</a:t>
                      </a:r>
                      <a:r>
                        <a:rPr lang="de-DE" sz="1400" dirty="0"/>
                        <a:t>‘</a:t>
                      </a:r>
                    </a:p>
                  </a:txBody>
                  <a:tcPr marL="121920" marR="121920">
                    <a:solidFill>
                      <a:srgbClr val="CBD0D0"/>
                    </a:solidFill>
                  </a:tcPr>
                </a:tc>
                <a:tc>
                  <a:txBody>
                    <a:bodyPr/>
                    <a:lstStyle/>
                    <a:p>
                      <a:pPr algn="ctr"/>
                      <a:r>
                        <a:rPr lang="de-DE" sz="1400" dirty="0"/>
                        <a:t>F, M, p</a:t>
                      </a:r>
                    </a:p>
                  </a:txBody>
                  <a:tcPr marL="121920" marR="121920">
                    <a:solidFill>
                      <a:srgbClr val="CBD0D0"/>
                    </a:solidFill>
                  </a:tcPr>
                </a:tc>
                <a:tc>
                  <a:txBody>
                    <a:bodyPr/>
                    <a:lstStyle/>
                    <a:p>
                      <a:pPr algn="ctr"/>
                      <a:r>
                        <a:rPr lang="de-DE" sz="1400" dirty="0" err="1"/>
                        <a:t>Temperature</a:t>
                      </a:r>
                      <a:endParaRPr lang="de-DE" sz="1400" dirty="0"/>
                    </a:p>
                  </a:txBody>
                  <a:tcPr marL="121920" marR="121920">
                    <a:solidFill>
                      <a:srgbClr val="CBD0D0"/>
                    </a:solidFill>
                  </a:tcPr>
                </a:tc>
                <a:extLst>
                  <a:ext uri="{0D108BD9-81ED-4DB2-BD59-A6C34878D82A}">
                    <a16:rowId xmlns:a16="http://schemas.microsoft.com/office/drawing/2014/main" val="10001"/>
                  </a:ext>
                </a:extLst>
              </a:tr>
              <a:tr h="370840">
                <a:tc>
                  <a:txBody>
                    <a:bodyPr/>
                    <a:lstStyle/>
                    <a:p>
                      <a:r>
                        <a:rPr lang="en-GB" sz="1200" b="1" dirty="0" err="1">
                          <a:solidFill>
                            <a:srgbClr val="010000"/>
                          </a:solidFill>
                        </a:rPr>
                        <a:t>Potentiometric</a:t>
                      </a:r>
                      <a:r>
                        <a:rPr lang="en-GB" sz="1200" b="1" dirty="0">
                          <a:solidFill>
                            <a:srgbClr val="010000"/>
                          </a:solidFill>
                        </a:rPr>
                        <a:t> (R)</a:t>
                      </a:r>
                      <a:endParaRPr lang="de-DE" sz="1200" dirty="0"/>
                    </a:p>
                  </a:txBody>
                  <a:tcPr marL="121920" marR="121920">
                    <a:solidFill>
                      <a:srgbClr val="E7E9E9"/>
                    </a:solidFill>
                  </a:tcPr>
                </a:tc>
                <a:tc>
                  <a:txBody>
                    <a:bodyPr/>
                    <a:lstStyle/>
                    <a:p>
                      <a:pPr algn="ctr"/>
                      <a:r>
                        <a:rPr lang="de-DE" sz="1200" dirty="0"/>
                        <a:t>X</a:t>
                      </a:r>
                    </a:p>
                  </a:txBody>
                  <a:tcPr marL="121920" marR="121920" anchor="ctr">
                    <a:solidFill>
                      <a:srgbClr val="E7E9E9"/>
                    </a:solidFill>
                  </a:tcPr>
                </a:tc>
                <a:tc>
                  <a:txBody>
                    <a:bodyPr/>
                    <a:lstStyle/>
                    <a:p>
                      <a:pPr algn="ctr"/>
                      <a:endParaRPr lang="de-DE" sz="1200" dirty="0"/>
                    </a:p>
                  </a:txBody>
                  <a:tcPr marL="121920" marR="121920" anchor="ctr">
                    <a:solidFill>
                      <a:srgbClr val="E7E9E9"/>
                    </a:solidFill>
                  </a:tcPr>
                </a:tc>
                <a:tc>
                  <a:txBody>
                    <a:bodyPr/>
                    <a:lstStyle/>
                    <a:p>
                      <a:pPr algn="ctr"/>
                      <a:endParaRPr lang="de-DE" sz="1200" dirty="0"/>
                    </a:p>
                  </a:txBody>
                  <a:tcPr marL="121920" marR="121920" anchor="ctr">
                    <a:solidFill>
                      <a:srgbClr val="E7E9E9"/>
                    </a:solidFill>
                  </a:tcPr>
                </a:tc>
                <a:tc>
                  <a:txBody>
                    <a:bodyPr/>
                    <a:lstStyle/>
                    <a:p>
                      <a:pPr algn="ctr"/>
                      <a:r>
                        <a:rPr lang="de-DE" sz="1200" dirty="0"/>
                        <a:t>X</a:t>
                      </a:r>
                    </a:p>
                  </a:txBody>
                  <a:tcPr marL="121920" marR="121920" anchor="ctr">
                    <a:solidFill>
                      <a:srgbClr val="E7E9E9"/>
                    </a:solidFill>
                  </a:tcPr>
                </a:tc>
                <a:tc>
                  <a:txBody>
                    <a:bodyPr/>
                    <a:lstStyle/>
                    <a:p>
                      <a:pPr algn="ctr"/>
                      <a:endParaRPr lang="de-DE" sz="1200"/>
                    </a:p>
                  </a:txBody>
                  <a:tcPr marL="121920" marR="121920" anchor="ctr">
                    <a:solidFill>
                      <a:srgbClr val="E7E9E9"/>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rgbClr val="010000"/>
                          </a:solidFill>
                        </a:rPr>
                        <a:t> Inductive (L)</a:t>
                      </a:r>
                      <a:endParaRPr lang="en-GB" sz="1200" dirty="0"/>
                    </a:p>
                  </a:txBody>
                  <a:tcPr marL="121920" marR="121920">
                    <a:solidFill>
                      <a:srgbClr val="CBD0D0"/>
                    </a:solidFill>
                  </a:tcPr>
                </a:tc>
                <a:tc>
                  <a:txBody>
                    <a:bodyPr/>
                    <a:lstStyle/>
                    <a:p>
                      <a:pPr algn="ctr"/>
                      <a:r>
                        <a:rPr lang="de-DE" sz="1200" dirty="0"/>
                        <a:t>X</a:t>
                      </a:r>
                    </a:p>
                  </a:txBody>
                  <a:tcPr marL="121920" marR="121920" anchor="ctr">
                    <a:solidFill>
                      <a:srgbClr val="CBD0D0"/>
                    </a:solidFill>
                  </a:tcPr>
                </a:tc>
                <a:tc>
                  <a:txBody>
                    <a:bodyPr/>
                    <a:lstStyle/>
                    <a:p>
                      <a:pPr algn="ctr"/>
                      <a:endParaRPr lang="de-DE" sz="1200" dirty="0"/>
                    </a:p>
                  </a:txBody>
                  <a:tcPr marL="121920" marR="121920" anchor="ctr">
                    <a:solidFill>
                      <a:srgbClr val="CBD0D0"/>
                    </a:solidFill>
                  </a:tcPr>
                </a:tc>
                <a:tc>
                  <a:txBody>
                    <a:bodyPr/>
                    <a:lstStyle/>
                    <a:p>
                      <a:pPr algn="ctr"/>
                      <a:endParaRPr lang="de-DE" sz="1200" dirty="0"/>
                    </a:p>
                  </a:txBody>
                  <a:tcPr marL="121920" marR="121920" anchor="ctr">
                    <a:solidFill>
                      <a:srgbClr val="CBD0D0"/>
                    </a:solidFill>
                  </a:tcPr>
                </a:tc>
                <a:tc>
                  <a:txBody>
                    <a:bodyPr/>
                    <a:lstStyle/>
                    <a:p>
                      <a:pPr algn="ctr"/>
                      <a:r>
                        <a:rPr lang="de-DE" sz="1200" dirty="0"/>
                        <a:t>X</a:t>
                      </a:r>
                    </a:p>
                  </a:txBody>
                  <a:tcPr marL="121920" marR="121920" anchor="ctr">
                    <a:solidFill>
                      <a:srgbClr val="CBD0D0"/>
                    </a:solidFill>
                  </a:tcPr>
                </a:tc>
                <a:tc>
                  <a:txBody>
                    <a:bodyPr/>
                    <a:lstStyle/>
                    <a:p>
                      <a:pPr algn="ctr"/>
                      <a:endParaRPr lang="de-DE" sz="1200"/>
                    </a:p>
                  </a:txBody>
                  <a:tcPr marL="121920" marR="121920" anchor="ctr">
                    <a:solidFill>
                      <a:srgbClr val="CBD0D0"/>
                    </a:solidFill>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rgbClr val="010000"/>
                          </a:solidFill>
                        </a:rPr>
                        <a:t> Capacitive (C)</a:t>
                      </a:r>
                      <a:endParaRPr lang="en-GB" sz="1200" dirty="0"/>
                    </a:p>
                  </a:txBody>
                  <a:tcPr marL="121920" marR="121920">
                    <a:solidFill>
                      <a:srgbClr val="E7E9E9"/>
                    </a:solidFill>
                  </a:tcPr>
                </a:tc>
                <a:tc>
                  <a:txBody>
                    <a:bodyPr/>
                    <a:lstStyle/>
                    <a:p>
                      <a:pPr algn="ctr"/>
                      <a:r>
                        <a:rPr lang="de-DE" sz="1200" dirty="0"/>
                        <a:t>X</a:t>
                      </a:r>
                    </a:p>
                  </a:txBody>
                  <a:tcPr marL="121920" marR="121920" anchor="ctr">
                    <a:solidFill>
                      <a:srgbClr val="E7E9E9"/>
                    </a:solidFill>
                  </a:tcPr>
                </a:tc>
                <a:tc>
                  <a:txBody>
                    <a:bodyPr/>
                    <a:lstStyle/>
                    <a:p>
                      <a:pPr algn="ctr"/>
                      <a:endParaRPr lang="de-DE" sz="1200" dirty="0"/>
                    </a:p>
                  </a:txBody>
                  <a:tcPr marL="121920" marR="121920" anchor="ctr">
                    <a:solidFill>
                      <a:srgbClr val="E7E9E9"/>
                    </a:solidFill>
                  </a:tcPr>
                </a:tc>
                <a:tc>
                  <a:txBody>
                    <a:bodyPr/>
                    <a:lstStyle/>
                    <a:p>
                      <a:pPr algn="ctr"/>
                      <a:endParaRPr lang="de-DE" sz="1200" dirty="0"/>
                    </a:p>
                  </a:txBody>
                  <a:tcPr marL="121920" marR="121920" anchor="ctr">
                    <a:solidFill>
                      <a:srgbClr val="E7E9E9"/>
                    </a:solidFill>
                  </a:tcPr>
                </a:tc>
                <a:tc>
                  <a:txBody>
                    <a:bodyPr/>
                    <a:lstStyle/>
                    <a:p>
                      <a:pPr algn="ctr"/>
                      <a:r>
                        <a:rPr lang="de-DE" sz="1200" dirty="0"/>
                        <a:t>X</a:t>
                      </a:r>
                    </a:p>
                  </a:txBody>
                  <a:tcPr marL="121920" marR="121920" anchor="ctr">
                    <a:solidFill>
                      <a:srgbClr val="E7E9E9"/>
                    </a:solidFill>
                  </a:tcPr>
                </a:tc>
                <a:tc>
                  <a:txBody>
                    <a:bodyPr/>
                    <a:lstStyle/>
                    <a:p>
                      <a:pPr algn="ctr"/>
                      <a:endParaRPr lang="de-DE" sz="1200" dirty="0"/>
                    </a:p>
                  </a:txBody>
                  <a:tcPr marL="121920" marR="121920" anchor="ctr">
                    <a:solidFill>
                      <a:srgbClr val="E7E9E9"/>
                    </a:solidFill>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rgbClr val="010000"/>
                          </a:solidFill>
                        </a:rPr>
                        <a:t>Ultrasonic run time</a:t>
                      </a:r>
                      <a:endParaRPr lang="en-GB" sz="1200" dirty="0"/>
                    </a:p>
                  </a:txBody>
                  <a:tcPr marL="121920" marR="121920">
                    <a:solidFill>
                      <a:srgbClr val="CBD0D0"/>
                    </a:solidFill>
                  </a:tcPr>
                </a:tc>
                <a:tc>
                  <a:txBody>
                    <a:bodyPr/>
                    <a:lstStyle/>
                    <a:p>
                      <a:pPr algn="ctr"/>
                      <a:r>
                        <a:rPr lang="de-DE" sz="1200" dirty="0"/>
                        <a:t>X</a:t>
                      </a:r>
                    </a:p>
                  </a:txBody>
                  <a:tcPr marL="121920" marR="121920" anchor="ctr">
                    <a:solidFill>
                      <a:srgbClr val="CBD0D0"/>
                    </a:solidFill>
                  </a:tcPr>
                </a:tc>
                <a:tc>
                  <a:txBody>
                    <a:bodyPr/>
                    <a:lstStyle/>
                    <a:p>
                      <a:pPr algn="ctr"/>
                      <a:endParaRPr lang="de-DE" sz="1200" dirty="0"/>
                    </a:p>
                  </a:txBody>
                  <a:tcPr marL="121920" marR="121920" anchor="ctr">
                    <a:solidFill>
                      <a:srgbClr val="CBD0D0"/>
                    </a:solidFill>
                  </a:tcPr>
                </a:tc>
                <a:tc>
                  <a:txBody>
                    <a:bodyPr/>
                    <a:lstStyle/>
                    <a:p>
                      <a:pPr algn="ctr"/>
                      <a:endParaRPr lang="de-DE" sz="1200" dirty="0"/>
                    </a:p>
                  </a:txBody>
                  <a:tcPr marL="121920" marR="121920" anchor="ctr">
                    <a:solidFill>
                      <a:srgbClr val="CBD0D0"/>
                    </a:solidFill>
                  </a:tcPr>
                </a:tc>
                <a:tc>
                  <a:txBody>
                    <a:bodyPr/>
                    <a:lstStyle/>
                    <a:p>
                      <a:pPr algn="ctr"/>
                      <a:endParaRPr lang="de-DE" sz="1200" dirty="0"/>
                    </a:p>
                  </a:txBody>
                  <a:tcPr marL="121920" marR="121920" anchor="ctr">
                    <a:solidFill>
                      <a:srgbClr val="CBD0D0"/>
                    </a:solidFill>
                  </a:tcPr>
                </a:tc>
                <a:tc>
                  <a:txBody>
                    <a:bodyPr/>
                    <a:lstStyle/>
                    <a:p>
                      <a:pPr algn="ctr"/>
                      <a:endParaRPr lang="de-DE" sz="1200" dirty="0"/>
                    </a:p>
                  </a:txBody>
                  <a:tcPr marL="121920" marR="121920" anchor="ctr">
                    <a:solidFill>
                      <a:srgbClr val="CBD0D0"/>
                    </a:solidFill>
                  </a:tcPr>
                </a:tc>
                <a:extLst>
                  <a:ext uri="{0D108BD9-81ED-4DB2-BD59-A6C34878D82A}">
                    <a16:rowId xmlns:a16="http://schemas.microsoft.com/office/drawing/2014/main" val="10005"/>
                  </a:ext>
                </a:extLst>
              </a:tr>
              <a:tr h="370840">
                <a:tc>
                  <a:txBody>
                    <a:bodyPr/>
                    <a:lstStyle/>
                    <a:p>
                      <a:r>
                        <a:rPr lang="de-DE" sz="1200" b="1" dirty="0" err="1"/>
                        <a:t>Magnetic</a:t>
                      </a:r>
                      <a:endParaRPr lang="de-DE" sz="1200" b="1" dirty="0"/>
                    </a:p>
                  </a:txBody>
                  <a:tcPr marL="121920" marR="121920">
                    <a:solidFill>
                      <a:srgbClr val="E7E9E9"/>
                    </a:solidFill>
                  </a:tcPr>
                </a:tc>
                <a:tc>
                  <a:txBody>
                    <a:bodyPr/>
                    <a:lstStyle/>
                    <a:p>
                      <a:pPr algn="ctr"/>
                      <a:r>
                        <a:rPr lang="de-DE" sz="1200" dirty="0"/>
                        <a:t>X</a:t>
                      </a:r>
                    </a:p>
                  </a:txBody>
                  <a:tcPr marL="121920" marR="121920" anchor="ctr">
                    <a:solidFill>
                      <a:srgbClr val="E7E9E9"/>
                    </a:solidFill>
                  </a:tcPr>
                </a:tc>
                <a:tc>
                  <a:txBody>
                    <a:bodyPr/>
                    <a:lstStyle/>
                    <a:p>
                      <a:pPr algn="ctr"/>
                      <a:r>
                        <a:rPr lang="de-DE" sz="1200" dirty="0"/>
                        <a:t>X</a:t>
                      </a:r>
                    </a:p>
                  </a:txBody>
                  <a:tcPr marL="121920" marR="121920" anchor="ctr">
                    <a:solidFill>
                      <a:srgbClr val="E7E9E9"/>
                    </a:solidFill>
                  </a:tcPr>
                </a:tc>
                <a:tc>
                  <a:txBody>
                    <a:bodyPr/>
                    <a:lstStyle/>
                    <a:p>
                      <a:pPr algn="ctr"/>
                      <a:endParaRPr lang="de-DE" sz="1200" dirty="0"/>
                    </a:p>
                  </a:txBody>
                  <a:tcPr marL="121920" marR="121920" anchor="ctr">
                    <a:solidFill>
                      <a:srgbClr val="E7E9E9"/>
                    </a:solidFill>
                  </a:tcPr>
                </a:tc>
                <a:tc>
                  <a:txBody>
                    <a:bodyPr/>
                    <a:lstStyle/>
                    <a:p>
                      <a:pPr algn="ctr"/>
                      <a:r>
                        <a:rPr lang="de-DE" sz="1200" dirty="0"/>
                        <a:t>X</a:t>
                      </a:r>
                    </a:p>
                  </a:txBody>
                  <a:tcPr marL="121920" marR="121920" anchor="ctr">
                    <a:solidFill>
                      <a:srgbClr val="E7E9E9"/>
                    </a:solidFill>
                  </a:tcPr>
                </a:tc>
                <a:tc>
                  <a:txBody>
                    <a:bodyPr/>
                    <a:lstStyle/>
                    <a:p>
                      <a:pPr algn="ctr"/>
                      <a:endParaRPr lang="de-DE" sz="1200" dirty="0"/>
                    </a:p>
                  </a:txBody>
                  <a:tcPr marL="121920" marR="121920" anchor="ctr">
                    <a:solidFill>
                      <a:srgbClr val="E7E9E9"/>
                    </a:solidFill>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err="1">
                          <a:solidFill>
                            <a:srgbClr val="010000"/>
                          </a:solidFill>
                        </a:rPr>
                        <a:t>Magnetostrictive</a:t>
                      </a:r>
                      <a:r>
                        <a:rPr lang="en-GB" sz="1200" b="1" dirty="0">
                          <a:solidFill>
                            <a:srgbClr val="010000"/>
                          </a:solidFill>
                        </a:rPr>
                        <a:t> (</a:t>
                      </a:r>
                      <a:r>
                        <a:rPr lang="en-GB" sz="1200" b="1" dirty="0" err="1">
                          <a:solidFill>
                            <a:srgbClr val="010000"/>
                          </a:solidFill>
                        </a:rPr>
                        <a:t>B,t</a:t>
                      </a:r>
                      <a:r>
                        <a:rPr lang="en-GB" sz="1200" b="1" dirty="0">
                          <a:solidFill>
                            <a:srgbClr val="010000"/>
                          </a:solidFill>
                        </a:rPr>
                        <a:t>)</a:t>
                      </a:r>
                      <a:endParaRPr lang="en-GB" sz="1200" dirty="0"/>
                    </a:p>
                  </a:txBody>
                  <a:tcPr marL="121920" marR="121920">
                    <a:solidFill>
                      <a:srgbClr val="CBD0D0"/>
                    </a:solidFill>
                  </a:tcPr>
                </a:tc>
                <a:tc>
                  <a:txBody>
                    <a:bodyPr/>
                    <a:lstStyle/>
                    <a:p>
                      <a:pPr algn="ctr"/>
                      <a:r>
                        <a:rPr lang="de-DE" sz="1200" dirty="0"/>
                        <a:t>X</a:t>
                      </a:r>
                    </a:p>
                  </a:txBody>
                  <a:tcPr marL="121920" marR="121920" anchor="ctr">
                    <a:solidFill>
                      <a:srgbClr val="CBD0D0"/>
                    </a:solidFill>
                  </a:tcPr>
                </a:tc>
                <a:tc>
                  <a:txBody>
                    <a:bodyPr/>
                    <a:lstStyle/>
                    <a:p>
                      <a:pPr algn="ctr"/>
                      <a:endParaRPr lang="de-DE" sz="1200" dirty="0"/>
                    </a:p>
                  </a:txBody>
                  <a:tcPr marL="121920" marR="121920" anchor="ctr">
                    <a:solidFill>
                      <a:srgbClr val="CBD0D0"/>
                    </a:solidFill>
                  </a:tcPr>
                </a:tc>
                <a:tc>
                  <a:txBody>
                    <a:bodyPr/>
                    <a:lstStyle/>
                    <a:p>
                      <a:pPr algn="ctr"/>
                      <a:endParaRPr lang="de-DE" sz="1200" dirty="0"/>
                    </a:p>
                  </a:txBody>
                  <a:tcPr marL="121920" marR="121920" anchor="ctr">
                    <a:solidFill>
                      <a:srgbClr val="CBD0D0"/>
                    </a:solidFill>
                  </a:tcPr>
                </a:tc>
                <a:tc>
                  <a:txBody>
                    <a:bodyPr/>
                    <a:lstStyle/>
                    <a:p>
                      <a:pPr algn="ctr"/>
                      <a:endParaRPr lang="de-DE" sz="1200" dirty="0"/>
                    </a:p>
                  </a:txBody>
                  <a:tcPr marL="121920" marR="121920" anchor="ctr">
                    <a:solidFill>
                      <a:srgbClr val="CBD0D0"/>
                    </a:solidFill>
                  </a:tcPr>
                </a:tc>
                <a:tc>
                  <a:txBody>
                    <a:bodyPr/>
                    <a:lstStyle/>
                    <a:p>
                      <a:pPr algn="ctr"/>
                      <a:endParaRPr lang="de-DE" sz="1200" dirty="0"/>
                    </a:p>
                  </a:txBody>
                  <a:tcPr marL="121920" marR="121920" anchor="ctr">
                    <a:solidFill>
                      <a:srgbClr val="CBD0D0"/>
                    </a:solidFill>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rgbClr val="010000"/>
                          </a:solidFill>
                        </a:rPr>
                        <a:t>Optical (I)</a:t>
                      </a:r>
                      <a:endParaRPr lang="en-GB" sz="1200" dirty="0"/>
                    </a:p>
                  </a:txBody>
                  <a:tcPr marL="121920" marR="121920">
                    <a:solidFill>
                      <a:srgbClr val="E7E9E9"/>
                    </a:solidFill>
                  </a:tcPr>
                </a:tc>
                <a:tc>
                  <a:txBody>
                    <a:bodyPr/>
                    <a:lstStyle/>
                    <a:p>
                      <a:pPr algn="ctr"/>
                      <a:r>
                        <a:rPr lang="de-DE" sz="1200" dirty="0"/>
                        <a:t>X</a:t>
                      </a:r>
                    </a:p>
                  </a:txBody>
                  <a:tcPr marL="121920" marR="121920" anchor="ctr">
                    <a:solidFill>
                      <a:srgbClr val="E7E9E9"/>
                    </a:solidFill>
                  </a:tcPr>
                </a:tc>
                <a:tc>
                  <a:txBody>
                    <a:bodyPr/>
                    <a:lstStyle/>
                    <a:p>
                      <a:pPr algn="ctr"/>
                      <a:r>
                        <a:rPr lang="de-DE" sz="1200" dirty="0"/>
                        <a:t>X</a:t>
                      </a:r>
                    </a:p>
                  </a:txBody>
                  <a:tcPr marL="121920" marR="121920" anchor="ctr">
                    <a:solidFill>
                      <a:srgbClr val="E7E9E9"/>
                    </a:solidFill>
                  </a:tcPr>
                </a:tc>
                <a:tc>
                  <a:txBody>
                    <a:bodyPr/>
                    <a:lstStyle/>
                    <a:p>
                      <a:pPr algn="ctr"/>
                      <a:endParaRPr lang="de-DE" sz="1200" dirty="0"/>
                    </a:p>
                  </a:txBody>
                  <a:tcPr marL="121920" marR="121920" anchor="ctr">
                    <a:solidFill>
                      <a:srgbClr val="E7E9E9"/>
                    </a:solidFill>
                  </a:tcPr>
                </a:tc>
                <a:tc>
                  <a:txBody>
                    <a:bodyPr/>
                    <a:lstStyle/>
                    <a:p>
                      <a:pPr algn="ctr"/>
                      <a:endParaRPr lang="de-DE" sz="1200" dirty="0"/>
                    </a:p>
                  </a:txBody>
                  <a:tcPr marL="121920" marR="121920" anchor="ctr">
                    <a:solidFill>
                      <a:srgbClr val="E7E9E9"/>
                    </a:solidFill>
                  </a:tcPr>
                </a:tc>
                <a:tc>
                  <a:txBody>
                    <a:bodyPr/>
                    <a:lstStyle/>
                    <a:p>
                      <a:pPr algn="ctr"/>
                      <a:endParaRPr lang="de-DE" sz="1200" dirty="0"/>
                    </a:p>
                  </a:txBody>
                  <a:tcPr marL="121920" marR="121920" anchor="ctr">
                    <a:solidFill>
                      <a:srgbClr val="E7E9E9"/>
                    </a:solidFill>
                  </a:tcP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rgbClr val="010000"/>
                          </a:solidFill>
                        </a:rPr>
                        <a:t>Piezoelectric (Q)</a:t>
                      </a:r>
                      <a:endParaRPr lang="en-GB" sz="1200" dirty="0"/>
                    </a:p>
                  </a:txBody>
                  <a:tcPr marL="121920" marR="121920">
                    <a:solidFill>
                      <a:srgbClr val="CBD0D0"/>
                    </a:solidFill>
                  </a:tcPr>
                </a:tc>
                <a:tc>
                  <a:txBody>
                    <a:bodyPr/>
                    <a:lstStyle/>
                    <a:p>
                      <a:pPr algn="ctr"/>
                      <a:endParaRPr lang="de-DE" sz="1200" dirty="0"/>
                    </a:p>
                  </a:txBody>
                  <a:tcPr marL="121920" marR="121920" anchor="ctr">
                    <a:solidFill>
                      <a:srgbClr val="CBD0D0"/>
                    </a:solidFill>
                  </a:tcPr>
                </a:tc>
                <a:tc>
                  <a:txBody>
                    <a:bodyPr/>
                    <a:lstStyle/>
                    <a:p>
                      <a:pPr algn="ctr"/>
                      <a:r>
                        <a:rPr lang="de-DE" sz="1200" dirty="0"/>
                        <a:t>X</a:t>
                      </a:r>
                    </a:p>
                  </a:txBody>
                  <a:tcPr marL="121920" marR="121920" anchor="ctr">
                    <a:solidFill>
                      <a:srgbClr val="CBD0D0"/>
                    </a:solidFill>
                  </a:tcPr>
                </a:tc>
                <a:tc>
                  <a:txBody>
                    <a:bodyPr/>
                    <a:lstStyle/>
                    <a:p>
                      <a:pPr algn="ctr"/>
                      <a:r>
                        <a:rPr lang="de-DE" sz="1200" dirty="0"/>
                        <a:t>X</a:t>
                      </a:r>
                    </a:p>
                  </a:txBody>
                  <a:tcPr marL="121920" marR="121920" anchor="ctr">
                    <a:solidFill>
                      <a:srgbClr val="CBD0D0"/>
                    </a:solidFill>
                  </a:tcPr>
                </a:tc>
                <a:tc>
                  <a:txBody>
                    <a:bodyPr/>
                    <a:lstStyle/>
                    <a:p>
                      <a:pPr algn="ctr"/>
                      <a:r>
                        <a:rPr lang="de-DE" sz="1200" dirty="0"/>
                        <a:t>X</a:t>
                      </a:r>
                    </a:p>
                  </a:txBody>
                  <a:tcPr marL="121920" marR="121920" anchor="ctr">
                    <a:solidFill>
                      <a:srgbClr val="CBD0D0"/>
                    </a:solidFill>
                  </a:tcPr>
                </a:tc>
                <a:tc>
                  <a:txBody>
                    <a:bodyPr/>
                    <a:lstStyle/>
                    <a:p>
                      <a:pPr algn="ctr"/>
                      <a:endParaRPr lang="de-DE" sz="1200" dirty="0"/>
                    </a:p>
                  </a:txBody>
                  <a:tcPr marL="121920" marR="121920" anchor="ctr">
                    <a:solidFill>
                      <a:srgbClr val="CBD0D0"/>
                    </a:solidFill>
                  </a:tcPr>
                </a:tc>
                <a:extLst>
                  <a:ext uri="{0D108BD9-81ED-4DB2-BD59-A6C34878D82A}">
                    <a16:rowId xmlns:a16="http://schemas.microsoft.com/office/drawing/2014/main" val="1000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err="1">
                          <a:solidFill>
                            <a:srgbClr val="010000"/>
                          </a:solidFill>
                        </a:rPr>
                        <a:t>Piezoresistive</a:t>
                      </a:r>
                      <a:r>
                        <a:rPr lang="en-GB" sz="1200" b="1" dirty="0">
                          <a:solidFill>
                            <a:srgbClr val="010000"/>
                          </a:solidFill>
                        </a:rPr>
                        <a:t> (R)</a:t>
                      </a:r>
                      <a:endParaRPr lang="en-GB" sz="1200" dirty="0"/>
                    </a:p>
                  </a:txBody>
                  <a:tcPr marL="121920" marR="121920">
                    <a:solidFill>
                      <a:srgbClr val="E7E9E9"/>
                    </a:solidFill>
                  </a:tcPr>
                </a:tc>
                <a:tc>
                  <a:txBody>
                    <a:bodyPr/>
                    <a:lstStyle/>
                    <a:p>
                      <a:pPr algn="ctr"/>
                      <a:r>
                        <a:rPr lang="de-DE" sz="1200" dirty="0"/>
                        <a:t>X</a:t>
                      </a:r>
                    </a:p>
                  </a:txBody>
                  <a:tcPr marL="121920" marR="121920" anchor="ctr">
                    <a:solidFill>
                      <a:srgbClr val="E7E9E9"/>
                    </a:solidFill>
                  </a:tcPr>
                </a:tc>
                <a:tc>
                  <a:txBody>
                    <a:bodyPr/>
                    <a:lstStyle/>
                    <a:p>
                      <a:pPr algn="ctr"/>
                      <a:endParaRPr lang="de-DE" sz="1200" dirty="0"/>
                    </a:p>
                  </a:txBody>
                  <a:tcPr marL="121920" marR="121920" anchor="ctr">
                    <a:solidFill>
                      <a:srgbClr val="E7E9E9"/>
                    </a:solidFill>
                  </a:tcPr>
                </a:tc>
                <a:tc>
                  <a:txBody>
                    <a:bodyPr/>
                    <a:lstStyle/>
                    <a:p>
                      <a:pPr algn="ctr"/>
                      <a:r>
                        <a:rPr lang="de-DE" sz="1200" dirty="0"/>
                        <a:t>X</a:t>
                      </a:r>
                    </a:p>
                  </a:txBody>
                  <a:tcPr marL="121920" marR="121920" anchor="ctr">
                    <a:solidFill>
                      <a:srgbClr val="E7E9E9"/>
                    </a:solidFill>
                  </a:tcPr>
                </a:tc>
                <a:tc>
                  <a:txBody>
                    <a:bodyPr/>
                    <a:lstStyle/>
                    <a:p>
                      <a:pPr algn="ctr"/>
                      <a:endParaRPr lang="de-DE" sz="1200" dirty="0"/>
                    </a:p>
                  </a:txBody>
                  <a:tcPr marL="121920" marR="121920" anchor="ctr">
                    <a:solidFill>
                      <a:srgbClr val="E7E9E9"/>
                    </a:solidFill>
                  </a:tcPr>
                </a:tc>
                <a:tc>
                  <a:txBody>
                    <a:bodyPr/>
                    <a:lstStyle/>
                    <a:p>
                      <a:pPr algn="ctr"/>
                      <a:endParaRPr lang="de-DE" sz="1200" dirty="0"/>
                    </a:p>
                  </a:txBody>
                  <a:tcPr marL="121920" marR="121920" anchor="ctr">
                    <a:solidFill>
                      <a:srgbClr val="E7E9E9"/>
                    </a:solidFill>
                  </a:tcPr>
                </a:tc>
                <a:extLst>
                  <a:ext uri="{0D108BD9-81ED-4DB2-BD59-A6C34878D82A}">
                    <a16:rowId xmlns:a16="http://schemas.microsoft.com/office/drawing/2014/main" val="1001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rgbClr val="010000"/>
                          </a:solidFill>
                        </a:rPr>
                        <a:t>Thermal (T)</a:t>
                      </a:r>
                      <a:endParaRPr lang="en-GB" sz="1200" dirty="0"/>
                    </a:p>
                  </a:txBody>
                  <a:tcPr marL="121920" marR="121920">
                    <a:solidFill>
                      <a:srgbClr val="CBD0D0"/>
                    </a:solidFill>
                  </a:tcPr>
                </a:tc>
                <a:tc>
                  <a:txBody>
                    <a:bodyPr/>
                    <a:lstStyle/>
                    <a:p>
                      <a:pPr algn="ctr"/>
                      <a:endParaRPr lang="de-DE" sz="1200" dirty="0"/>
                    </a:p>
                  </a:txBody>
                  <a:tcPr marL="121920" marR="121920" anchor="ctr">
                    <a:solidFill>
                      <a:srgbClr val="CBD0D0"/>
                    </a:solidFill>
                  </a:tcPr>
                </a:tc>
                <a:tc>
                  <a:txBody>
                    <a:bodyPr/>
                    <a:lstStyle/>
                    <a:p>
                      <a:pPr algn="ctr"/>
                      <a:endParaRPr lang="de-DE" sz="1200" dirty="0"/>
                    </a:p>
                  </a:txBody>
                  <a:tcPr marL="121920" marR="121920" anchor="ctr">
                    <a:solidFill>
                      <a:srgbClr val="CBD0D0"/>
                    </a:solidFill>
                  </a:tcPr>
                </a:tc>
                <a:tc>
                  <a:txBody>
                    <a:bodyPr/>
                    <a:lstStyle/>
                    <a:p>
                      <a:pPr algn="ctr"/>
                      <a:endParaRPr lang="de-DE" sz="1200"/>
                    </a:p>
                  </a:txBody>
                  <a:tcPr marL="121920" marR="121920" anchor="ctr">
                    <a:solidFill>
                      <a:srgbClr val="CBD0D0"/>
                    </a:solidFill>
                  </a:tcPr>
                </a:tc>
                <a:tc>
                  <a:txBody>
                    <a:bodyPr/>
                    <a:lstStyle/>
                    <a:p>
                      <a:pPr algn="ctr"/>
                      <a:endParaRPr lang="de-DE" sz="1200" dirty="0"/>
                    </a:p>
                  </a:txBody>
                  <a:tcPr marL="121920" marR="121920" anchor="ctr">
                    <a:solidFill>
                      <a:srgbClr val="CBD0D0"/>
                    </a:solidFill>
                  </a:tcPr>
                </a:tc>
                <a:tc>
                  <a:txBody>
                    <a:bodyPr/>
                    <a:lstStyle/>
                    <a:p>
                      <a:pPr algn="ctr"/>
                      <a:r>
                        <a:rPr lang="de-DE" sz="1200" dirty="0"/>
                        <a:t>X</a:t>
                      </a:r>
                    </a:p>
                  </a:txBody>
                  <a:tcPr marL="121920" marR="121920" anchor="ctr">
                    <a:solidFill>
                      <a:srgbClr val="CBD0D0"/>
                    </a:solidFill>
                  </a:tcPr>
                </a:tc>
                <a:extLst>
                  <a:ext uri="{0D108BD9-81ED-4DB2-BD59-A6C34878D82A}">
                    <a16:rowId xmlns:a16="http://schemas.microsoft.com/office/drawing/2014/main" val="1001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err="1">
                          <a:solidFill>
                            <a:srgbClr val="010000"/>
                          </a:solidFill>
                        </a:rPr>
                        <a:t>Pyroelectrical</a:t>
                      </a:r>
                      <a:endParaRPr lang="en-GB" sz="1200" dirty="0"/>
                    </a:p>
                  </a:txBody>
                  <a:tcPr marL="121920" marR="121920">
                    <a:solidFill>
                      <a:srgbClr val="E7E9E9"/>
                    </a:solidFill>
                  </a:tcPr>
                </a:tc>
                <a:tc>
                  <a:txBody>
                    <a:bodyPr/>
                    <a:lstStyle/>
                    <a:p>
                      <a:pPr algn="ctr"/>
                      <a:endParaRPr lang="de-DE" sz="1200" dirty="0"/>
                    </a:p>
                  </a:txBody>
                  <a:tcPr marL="121920" marR="121920" anchor="ctr">
                    <a:solidFill>
                      <a:srgbClr val="E7E9E9"/>
                    </a:solidFill>
                  </a:tcPr>
                </a:tc>
                <a:tc>
                  <a:txBody>
                    <a:bodyPr/>
                    <a:lstStyle/>
                    <a:p>
                      <a:pPr algn="ctr"/>
                      <a:endParaRPr lang="de-DE" sz="1200" dirty="0"/>
                    </a:p>
                  </a:txBody>
                  <a:tcPr marL="121920" marR="121920" anchor="ctr">
                    <a:solidFill>
                      <a:srgbClr val="E7E9E9"/>
                    </a:solidFill>
                  </a:tcPr>
                </a:tc>
                <a:tc>
                  <a:txBody>
                    <a:bodyPr/>
                    <a:lstStyle/>
                    <a:p>
                      <a:pPr algn="ctr"/>
                      <a:endParaRPr lang="de-DE" sz="1200"/>
                    </a:p>
                  </a:txBody>
                  <a:tcPr marL="121920" marR="121920" anchor="ctr">
                    <a:solidFill>
                      <a:srgbClr val="E7E9E9"/>
                    </a:solidFill>
                  </a:tcPr>
                </a:tc>
                <a:tc>
                  <a:txBody>
                    <a:bodyPr/>
                    <a:lstStyle/>
                    <a:p>
                      <a:pPr algn="ctr"/>
                      <a:endParaRPr lang="de-DE" sz="1200" dirty="0"/>
                    </a:p>
                  </a:txBody>
                  <a:tcPr marL="121920" marR="121920" anchor="ctr">
                    <a:solidFill>
                      <a:srgbClr val="E7E9E9"/>
                    </a:solidFill>
                  </a:tcPr>
                </a:tc>
                <a:tc>
                  <a:txBody>
                    <a:bodyPr/>
                    <a:lstStyle/>
                    <a:p>
                      <a:pPr algn="ctr"/>
                      <a:r>
                        <a:rPr lang="de-DE" sz="1200" dirty="0"/>
                        <a:t>X</a:t>
                      </a:r>
                    </a:p>
                  </a:txBody>
                  <a:tcPr marL="121920" marR="121920" anchor="ctr">
                    <a:solidFill>
                      <a:srgbClr val="E7E9E9"/>
                    </a:solidFill>
                  </a:tcPr>
                </a:tc>
                <a:extLst>
                  <a:ext uri="{0D108BD9-81ED-4DB2-BD59-A6C34878D82A}">
                    <a16:rowId xmlns:a16="http://schemas.microsoft.com/office/drawing/2014/main" val="10012"/>
                  </a:ext>
                </a:extLst>
              </a:tr>
            </a:tbl>
          </a:graphicData>
        </a:graphic>
      </p:graphicFrame>
      <p:sp>
        <p:nvSpPr>
          <p:cNvPr id="5" name="Rechteck 3"/>
          <p:cNvSpPr>
            <a:spLocks noChangeArrowheads="1"/>
          </p:cNvSpPr>
          <p:nvPr/>
        </p:nvSpPr>
        <p:spPr bwMode="auto">
          <a:xfrm>
            <a:off x="3896018" y="908720"/>
            <a:ext cx="7176798" cy="347662"/>
          </a:xfrm>
          <a:prstGeom prst="rect">
            <a:avLst/>
          </a:prstGeom>
          <a:solidFill>
            <a:srgbClr val="FFFF00"/>
          </a:solidFill>
          <a:ln w="9525" algn="ctr">
            <a:noFill/>
            <a:round/>
            <a:headEnd/>
            <a:tailEnd/>
          </a:ln>
        </p:spPr>
        <p:txBody>
          <a:bodyPr lIns="0" tIns="0" rIns="0" bIns="0" anchor="ctr"/>
          <a:lstStyle/>
          <a:p>
            <a:pPr algn="ctr">
              <a:spcAft>
                <a:spcPts val="600"/>
              </a:spcAft>
            </a:pPr>
            <a:r>
              <a:rPr lang="de-DE" sz="1600" b="1" dirty="0" err="1"/>
              <a:t>Physical</a:t>
            </a:r>
            <a:r>
              <a:rPr lang="de-DE" sz="1600" b="1" dirty="0"/>
              <a:t> Value</a:t>
            </a:r>
          </a:p>
        </p:txBody>
      </p:sp>
    </p:spTree>
    <p:extLst>
      <p:ext uri="{BB962C8B-B14F-4D97-AF65-F5344CB8AC3E}">
        <p14:creationId xmlns:p14="http://schemas.microsoft.com/office/powerpoint/2010/main" val="23148273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Sensors and Measurement Technology</a:t>
            </a:r>
          </a:p>
          <a:p>
            <a:r>
              <a:rPr lang="de-DE" altLang="zh-CN" dirty="0" err="1" smtClean="0"/>
              <a:t>Measuring</a:t>
            </a:r>
            <a:r>
              <a:rPr lang="de-DE" altLang="zh-CN" dirty="0" smtClean="0"/>
              <a:t> Range, </a:t>
            </a:r>
            <a:r>
              <a:rPr lang="de-DE" altLang="zh-CN" dirty="0" err="1" smtClean="0"/>
              <a:t>Linearity</a:t>
            </a:r>
            <a:r>
              <a:rPr lang="de-DE" altLang="zh-CN" dirty="0" smtClean="0"/>
              <a:t> </a:t>
            </a:r>
            <a:r>
              <a:rPr lang="de-DE" altLang="zh-CN" dirty="0" err="1" smtClean="0"/>
              <a:t>and</a:t>
            </a:r>
            <a:r>
              <a:rPr lang="de-DE" altLang="zh-CN" dirty="0" smtClean="0"/>
              <a:t> </a:t>
            </a:r>
            <a:r>
              <a:rPr lang="de-DE" altLang="zh-CN" dirty="0" err="1" smtClean="0"/>
              <a:t>other</a:t>
            </a:r>
            <a:r>
              <a:rPr lang="de-DE" altLang="zh-CN" dirty="0" smtClean="0"/>
              <a:t> </a:t>
            </a:r>
            <a:r>
              <a:rPr lang="de-DE" altLang="zh-CN" dirty="0" err="1" smtClean="0"/>
              <a:t>Characteristics</a:t>
            </a:r>
            <a:endParaRPr lang="en-US" dirty="0"/>
          </a:p>
        </p:txBody>
      </p:sp>
      <p:sp>
        <p:nvSpPr>
          <p:cNvPr id="4" name="Rectangle 3"/>
          <p:cNvSpPr txBox="1">
            <a:spLocks noChangeArrowheads="1"/>
          </p:cNvSpPr>
          <p:nvPr/>
        </p:nvSpPr>
        <p:spPr>
          <a:xfrm>
            <a:off x="5375920" y="1727248"/>
            <a:ext cx="6138747" cy="2853879"/>
          </a:xfrm>
          <a:prstGeom prst="rect">
            <a:avLst/>
          </a:prstGeom>
        </p:spPr>
        <p:txBody>
          <a:bodyPr/>
          <a:lstStyle/>
          <a:p>
            <a:pPr marL="431800" lvl="1" indent="-215900" fontAlgn="base">
              <a:spcBef>
                <a:spcPct val="0"/>
              </a:spcBef>
              <a:spcAft>
                <a:spcPct val="0"/>
              </a:spcAft>
              <a:buClr>
                <a:schemeClr val="tx2"/>
              </a:buClr>
              <a:buFont typeface="Wingdings" panose="05000000000000000000" pitchFamily="2" charset="2"/>
              <a:buChar char="§"/>
              <a:tabLst>
                <a:tab pos="431800" algn="l"/>
              </a:tabLst>
              <a:defRPr/>
            </a:pPr>
            <a:r>
              <a:rPr lang="en-US" b="1" dirty="0">
                <a:latin typeface="Arial" panose="020B0604020202020204" pitchFamily="34" charset="0"/>
                <a:ea typeface="Arial" charset="0"/>
                <a:cs typeface="Arial" panose="020B0604020202020204" pitchFamily="34" charset="0"/>
              </a:rPr>
              <a:t>Signal measuring range</a:t>
            </a:r>
            <a:r>
              <a:rPr lang="en-US" dirty="0">
                <a:latin typeface="Arial" panose="020B0604020202020204" pitchFamily="34" charset="0"/>
                <a:ea typeface="Arial" charset="0"/>
                <a:cs typeface="Arial" panose="020B0604020202020204" pitchFamily="34" charset="0"/>
              </a:rPr>
              <a:t>: range of input values, that can be mapped into a valid range of output values</a:t>
            </a:r>
          </a:p>
          <a:p>
            <a:pPr marL="431800" lvl="1" indent="-215900" fontAlgn="base">
              <a:spcBef>
                <a:spcPct val="0"/>
              </a:spcBef>
              <a:spcAft>
                <a:spcPct val="0"/>
              </a:spcAft>
              <a:buClr>
                <a:schemeClr val="tx2"/>
              </a:buClr>
              <a:buFont typeface="Wingdings" panose="05000000000000000000" pitchFamily="2" charset="2"/>
              <a:buChar char="§"/>
              <a:tabLst>
                <a:tab pos="431800" algn="l"/>
              </a:tabLst>
              <a:defRPr/>
            </a:pPr>
            <a:r>
              <a:rPr lang="en-US" b="1" dirty="0">
                <a:latin typeface="Arial" panose="020B0604020202020204" pitchFamily="34" charset="0"/>
                <a:ea typeface="Arial" charset="0"/>
                <a:cs typeface="Arial" panose="020B0604020202020204" pitchFamily="34" charset="0"/>
              </a:rPr>
              <a:t>Sensor measuring range: </a:t>
            </a:r>
            <a:r>
              <a:rPr lang="en-US" dirty="0">
                <a:latin typeface="Arial" panose="020B0604020202020204" pitchFamily="34" charset="0"/>
                <a:ea typeface="Arial" charset="0"/>
                <a:cs typeface="Arial" panose="020B0604020202020204" pitchFamily="34" charset="0"/>
              </a:rPr>
              <a:t>should be greater than the range of the signal to be captured</a:t>
            </a:r>
          </a:p>
          <a:p>
            <a:pPr marL="431800" lvl="1" indent="-215900" fontAlgn="base">
              <a:spcBef>
                <a:spcPct val="0"/>
              </a:spcBef>
              <a:spcAft>
                <a:spcPct val="0"/>
              </a:spcAft>
              <a:buClr>
                <a:schemeClr val="tx2"/>
              </a:buClr>
              <a:buFont typeface="Wingdings" panose="05000000000000000000" pitchFamily="2" charset="2"/>
              <a:buChar char="§"/>
              <a:tabLst>
                <a:tab pos="431800" algn="l"/>
              </a:tabLst>
              <a:defRPr/>
            </a:pPr>
            <a:r>
              <a:rPr lang="en-US" b="1" dirty="0">
                <a:latin typeface="Arial" panose="020B0604020202020204" pitchFamily="34" charset="0"/>
                <a:ea typeface="Arial" charset="0"/>
                <a:cs typeface="Arial" panose="020B0604020202020204" pitchFamily="34" charset="0"/>
              </a:rPr>
              <a:t>Sensor resolution: </a:t>
            </a:r>
            <a:r>
              <a:rPr lang="en-US" dirty="0">
                <a:latin typeface="Arial" panose="020B0604020202020204" pitchFamily="34" charset="0"/>
                <a:ea typeface="Arial" charset="0"/>
                <a:cs typeface="Arial" panose="020B0604020202020204" pitchFamily="34" charset="0"/>
              </a:rPr>
              <a:t>smallest difference between two signals which shall be depicted by the sensor</a:t>
            </a:r>
          </a:p>
          <a:p>
            <a:pPr marL="431800" lvl="1" indent="-215900" fontAlgn="base">
              <a:spcBef>
                <a:spcPct val="0"/>
              </a:spcBef>
              <a:spcAft>
                <a:spcPct val="0"/>
              </a:spcAft>
              <a:buClr>
                <a:schemeClr val="tx2"/>
              </a:buClr>
              <a:buFont typeface="Wingdings" panose="05000000000000000000" pitchFamily="2" charset="2"/>
              <a:buChar char="§"/>
              <a:tabLst>
                <a:tab pos="431800" algn="l"/>
              </a:tabLst>
              <a:defRPr/>
            </a:pPr>
            <a:r>
              <a:rPr lang="en-US" b="1" dirty="0">
                <a:latin typeface="Arial" panose="020B0604020202020204" pitchFamily="34" charset="0"/>
                <a:ea typeface="Arial" charset="0"/>
                <a:cs typeface="Arial" panose="020B0604020202020204" pitchFamily="34" charset="0"/>
              </a:rPr>
              <a:t>Sensor accuracy: </a:t>
            </a:r>
            <a:r>
              <a:rPr lang="en-US" dirty="0">
                <a:latin typeface="Arial" panose="020B0604020202020204" pitchFamily="34" charset="0"/>
                <a:ea typeface="Arial" charset="0"/>
                <a:cs typeface="Arial" panose="020B0604020202020204" pitchFamily="34" charset="0"/>
              </a:rPr>
              <a:t>maximum absolute difference between absolute signal quantity and measured value</a:t>
            </a:r>
          </a:p>
          <a:p>
            <a:pPr marL="342900" indent="-342900" algn="l">
              <a:spcBef>
                <a:spcPct val="20000"/>
              </a:spcBef>
              <a:spcAft>
                <a:spcPct val="20000"/>
              </a:spcAft>
              <a:buFontTx/>
              <a:buChar char="•"/>
              <a:defRPr/>
            </a:pPr>
            <a:endParaRPr lang="en-US" sz="1600" kern="0" dirty="0">
              <a:latin typeface="+mn-lt"/>
              <a:cs typeface="Times New Roman" pitchFamily="18" charset="0"/>
            </a:endParaRPr>
          </a:p>
        </p:txBody>
      </p:sp>
      <p:sp>
        <p:nvSpPr>
          <p:cNvPr id="5" name="Rectangle 3"/>
          <p:cNvSpPr txBox="1">
            <a:spLocks noChangeArrowheads="1"/>
          </p:cNvSpPr>
          <p:nvPr/>
        </p:nvSpPr>
        <p:spPr>
          <a:xfrm>
            <a:off x="478227" y="5013176"/>
            <a:ext cx="11034183" cy="825500"/>
          </a:xfrm>
          <a:prstGeom prst="rect">
            <a:avLst/>
          </a:prstGeom>
        </p:spPr>
        <p:txBody>
          <a:bodyPr/>
          <a:lstStyle/>
          <a:p>
            <a:pPr marL="431800" lvl="1" indent="-215900" fontAlgn="base">
              <a:spcBef>
                <a:spcPct val="0"/>
              </a:spcBef>
              <a:spcAft>
                <a:spcPct val="0"/>
              </a:spcAft>
              <a:buClr>
                <a:schemeClr val="tx2"/>
              </a:buClr>
              <a:buFont typeface="Wingdings" panose="05000000000000000000" pitchFamily="2" charset="2"/>
              <a:buChar char="§"/>
              <a:tabLst>
                <a:tab pos="431800" algn="l"/>
              </a:tabLst>
              <a:defRPr/>
            </a:pPr>
            <a:r>
              <a:rPr lang="en-US" b="1" dirty="0">
                <a:latin typeface="Arial" panose="020B0604020202020204" pitchFamily="34" charset="0"/>
                <a:ea typeface="Arial" charset="0"/>
                <a:cs typeface="Arial" panose="020B0604020202020204" pitchFamily="34" charset="0"/>
              </a:rPr>
              <a:t>Linearity: </a:t>
            </a:r>
            <a:r>
              <a:rPr lang="en-US" dirty="0">
                <a:latin typeface="Arial" panose="020B0604020202020204" pitchFamily="34" charset="0"/>
                <a:ea typeface="Arial" charset="0"/>
                <a:cs typeface="Arial" panose="020B0604020202020204" pitchFamily="34" charset="0"/>
              </a:rPr>
              <a:t>Preferred relationship between input and output signal, easily to be processed, required for a constant resolution over the required measuring range</a:t>
            </a:r>
          </a:p>
        </p:txBody>
      </p:sp>
      <p:pic>
        <p:nvPicPr>
          <p:cNvPr id="6" name="Grafik 5">
            <a:extLst>
              <a:ext uri="{FF2B5EF4-FFF2-40B4-BE49-F238E27FC236}">
                <a16:creationId xmlns:a16="http://schemas.microsoft.com/office/drawing/2014/main" id="{9CF97D33-8EBB-463F-8612-E97A1EE4DFF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983432" y="1196752"/>
            <a:ext cx="3162300" cy="3114675"/>
          </a:xfrm>
          <a:prstGeom prst="rect">
            <a:avLst/>
          </a:prstGeom>
        </p:spPr>
      </p:pic>
    </p:spTree>
    <p:extLst>
      <p:ext uri="{BB962C8B-B14F-4D97-AF65-F5344CB8AC3E}">
        <p14:creationId xmlns:p14="http://schemas.microsoft.com/office/powerpoint/2010/main" val="14220303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quarter" idx="11"/>
          </p:nvPr>
        </p:nvSpPr>
        <p:spPr>
          <a:xfrm>
            <a:off x="532284" y="1292563"/>
            <a:ext cx="11315700" cy="293688"/>
          </a:xfrm>
        </p:spPr>
        <p:txBody>
          <a:bodyPr/>
          <a:lstStyle/>
          <a:p>
            <a:endParaRPr lang="en-GB" dirty="0"/>
          </a:p>
        </p:txBody>
      </p:sp>
      <p:sp>
        <p:nvSpPr>
          <p:cNvPr id="3" name="Textplatzhalter 2"/>
          <p:cNvSpPr>
            <a:spLocks noGrp="1"/>
          </p:cNvSpPr>
          <p:nvPr>
            <p:ph type="body" sz="quarter" idx="10"/>
          </p:nvPr>
        </p:nvSpPr>
        <p:spPr/>
        <p:txBody>
          <a:bodyPr/>
          <a:lstStyle/>
          <a:p>
            <a:r>
              <a:rPr lang="en-GB" dirty="0"/>
              <a:t>Introduction Sensors and Measurement Technology</a:t>
            </a:r>
          </a:p>
          <a:p>
            <a:r>
              <a:rPr lang="en-GB" dirty="0"/>
              <a:t>Sensor Examples</a:t>
            </a:r>
          </a:p>
          <a:p>
            <a:r>
              <a:rPr lang="en-GB" dirty="0"/>
              <a:t>Data Processing and Logging</a:t>
            </a:r>
          </a:p>
        </p:txBody>
      </p:sp>
    </p:spTree>
    <p:extLst>
      <p:ext uri="{BB962C8B-B14F-4D97-AF65-F5344CB8AC3E}">
        <p14:creationId xmlns:p14="http://schemas.microsoft.com/office/powerpoint/2010/main" val="19981121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Sensor Examples</a:t>
            </a:r>
          </a:p>
          <a:p>
            <a:r>
              <a:rPr lang="de-DE" altLang="zh-CN" dirty="0" smtClean="0"/>
              <a:t>Potentiometer</a:t>
            </a:r>
            <a:endParaRPr lang="en-US" dirty="0"/>
          </a:p>
        </p:txBody>
      </p:sp>
      <p:pic>
        <p:nvPicPr>
          <p:cNvPr id="4" name="Picture 4"/>
          <p:cNvPicPr>
            <a:picLocks noChangeArrowheads="1"/>
          </p:cNvPicPr>
          <p:nvPr/>
        </p:nvPicPr>
        <p:blipFill>
          <a:blip r:embed="rId3" cstate="print"/>
          <a:srcRect/>
          <a:stretch>
            <a:fillRect/>
          </a:stretch>
        </p:blipFill>
        <p:spPr bwMode="auto">
          <a:xfrm>
            <a:off x="374651" y="3501008"/>
            <a:ext cx="4432300" cy="2154238"/>
          </a:xfrm>
          <a:prstGeom prst="rect">
            <a:avLst/>
          </a:prstGeom>
          <a:noFill/>
          <a:ln w="9525">
            <a:noFill/>
            <a:miter lim="800000"/>
            <a:headEnd/>
            <a:tailEnd/>
          </a:ln>
        </p:spPr>
      </p:pic>
      <p:sp>
        <p:nvSpPr>
          <p:cNvPr id="5" name="Text Box 5"/>
          <p:cNvSpPr txBox="1">
            <a:spLocks noChangeArrowheads="1"/>
          </p:cNvSpPr>
          <p:nvPr/>
        </p:nvSpPr>
        <p:spPr bwMode="auto">
          <a:xfrm>
            <a:off x="262467" y="5733256"/>
            <a:ext cx="2326278" cy="369332"/>
          </a:xfrm>
          <a:prstGeom prst="rect">
            <a:avLst/>
          </a:prstGeom>
          <a:noFill/>
          <a:ln w="9525">
            <a:noFill/>
            <a:miter lim="800000"/>
            <a:headEnd/>
            <a:tailEnd/>
          </a:ln>
        </p:spPr>
        <p:txBody>
          <a:bodyPr wrap="none">
            <a:spAutoFit/>
          </a:bodyPr>
          <a:lstStyle/>
          <a:p>
            <a:pPr algn="l" eaLnBrk="1" hangingPunct="1">
              <a:spcBef>
                <a:spcPct val="20000"/>
              </a:spcBef>
            </a:pPr>
            <a:r>
              <a:rPr lang="de-DE" dirty="0"/>
              <a:t>Linear Potentiometer</a:t>
            </a:r>
          </a:p>
        </p:txBody>
      </p:sp>
      <p:sp>
        <p:nvSpPr>
          <p:cNvPr id="6" name="Text Box 6"/>
          <p:cNvSpPr txBox="1">
            <a:spLocks noChangeArrowheads="1"/>
          </p:cNvSpPr>
          <p:nvPr/>
        </p:nvSpPr>
        <p:spPr bwMode="auto">
          <a:xfrm>
            <a:off x="8369518" y="5668507"/>
            <a:ext cx="2364750" cy="369332"/>
          </a:xfrm>
          <a:prstGeom prst="rect">
            <a:avLst/>
          </a:prstGeom>
          <a:noFill/>
          <a:ln w="9525">
            <a:noFill/>
            <a:miter lim="800000"/>
            <a:headEnd/>
            <a:tailEnd/>
          </a:ln>
        </p:spPr>
        <p:txBody>
          <a:bodyPr wrap="none">
            <a:spAutoFit/>
          </a:bodyPr>
          <a:lstStyle/>
          <a:p>
            <a:pPr algn="l" eaLnBrk="1" hangingPunct="1">
              <a:spcBef>
                <a:spcPct val="20000"/>
              </a:spcBef>
            </a:pPr>
            <a:r>
              <a:rPr lang="de-DE"/>
              <a:t>Rotary Potentiometer</a:t>
            </a:r>
          </a:p>
        </p:txBody>
      </p:sp>
      <p:pic>
        <p:nvPicPr>
          <p:cNvPr id="7" name="Picture 7"/>
          <p:cNvPicPr>
            <a:picLocks noChangeArrowheads="1"/>
          </p:cNvPicPr>
          <p:nvPr/>
        </p:nvPicPr>
        <p:blipFill>
          <a:blip r:embed="rId4" cstate="print"/>
          <a:srcRect/>
          <a:stretch>
            <a:fillRect/>
          </a:stretch>
        </p:blipFill>
        <p:spPr bwMode="auto">
          <a:xfrm>
            <a:off x="7896200" y="3450769"/>
            <a:ext cx="2813050" cy="2217738"/>
          </a:xfrm>
          <a:prstGeom prst="rect">
            <a:avLst/>
          </a:prstGeom>
          <a:noFill/>
          <a:ln w="9525">
            <a:noFill/>
            <a:miter lim="800000"/>
            <a:headEnd/>
            <a:tailEnd/>
          </a:ln>
        </p:spPr>
      </p:pic>
      <p:sp>
        <p:nvSpPr>
          <p:cNvPr id="8" name="Textfeld 7"/>
          <p:cNvSpPr txBox="1"/>
          <p:nvPr/>
        </p:nvSpPr>
        <p:spPr>
          <a:xfrm>
            <a:off x="480484" y="1241458"/>
            <a:ext cx="3044423" cy="1785104"/>
          </a:xfrm>
          <a:prstGeom prst="rect">
            <a:avLst/>
          </a:prstGeom>
          <a:noFill/>
        </p:spPr>
        <p:txBody>
          <a:bodyPr wrap="none">
            <a:spAutoFit/>
          </a:bodyPr>
          <a:lstStyle/>
          <a:p>
            <a:pPr marL="215900" lvl="1" fontAlgn="base">
              <a:spcBef>
                <a:spcPct val="0"/>
              </a:spcBef>
              <a:spcAft>
                <a:spcPct val="0"/>
              </a:spcAft>
              <a:buClr>
                <a:schemeClr val="tx2"/>
              </a:buClr>
              <a:tabLst>
                <a:tab pos="431800" algn="l"/>
              </a:tabLst>
              <a:defRPr/>
            </a:pPr>
            <a:r>
              <a:rPr lang="en-US" sz="2000" dirty="0">
                <a:latin typeface="Arial" panose="020B0604020202020204" pitchFamily="34" charset="0"/>
                <a:ea typeface="Arial" charset="0"/>
                <a:cs typeface="Arial" panose="020B0604020202020204" pitchFamily="34" charset="0"/>
              </a:rPr>
              <a:t>Applications</a:t>
            </a:r>
          </a:p>
          <a:p>
            <a:pPr marL="431800" lvl="1" indent="-215900" fontAlgn="base">
              <a:spcBef>
                <a:spcPct val="0"/>
              </a:spcBef>
              <a:spcAft>
                <a:spcPct val="0"/>
              </a:spcAft>
              <a:buClr>
                <a:schemeClr val="tx2"/>
              </a:buClr>
              <a:buFont typeface="Wingdings" panose="05000000000000000000" pitchFamily="2" charset="2"/>
              <a:buChar char="§"/>
              <a:tabLst>
                <a:tab pos="431800" algn="l"/>
              </a:tabLst>
              <a:defRPr/>
            </a:pPr>
            <a:r>
              <a:rPr lang="en-US" dirty="0">
                <a:latin typeface="Arial" panose="020B0604020202020204" pitchFamily="34" charset="0"/>
                <a:ea typeface="Arial" charset="0"/>
                <a:cs typeface="Arial" panose="020B0604020202020204" pitchFamily="34" charset="0"/>
              </a:rPr>
              <a:t>Throttle angle</a:t>
            </a:r>
          </a:p>
          <a:p>
            <a:pPr marL="431800" lvl="1" indent="-215900" fontAlgn="base">
              <a:spcBef>
                <a:spcPct val="0"/>
              </a:spcBef>
              <a:spcAft>
                <a:spcPct val="0"/>
              </a:spcAft>
              <a:buClr>
                <a:schemeClr val="tx2"/>
              </a:buClr>
              <a:buFont typeface="Wingdings" panose="05000000000000000000" pitchFamily="2" charset="2"/>
              <a:buChar char="§"/>
              <a:tabLst>
                <a:tab pos="431800" algn="l"/>
              </a:tabLst>
              <a:defRPr/>
            </a:pPr>
            <a:r>
              <a:rPr lang="en-US" dirty="0">
                <a:latin typeface="Arial" panose="020B0604020202020204" pitchFamily="34" charset="0"/>
                <a:ea typeface="Arial" charset="0"/>
                <a:cs typeface="Arial" panose="020B0604020202020204" pitchFamily="34" charset="0"/>
              </a:rPr>
              <a:t>Accelerator pedal angle</a:t>
            </a:r>
          </a:p>
          <a:p>
            <a:pPr marL="431800" lvl="1" indent="-215900" fontAlgn="base">
              <a:spcBef>
                <a:spcPct val="0"/>
              </a:spcBef>
              <a:spcAft>
                <a:spcPct val="0"/>
              </a:spcAft>
              <a:buClr>
                <a:schemeClr val="tx2"/>
              </a:buClr>
              <a:buFont typeface="Wingdings" panose="05000000000000000000" pitchFamily="2" charset="2"/>
              <a:buChar char="§"/>
              <a:tabLst>
                <a:tab pos="431800" algn="l"/>
              </a:tabLst>
              <a:defRPr/>
            </a:pPr>
            <a:r>
              <a:rPr lang="en-US" dirty="0">
                <a:latin typeface="Arial" panose="020B0604020202020204" pitchFamily="34" charset="0"/>
                <a:ea typeface="Arial" charset="0"/>
                <a:cs typeface="Arial" panose="020B0604020202020204" pitchFamily="34" charset="0"/>
              </a:rPr>
              <a:t>Position of front lights</a:t>
            </a:r>
          </a:p>
          <a:p>
            <a:pPr marL="431800" lvl="1" indent="-215900" fontAlgn="base">
              <a:spcBef>
                <a:spcPct val="0"/>
              </a:spcBef>
              <a:spcAft>
                <a:spcPct val="0"/>
              </a:spcAft>
              <a:buClr>
                <a:schemeClr val="tx2"/>
              </a:buClr>
              <a:buFont typeface="Wingdings" panose="05000000000000000000" pitchFamily="2" charset="2"/>
              <a:buChar char="§"/>
              <a:tabLst>
                <a:tab pos="431800" algn="l"/>
              </a:tabLst>
              <a:defRPr/>
            </a:pPr>
            <a:r>
              <a:rPr lang="en-US" dirty="0" err="1">
                <a:latin typeface="Arial" panose="020B0604020202020204" pitchFamily="34" charset="0"/>
                <a:ea typeface="Arial" charset="0"/>
                <a:cs typeface="Arial" panose="020B0604020202020204" pitchFamily="34" charset="0"/>
              </a:rPr>
              <a:t>Steeringwheel</a:t>
            </a:r>
            <a:r>
              <a:rPr lang="en-US" dirty="0">
                <a:latin typeface="Arial" panose="020B0604020202020204" pitchFamily="34" charset="0"/>
                <a:ea typeface="Arial" charset="0"/>
                <a:cs typeface="Arial" panose="020B0604020202020204" pitchFamily="34" charset="0"/>
              </a:rPr>
              <a:t> angle</a:t>
            </a:r>
          </a:p>
          <a:p>
            <a:pPr marL="431800" lvl="1" indent="-215900" fontAlgn="base">
              <a:spcBef>
                <a:spcPct val="0"/>
              </a:spcBef>
              <a:spcAft>
                <a:spcPct val="0"/>
              </a:spcAft>
              <a:buClr>
                <a:schemeClr val="tx2"/>
              </a:buClr>
              <a:buFont typeface="Wingdings" panose="05000000000000000000" pitchFamily="2" charset="2"/>
              <a:buChar char="§"/>
              <a:tabLst>
                <a:tab pos="431800" algn="l"/>
              </a:tabLst>
              <a:defRPr/>
            </a:pPr>
            <a:r>
              <a:rPr lang="de-DE" dirty="0">
                <a:latin typeface="Arial" panose="020B0604020202020204" pitchFamily="34" charset="0"/>
                <a:ea typeface="Arial" charset="0"/>
                <a:cs typeface="Arial" panose="020B0604020202020204" pitchFamily="34" charset="0"/>
              </a:rPr>
              <a:t>..</a:t>
            </a:r>
          </a:p>
        </p:txBody>
      </p:sp>
      <p:sp>
        <p:nvSpPr>
          <p:cNvPr id="9" name="Textfeld 8"/>
          <p:cNvSpPr txBox="1"/>
          <p:nvPr/>
        </p:nvSpPr>
        <p:spPr>
          <a:xfrm>
            <a:off x="7346802" y="1241458"/>
            <a:ext cx="4410182" cy="1508105"/>
          </a:xfrm>
          <a:prstGeom prst="rect">
            <a:avLst/>
          </a:prstGeom>
          <a:noFill/>
        </p:spPr>
        <p:txBody>
          <a:bodyPr wrap="none">
            <a:spAutoFit/>
          </a:bodyPr>
          <a:lstStyle/>
          <a:p>
            <a:pPr marL="215900" lvl="1" fontAlgn="base">
              <a:spcBef>
                <a:spcPct val="0"/>
              </a:spcBef>
              <a:spcAft>
                <a:spcPct val="0"/>
              </a:spcAft>
              <a:buClr>
                <a:schemeClr val="tx2"/>
              </a:buClr>
              <a:tabLst>
                <a:tab pos="431800" algn="l"/>
              </a:tabLst>
              <a:defRPr/>
            </a:pPr>
            <a:r>
              <a:rPr lang="en-US" sz="2000" dirty="0">
                <a:latin typeface="Arial" panose="020B0604020202020204" pitchFamily="34" charset="0"/>
                <a:ea typeface="Arial" charset="0"/>
                <a:cs typeface="Arial" panose="020B0604020202020204" pitchFamily="34" charset="0"/>
              </a:rPr>
              <a:t>Principle</a:t>
            </a:r>
          </a:p>
          <a:p>
            <a:pPr marL="431800" lvl="1" indent="-215900" fontAlgn="base">
              <a:spcBef>
                <a:spcPct val="0"/>
              </a:spcBef>
              <a:spcAft>
                <a:spcPct val="0"/>
              </a:spcAft>
              <a:buClr>
                <a:schemeClr val="tx2"/>
              </a:buClr>
              <a:buFont typeface="Wingdings" panose="05000000000000000000" pitchFamily="2" charset="2"/>
              <a:buChar char="§"/>
              <a:tabLst>
                <a:tab pos="431800" algn="l"/>
              </a:tabLst>
              <a:defRPr/>
            </a:pPr>
            <a:r>
              <a:rPr lang="en-US" dirty="0">
                <a:latin typeface="Arial" panose="020B0604020202020204" pitchFamily="34" charset="0"/>
                <a:ea typeface="Arial" charset="0"/>
                <a:cs typeface="Arial" panose="020B0604020202020204" pitchFamily="34" charset="0"/>
              </a:rPr>
              <a:t>Resistance R = Measurement Range</a:t>
            </a:r>
          </a:p>
          <a:p>
            <a:pPr marL="431800" lvl="1" indent="-215900" fontAlgn="base">
              <a:spcBef>
                <a:spcPct val="0"/>
              </a:spcBef>
              <a:spcAft>
                <a:spcPct val="0"/>
              </a:spcAft>
              <a:buClr>
                <a:schemeClr val="tx2"/>
              </a:buClr>
              <a:buFont typeface="Wingdings" panose="05000000000000000000" pitchFamily="2" charset="2"/>
              <a:buChar char="§"/>
              <a:tabLst>
                <a:tab pos="431800" algn="l"/>
              </a:tabLst>
              <a:defRPr/>
            </a:pPr>
            <a:r>
              <a:rPr lang="en-US" dirty="0">
                <a:latin typeface="Arial" panose="020B0604020202020204" pitchFamily="34" charset="0"/>
                <a:ea typeface="Arial" charset="0"/>
                <a:cs typeface="Arial" panose="020B0604020202020204" pitchFamily="34" charset="0"/>
              </a:rPr>
              <a:t>Voltage divider</a:t>
            </a:r>
          </a:p>
          <a:p>
            <a:pPr marL="431800" lvl="1" indent="-215900" fontAlgn="base">
              <a:spcBef>
                <a:spcPct val="0"/>
              </a:spcBef>
              <a:spcAft>
                <a:spcPct val="0"/>
              </a:spcAft>
              <a:buClr>
                <a:schemeClr val="tx2"/>
              </a:buClr>
              <a:buFont typeface="Wingdings" panose="05000000000000000000" pitchFamily="2" charset="2"/>
              <a:buChar char="§"/>
              <a:tabLst>
                <a:tab pos="431800" algn="l"/>
              </a:tabLst>
              <a:defRPr/>
            </a:pPr>
            <a:r>
              <a:rPr lang="en-US" dirty="0">
                <a:latin typeface="Arial" panose="020B0604020202020204" pitchFamily="34" charset="0"/>
                <a:ea typeface="Arial" charset="0"/>
                <a:cs typeface="Arial" panose="020B0604020202020204" pitchFamily="34" charset="0"/>
              </a:rPr>
              <a:t>Cost efficient</a:t>
            </a:r>
          </a:p>
          <a:p>
            <a:pPr marL="177800" indent="-177800" algn="l">
              <a:defRPr/>
            </a:pPr>
            <a:endParaRPr lang="de-DE" dirty="0"/>
          </a:p>
        </p:txBody>
      </p:sp>
      <p:pic>
        <p:nvPicPr>
          <p:cNvPr id="10" name="Grafik 9">
            <a:extLst>
              <a:ext uri="{FF2B5EF4-FFF2-40B4-BE49-F238E27FC236}">
                <a16:creationId xmlns:a16="http://schemas.microsoft.com/office/drawing/2014/main" id="{1DD0FB10-FA3F-4EC0-8F76-4F85B0FA8D2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3924893" y="869162"/>
            <a:ext cx="3021922" cy="2574801"/>
          </a:xfrm>
          <a:prstGeom prst="rect">
            <a:avLst/>
          </a:prstGeom>
        </p:spPr>
      </p:pic>
    </p:spTree>
    <p:extLst>
      <p:ext uri="{BB962C8B-B14F-4D97-AF65-F5344CB8AC3E}">
        <p14:creationId xmlns:p14="http://schemas.microsoft.com/office/powerpoint/2010/main" val="21180400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Sensor Examples</a:t>
            </a:r>
          </a:p>
          <a:p>
            <a:r>
              <a:rPr lang="de-DE" altLang="zh-CN" dirty="0" smtClean="0"/>
              <a:t>Potentiometer</a:t>
            </a:r>
            <a:endParaRPr lang="en-US" dirty="0"/>
          </a:p>
        </p:txBody>
      </p:sp>
      <p:sp>
        <p:nvSpPr>
          <p:cNvPr id="4" name="Text Box 4"/>
          <p:cNvSpPr txBox="1">
            <a:spLocks noChangeArrowheads="1"/>
          </p:cNvSpPr>
          <p:nvPr/>
        </p:nvSpPr>
        <p:spPr bwMode="auto">
          <a:xfrm>
            <a:off x="488272" y="1233171"/>
            <a:ext cx="2494914" cy="3428631"/>
          </a:xfrm>
          <a:prstGeom prst="rect">
            <a:avLst/>
          </a:prstGeom>
          <a:noFill/>
          <a:ln w="9525">
            <a:noFill/>
            <a:miter lim="800000"/>
            <a:headEnd/>
            <a:tailEnd/>
          </a:ln>
        </p:spPr>
        <p:txBody>
          <a:bodyPr wrap="none">
            <a:spAutoFit/>
          </a:bodyPr>
          <a:lstStyle/>
          <a:p>
            <a:pPr algn="l" eaLnBrk="1" hangingPunct="1">
              <a:spcBef>
                <a:spcPct val="20000"/>
              </a:spcBef>
            </a:pPr>
            <a:r>
              <a:rPr lang="en-US" sz="2000" dirty="0"/>
              <a:t>Throttle Sensor</a:t>
            </a:r>
          </a:p>
          <a:p>
            <a:pPr algn="l" eaLnBrk="1" hangingPunct="1">
              <a:spcBef>
                <a:spcPct val="20000"/>
              </a:spcBef>
            </a:pPr>
            <a:endParaRPr lang="en-US" dirty="0"/>
          </a:p>
          <a:p>
            <a:pPr algn="l" eaLnBrk="1" hangingPunct="1">
              <a:spcBef>
                <a:spcPct val="20000"/>
              </a:spcBef>
            </a:pPr>
            <a:endParaRPr lang="en-US" dirty="0"/>
          </a:p>
          <a:p>
            <a:pPr algn="l" eaLnBrk="1" hangingPunct="1">
              <a:spcBef>
                <a:spcPct val="20000"/>
              </a:spcBef>
            </a:pPr>
            <a:endParaRPr lang="en-US" dirty="0"/>
          </a:p>
          <a:p>
            <a:pPr algn="l" eaLnBrk="1" hangingPunct="1">
              <a:spcBef>
                <a:spcPct val="20000"/>
              </a:spcBef>
            </a:pPr>
            <a:endParaRPr lang="en-US" dirty="0"/>
          </a:p>
          <a:p>
            <a:pPr algn="l" eaLnBrk="1" hangingPunct="1">
              <a:spcBef>
                <a:spcPct val="20000"/>
              </a:spcBef>
            </a:pPr>
            <a:endParaRPr lang="en-US" dirty="0"/>
          </a:p>
          <a:p>
            <a:pPr algn="l" eaLnBrk="1" hangingPunct="1">
              <a:spcBef>
                <a:spcPct val="20000"/>
              </a:spcBef>
            </a:pPr>
            <a:endParaRPr lang="en-US" dirty="0"/>
          </a:p>
          <a:p>
            <a:pPr algn="l" eaLnBrk="1" hangingPunct="1">
              <a:spcBef>
                <a:spcPct val="20000"/>
              </a:spcBef>
            </a:pPr>
            <a:endParaRPr lang="en-US" dirty="0"/>
          </a:p>
          <a:p>
            <a:pPr algn="l" eaLnBrk="1" hangingPunct="1">
              <a:spcBef>
                <a:spcPct val="20000"/>
              </a:spcBef>
            </a:pPr>
            <a:endParaRPr lang="en-US" dirty="0"/>
          </a:p>
          <a:p>
            <a:pPr algn="l" eaLnBrk="1" hangingPunct="1">
              <a:spcBef>
                <a:spcPct val="20000"/>
              </a:spcBef>
            </a:pPr>
            <a:r>
              <a:rPr lang="en-US" sz="2000" dirty="0"/>
              <a:t>Pedal Travel Sensor</a:t>
            </a:r>
          </a:p>
        </p:txBody>
      </p:sp>
      <p:pic>
        <p:nvPicPr>
          <p:cNvPr id="5" name="Picture 5" descr="D:\Schoenen\Lehre\Sensoren\Bilder\Drosselklappensensorik.tif"/>
          <p:cNvPicPr>
            <a:picLocks noChangeArrowheads="1"/>
          </p:cNvPicPr>
          <p:nvPr/>
        </p:nvPicPr>
        <p:blipFill>
          <a:blip r:embed="rId3" cstate="print"/>
          <a:srcRect/>
          <a:stretch>
            <a:fillRect/>
          </a:stretch>
        </p:blipFill>
        <p:spPr bwMode="auto">
          <a:xfrm>
            <a:off x="4969935" y="1196752"/>
            <a:ext cx="4924425" cy="2422525"/>
          </a:xfrm>
          <a:prstGeom prst="rect">
            <a:avLst/>
          </a:prstGeom>
          <a:noFill/>
          <a:ln w="9525">
            <a:noFill/>
            <a:miter lim="800000"/>
            <a:headEnd/>
            <a:tailEnd/>
          </a:ln>
        </p:spPr>
      </p:pic>
      <p:pic>
        <p:nvPicPr>
          <p:cNvPr id="6" name="Picture 6" descr="D:\Schoenen\Lehre\Sensoren\Bilder\Pedalwertgeber.tif"/>
          <p:cNvPicPr>
            <a:picLocks noChangeArrowheads="1"/>
          </p:cNvPicPr>
          <p:nvPr/>
        </p:nvPicPr>
        <p:blipFill>
          <a:blip r:embed="rId4" cstate="print"/>
          <a:srcRect/>
          <a:stretch>
            <a:fillRect/>
          </a:stretch>
        </p:blipFill>
        <p:spPr bwMode="auto">
          <a:xfrm>
            <a:off x="5065184" y="3787552"/>
            <a:ext cx="4430712" cy="2239963"/>
          </a:xfrm>
          <a:prstGeom prst="rect">
            <a:avLst/>
          </a:prstGeom>
          <a:noFill/>
          <a:ln w="9525">
            <a:noFill/>
            <a:miter lim="800000"/>
            <a:headEnd/>
            <a:tailEnd/>
          </a:ln>
        </p:spPr>
      </p:pic>
      <p:sp>
        <p:nvSpPr>
          <p:cNvPr id="7" name="Text Box 7"/>
          <p:cNvSpPr txBox="1">
            <a:spLocks noChangeArrowheads="1"/>
          </p:cNvSpPr>
          <p:nvPr/>
        </p:nvSpPr>
        <p:spPr bwMode="auto">
          <a:xfrm>
            <a:off x="5355432" y="1269354"/>
            <a:ext cx="1782233" cy="274637"/>
          </a:xfrm>
          <a:prstGeom prst="rect">
            <a:avLst/>
          </a:prstGeom>
          <a:solidFill>
            <a:srgbClr val="FFFFFF"/>
          </a:solidFill>
          <a:ln w="9525">
            <a:noFill/>
            <a:miter lim="800000"/>
            <a:headEnd/>
            <a:tailEnd/>
          </a:ln>
        </p:spPr>
        <p:txBody>
          <a:bodyPr>
            <a:spAutoFit/>
          </a:bodyPr>
          <a:lstStyle/>
          <a:p>
            <a:pPr algn="l" eaLnBrk="1" hangingPunct="1">
              <a:spcBef>
                <a:spcPct val="20000"/>
              </a:spcBef>
            </a:pPr>
            <a:r>
              <a:rPr lang="en-US" sz="1200" b="1"/>
              <a:t> </a:t>
            </a:r>
            <a:r>
              <a:rPr lang="en-US" sz="1000" b="1"/>
              <a:t>Throttle Sensor</a:t>
            </a:r>
          </a:p>
        </p:txBody>
      </p:sp>
      <p:sp>
        <p:nvSpPr>
          <p:cNvPr id="8" name="Text Box 9"/>
          <p:cNvSpPr txBox="1">
            <a:spLocks noChangeArrowheads="1"/>
          </p:cNvSpPr>
          <p:nvPr/>
        </p:nvSpPr>
        <p:spPr bwMode="auto">
          <a:xfrm>
            <a:off x="8400256" y="3313583"/>
            <a:ext cx="1782233" cy="214313"/>
          </a:xfrm>
          <a:prstGeom prst="rect">
            <a:avLst/>
          </a:prstGeom>
          <a:solidFill>
            <a:srgbClr val="FFFFFF"/>
          </a:solidFill>
          <a:ln w="9525">
            <a:noFill/>
            <a:miter lim="800000"/>
            <a:headEnd/>
            <a:tailEnd/>
          </a:ln>
        </p:spPr>
        <p:txBody>
          <a:bodyPr>
            <a:spAutoFit/>
          </a:bodyPr>
          <a:lstStyle/>
          <a:p>
            <a:pPr algn="l" eaLnBrk="1" hangingPunct="1">
              <a:spcBef>
                <a:spcPct val="20000"/>
              </a:spcBef>
            </a:pPr>
            <a:r>
              <a:rPr lang="en-US" sz="800" b="1"/>
              <a:t> Throttle Angle</a:t>
            </a:r>
          </a:p>
        </p:txBody>
      </p:sp>
      <p:sp>
        <p:nvSpPr>
          <p:cNvPr id="9" name="Text Box 10"/>
          <p:cNvSpPr txBox="1">
            <a:spLocks noChangeArrowheads="1"/>
          </p:cNvSpPr>
          <p:nvPr/>
        </p:nvSpPr>
        <p:spPr bwMode="auto">
          <a:xfrm>
            <a:off x="7104112" y="4393703"/>
            <a:ext cx="864096" cy="338554"/>
          </a:xfrm>
          <a:prstGeom prst="rect">
            <a:avLst/>
          </a:prstGeom>
          <a:solidFill>
            <a:schemeClr val="bg1"/>
          </a:solidFill>
          <a:ln w="9525">
            <a:noFill/>
            <a:miter lim="800000"/>
            <a:headEnd/>
            <a:tailEnd/>
          </a:ln>
        </p:spPr>
        <p:txBody>
          <a:bodyPr wrap="square">
            <a:spAutoFit/>
          </a:bodyPr>
          <a:lstStyle/>
          <a:p>
            <a:pPr algn="l" eaLnBrk="1" hangingPunct="1">
              <a:spcBef>
                <a:spcPct val="20000"/>
              </a:spcBef>
            </a:pPr>
            <a:r>
              <a:rPr lang="en-US" sz="800" b="1"/>
              <a:t>Usable Range (Poti1)</a:t>
            </a:r>
          </a:p>
        </p:txBody>
      </p:sp>
      <p:sp>
        <p:nvSpPr>
          <p:cNvPr id="10" name="Text Box 14"/>
          <p:cNvSpPr txBox="1">
            <a:spLocks noChangeArrowheads="1"/>
          </p:cNvSpPr>
          <p:nvPr/>
        </p:nvSpPr>
        <p:spPr bwMode="auto">
          <a:xfrm>
            <a:off x="8688288" y="4249688"/>
            <a:ext cx="504056" cy="658642"/>
          </a:xfrm>
          <a:prstGeom prst="rect">
            <a:avLst/>
          </a:prstGeom>
          <a:solidFill>
            <a:srgbClr val="FFFFFF"/>
          </a:solidFill>
          <a:ln w="9525">
            <a:noFill/>
            <a:miter lim="800000"/>
            <a:headEnd/>
            <a:tailEnd/>
          </a:ln>
        </p:spPr>
        <p:txBody>
          <a:bodyPr wrap="square">
            <a:spAutoFit/>
          </a:bodyPr>
          <a:lstStyle/>
          <a:p>
            <a:pPr algn="l" eaLnBrk="1" hangingPunct="1">
              <a:spcBef>
                <a:spcPct val="20000"/>
              </a:spcBef>
            </a:pPr>
            <a:endParaRPr lang="en-US" sz="800" b="1"/>
          </a:p>
          <a:p>
            <a:pPr algn="l" eaLnBrk="1" hangingPunct="1">
              <a:spcBef>
                <a:spcPct val="20000"/>
              </a:spcBef>
            </a:pPr>
            <a:endParaRPr lang="en-US" sz="800" b="1"/>
          </a:p>
          <a:p>
            <a:pPr algn="l" eaLnBrk="1" hangingPunct="1">
              <a:spcBef>
                <a:spcPct val="20000"/>
              </a:spcBef>
            </a:pPr>
            <a:endParaRPr lang="en-US" sz="800" b="1"/>
          </a:p>
          <a:p>
            <a:pPr algn="l" eaLnBrk="1" hangingPunct="1">
              <a:spcBef>
                <a:spcPct val="20000"/>
              </a:spcBef>
            </a:pPr>
            <a:endParaRPr lang="en-US" sz="800" b="1"/>
          </a:p>
        </p:txBody>
      </p:sp>
      <p:sp>
        <p:nvSpPr>
          <p:cNvPr id="11" name="Text Box 15"/>
          <p:cNvSpPr txBox="1">
            <a:spLocks noChangeArrowheads="1"/>
          </p:cNvSpPr>
          <p:nvPr/>
        </p:nvSpPr>
        <p:spPr bwMode="auto">
          <a:xfrm>
            <a:off x="8760296" y="4249687"/>
            <a:ext cx="1593849" cy="336550"/>
          </a:xfrm>
          <a:prstGeom prst="rect">
            <a:avLst/>
          </a:prstGeom>
          <a:solidFill>
            <a:srgbClr val="FFFFFF"/>
          </a:solidFill>
          <a:ln w="9525">
            <a:noFill/>
            <a:miter lim="800000"/>
            <a:headEnd/>
            <a:tailEnd/>
          </a:ln>
        </p:spPr>
        <p:txBody>
          <a:bodyPr>
            <a:spAutoFit/>
          </a:bodyPr>
          <a:lstStyle/>
          <a:p>
            <a:pPr algn="l" eaLnBrk="1" hangingPunct="1">
              <a:spcBef>
                <a:spcPct val="20000"/>
              </a:spcBef>
            </a:pPr>
            <a:r>
              <a:rPr lang="en-US" sz="800" b="1"/>
              <a:t>Applied upper diagnostic threshold</a:t>
            </a:r>
          </a:p>
        </p:txBody>
      </p:sp>
      <p:sp>
        <p:nvSpPr>
          <p:cNvPr id="12" name="Text Box 17"/>
          <p:cNvSpPr txBox="1">
            <a:spLocks noChangeArrowheads="1"/>
          </p:cNvSpPr>
          <p:nvPr/>
        </p:nvSpPr>
        <p:spPr bwMode="auto">
          <a:xfrm>
            <a:off x="8760296" y="5185791"/>
            <a:ext cx="1080120" cy="461665"/>
          </a:xfrm>
          <a:prstGeom prst="rect">
            <a:avLst/>
          </a:prstGeom>
          <a:solidFill>
            <a:srgbClr val="FFFFFF"/>
          </a:solidFill>
          <a:ln w="9525">
            <a:noFill/>
            <a:miter lim="800000"/>
            <a:headEnd/>
            <a:tailEnd/>
          </a:ln>
        </p:spPr>
        <p:txBody>
          <a:bodyPr wrap="square">
            <a:spAutoFit/>
          </a:bodyPr>
          <a:lstStyle/>
          <a:p>
            <a:pPr algn="l" eaLnBrk="1" hangingPunct="1">
              <a:spcBef>
                <a:spcPct val="20000"/>
              </a:spcBef>
            </a:pPr>
            <a:r>
              <a:rPr lang="en-US" sz="800" b="1"/>
              <a:t>Applied lower diagnostic threshold</a:t>
            </a:r>
          </a:p>
        </p:txBody>
      </p:sp>
      <p:sp>
        <p:nvSpPr>
          <p:cNvPr id="13" name="Line 19"/>
          <p:cNvSpPr>
            <a:spLocks noChangeShapeType="1"/>
          </p:cNvSpPr>
          <p:nvPr/>
        </p:nvSpPr>
        <p:spPr bwMode="auto">
          <a:xfrm flipH="1">
            <a:off x="8472264" y="5545831"/>
            <a:ext cx="281517" cy="0"/>
          </a:xfrm>
          <a:prstGeom prst="line">
            <a:avLst/>
          </a:prstGeom>
          <a:noFill/>
          <a:ln w="9525">
            <a:solidFill>
              <a:schemeClr val="tx1"/>
            </a:solidFill>
            <a:round/>
            <a:headEnd/>
            <a:tailEnd type="triangle" w="med" len="med"/>
          </a:ln>
        </p:spPr>
        <p:txBody>
          <a:bodyPr/>
          <a:lstStyle/>
          <a:p>
            <a:endParaRPr lang="de-DE"/>
          </a:p>
        </p:txBody>
      </p:sp>
      <p:pic>
        <p:nvPicPr>
          <p:cNvPr id="14" name="Picture 3" descr="C:\WINNT\Profiles\schoenen\Anwendungsdaten\Microsoft\Media Catalog\drosselklappen.jpg"/>
          <p:cNvPicPr>
            <a:picLocks noChangeAspect="1" noChangeArrowheads="1"/>
          </p:cNvPicPr>
          <p:nvPr/>
        </p:nvPicPr>
        <p:blipFill>
          <a:blip r:embed="rId5" cstate="print"/>
          <a:stretch>
            <a:fillRect/>
          </a:stretch>
        </p:blipFill>
        <p:spPr>
          <a:xfrm>
            <a:off x="3503712" y="4249687"/>
            <a:ext cx="1716071" cy="1368152"/>
          </a:xfrm>
          <a:prstGeom prst="rect">
            <a:avLst/>
          </a:prstGeom>
        </p:spPr>
      </p:pic>
      <p:sp>
        <p:nvSpPr>
          <p:cNvPr id="15" name="Text Box 11"/>
          <p:cNvSpPr txBox="1">
            <a:spLocks noChangeArrowheads="1"/>
          </p:cNvSpPr>
          <p:nvPr/>
        </p:nvSpPr>
        <p:spPr bwMode="auto">
          <a:xfrm>
            <a:off x="7104112" y="4105671"/>
            <a:ext cx="1512168" cy="216024"/>
          </a:xfrm>
          <a:prstGeom prst="rect">
            <a:avLst/>
          </a:prstGeom>
          <a:solidFill>
            <a:srgbClr val="C0C0C0"/>
          </a:solidFill>
          <a:ln w="9525">
            <a:noFill/>
            <a:miter lim="800000"/>
            <a:headEnd/>
            <a:tailEnd/>
          </a:ln>
        </p:spPr>
        <p:txBody>
          <a:bodyPr wrap="square">
            <a:spAutoFit/>
          </a:bodyPr>
          <a:lstStyle/>
          <a:p>
            <a:pPr algn="l" eaLnBrk="1" hangingPunct="1">
              <a:spcBef>
                <a:spcPct val="20000"/>
              </a:spcBef>
            </a:pPr>
            <a:r>
              <a:rPr lang="en-US" sz="800" b="1"/>
              <a:t>Non-Usable Range (Poti1)</a:t>
            </a:r>
          </a:p>
        </p:txBody>
      </p:sp>
      <p:sp>
        <p:nvSpPr>
          <p:cNvPr id="16" name="Line 19"/>
          <p:cNvSpPr>
            <a:spLocks noChangeShapeType="1"/>
          </p:cNvSpPr>
          <p:nvPr/>
        </p:nvSpPr>
        <p:spPr bwMode="auto">
          <a:xfrm flipH="1">
            <a:off x="8544272" y="4393703"/>
            <a:ext cx="281517" cy="0"/>
          </a:xfrm>
          <a:prstGeom prst="line">
            <a:avLst/>
          </a:prstGeom>
          <a:noFill/>
          <a:ln w="9525">
            <a:solidFill>
              <a:schemeClr val="tx1"/>
            </a:solidFill>
            <a:round/>
            <a:headEnd/>
            <a:tailEnd type="triangle" w="med" len="med"/>
          </a:ln>
        </p:spPr>
        <p:txBody>
          <a:bodyPr/>
          <a:lstStyle/>
          <a:p>
            <a:endParaRPr lang="de-DE"/>
          </a:p>
        </p:txBody>
      </p:sp>
      <p:sp>
        <p:nvSpPr>
          <p:cNvPr id="17" name="Text Box 7"/>
          <p:cNvSpPr txBox="1">
            <a:spLocks noChangeArrowheads="1"/>
          </p:cNvSpPr>
          <p:nvPr/>
        </p:nvSpPr>
        <p:spPr bwMode="auto">
          <a:xfrm>
            <a:off x="5363799" y="3996966"/>
            <a:ext cx="1481283" cy="252721"/>
          </a:xfrm>
          <a:prstGeom prst="rect">
            <a:avLst/>
          </a:prstGeom>
          <a:solidFill>
            <a:srgbClr val="FFFFFF"/>
          </a:solidFill>
          <a:ln w="9525">
            <a:noFill/>
            <a:miter lim="800000"/>
            <a:headEnd/>
            <a:tailEnd/>
          </a:ln>
        </p:spPr>
        <p:txBody>
          <a:bodyPr wrap="square">
            <a:spAutoFit/>
          </a:bodyPr>
          <a:lstStyle/>
          <a:p>
            <a:pPr algn="l" eaLnBrk="1" hangingPunct="1">
              <a:spcBef>
                <a:spcPct val="20000"/>
              </a:spcBef>
            </a:pPr>
            <a:r>
              <a:rPr lang="en-US" sz="1000" b="1"/>
              <a:t>Pedal Travel Sensor</a:t>
            </a:r>
          </a:p>
        </p:txBody>
      </p:sp>
    </p:spTree>
    <p:extLst>
      <p:ext uri="{BB962C8B-B14F-4D97-AF65-F5344CB8AC3E}">
        <p14:creationId xmlns:p14="http://schemas.microsoft.com/office/powerpoint/2010/main" val="25162240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Sensor Examples</a:t>
            </a:r>
          </a:p>
          <a:p>
            <a:r>
              <a:rPr lang="de-DE" altLang="zh-CN" dirty="0" smtClean="0"/>
              <a:t>Speed Measurement – </a:t>
            </a:r>
            <a:r>
              <a:rPr lang="de-DE" altLang="zh-CN" dirty="0" err="1"/>
              <a:t>I</a:t>
            </a:r>
            <a:r>
              <a:rPr lang="de-DE" altLang="zh-CN" dirty="0" err="1" smtClean="0"/>
              <a:t>nductive</a:t>
            </a:r>
            <a:r>
              <a:rPr lang="de-DE" altLang="zh-CN" dirty="0" smtClean="0"/>
              <a:t> Sensors</a:t>
            </a:r>
            <a:endParaRPr lang="en-US" dirty="0"/>
          </a:p>
        </p:txBody>
      </p:sp>
      <p:pic>
        <p:nvPicPr>
          <p:cNvPr id="4" name="Picture 4"/>
          <p:cNvPicPr>
            <a:picLocks noChangeArrowheads="1"/>
          </p:cNvPicPr>
          <p:nvPr/>
        </p:nvPicPr>
        <p:blipFill>
          <a:blip r:embed="rId4" cstate="print"/>
          <a:srcRect/>
          <a:stretch>
            <a:fillRect/>
          </a:stretch>
        </p:blipFill>
        <p:spPr bwMode="auto">
          <a:xfrm>
            <a:off x="5663952" y="1767795"/>
            <a:ext cx="4537075" cy="4162425"/>
          </a:xfrm>
          <a:prstGeom prst="rect">
            <a:avLst/>
          </a:prstGeom>
          <a:noFill/>
          <a:ln w="9525">
            <a:noFill/>
            <a:miter lim="800000"/>
            <a:headEnd/>
            <a:tailEnd/>
          </a:ln>
        </p:spPr>
      </p:pic>
      <p:graphicFrame>
        <p:nvGraphicFramePr>
          <p:cNvPr id="5" name="Object 6"/>
          <p:cNvGraphicFramePr>
            <a:graphicFrameLocks noChangeAspect="1"/>
          </p:cNvGraphicFramePr>
          <p:nvPr/>
        </p:nvGraphicFramePr>
        <p:xfrm>
          <a:off x="656167" y="1816100"/>
          <a:ext cx="4176184" cy="3741738"/>
        </p:xfrm>
        <a:graphic>
          <a:graphicData uri="http://schemas.openxmlformats.org/presentationml/2006/ole">
            <mc:AlternateContent xmlns:mc="http://schemas.openxmlformats.org/markup-compatibility/2006">
              <mc:Choice xmlns:v="urn:schemas-microsoft-com:vml" Requires="v">
                <p:oleObj spid="_x0000_s82995" name="Bild" r:id="rId5" imgW="2346960" imgH="2624328" progId="Word.Picture.8">
                  <p:embed/>
                </p:oleObj>
              </mc:Choice>
              <mc:Fallback>
                <p:oleObj name="Bild" r:id="rId5" imgW="2346960" imgH="2624328" progId="Word.Picture.8">
                  <p:embed/>
                  <p:pic>
                    <p:nvPicPr>
                      <p:cNvPr id="5122" name="Object 6"/>
                      <p:cNvPicPr>
                        <a:picLocks noChangeAspect="1" noChangeArrowheads="1"/>
                      </p:cNvPicPr>
                      <p:nvPr/>
                    </p:nvPicPr>
                    <p:blipFill>
                      <a:blip r:embed="rId6">
                        <a:extLst>
                          <a:ext uri="{28A0092B-C50C-407E-A947-70E740481C1C}">
                            <a14:useLocalDpi xmlns:a14="http://schemas.microsoft.com/office/drawing/2010/main" val="0"/>
                          </a:ext>
                        </a:extLst>
                      </a:blip>
                      <a:srcRect l="3029" t="2710" r="2272" b="2710"/>
                      <a:stretch>
                        <a:fillRect/>
                      </a:stretch>
                    </p:blipFill>
                    <p:spPr bwMode="auto">
                      <a:xfrm>
                        <a:off x="656167" y="1816100"/>
                        <a:ext cx="4176184" cy="3741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 Box 7"/>
          <p:cNvSpPr txBox="1">
            <a:spLocks noChangeArrowheads="1"/>
          </p:cNvSpPr>
          <p:nvPr/>
        </p:nvSpPr>
        <p:spPr bwMode="auto">
          <a:xfrm>
            <a:off x="656167" y="4483101"/>
            <a:ext cx="4002186" cy="1224951"/>
          </a:xfrm>
          <a:prstGeom prst="rect">
            <a:avLst/>
          </a:prstGeom>
          <a:solidFill>
            <a:srgbClr val="004C4C">
              <a:alpha val="50195"/>
            </a:srgbClr>
          </a:solidFill>
          <a:ln w="9525">
            <a:noFill/>
            <a:miter lim="800000"/>
            <a:headEnd/>
            <a:tailEnd/>
          </a:ln>
        </p:spPr>
        <p:txBody>
          <a:bodyPr wrap="none">
            <a:spAutoFit/>
          </a:bodyPr>
          <a:lstStyle/>
          <a:p>
            <a:pPr algn="l" eaLnBrk="1" hangingPunct="1">
              <a:spcBef>
                <a:spcPct val="20000"/>
              </a:spcBef>
            </a:pPr>
            <a:r>
              <a:rPr lang="en-GB" sz="1600" b="1" dirty="0"/>
              <a:t>1 Insulated Lead, 2 Permanent Magnet,</a:t>
            </a:r>
          </a:p>
          <a:p>
            <a:pPr algn="l" eaLnBrk="1" hangingPunct="1">
              <a:spcBef>
                <a:spcPct val="20000"/>
              </a:spcBef>
            </a:pPr>
            <a:r>
              <a:rPr lang="en-GB" sz="1600" b="1" dirty="0"/>
              <a:t>3 Sensor Housing, 4 Housing,</a:t>
            </a:r>
          </a:p>
          <a:p>
            <a:pPr algn="l" eaLnBrk="1" hangingPunct="1">
              <a:spcBef>
                <a:spcPct val="20000"/>
              </a:spcBef>
            </a:pPr>
            <a:r>
              <a:rPr lang="en-GB" sz="1600" b="1" dirty="0"/>
              <a:t>5 Soft-Iron Core, 6 Coil, 7 Air Gap,</a:t>
            </a:r>
          </a:p>
          <a:p>
            <a:pPr algn="l" eaLnBrk="1" hangingPunct="1">
              <a:spcBef>
                <a:spcPct val="20000"/>
              </a:spcBef>
            </a:pPr>
            <a:r>
              <a:rPr lang="en-GB" sz="1600" b="1" dirty="0"/>
              <a:t>8 Toothed Disc with Reference Marking</a:t>
            </a:r>
          </a:p>
        </p:txBody>
      </p:sp>
    </p:spTree>
    <p:extLst>
      <p:ext uri="{BB962C8B-B14F-4D97-AF65-F5344CB8AC3E}">
        <p14:creationId xmlns:p14="http://schemas.microsoft.com/office/powerpoint/2010/main" val="23181319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Sensor Examples</a:t>
            </a:r>
          </a:p>
          <a:p>
            <a:r>
              <a:rPr lang="de-DE" altLang="zh-CN" dirty="0" smtClean="0"/>
              <a:t>Wheel Speed Measurement – ABS Sensor</a:t>
            </a:r>
            <a:endParaRPr lang="en-US" dirty="0"/>
          </a:p>
        </p:txBody>
      </p:sp>
      <p:sp>
        <p:nvSpPr>
          <p:cNvPr id="4" name="Text Box 7"/>
          <p:cNvSpPr txBox="1">
            <a:spLocks noChangeArrowheads="1"/>
          </p:cNvSpPr>
          <p:nvPr/>
        </p:nvSpPr>
        <p:spPr bwMode="auto">
          <a:xfrm>
            <a:off x="6576054" y="1203276"/>
            <a:ext cx="4596195" cy="369332"/>
          </a:xfrm>
          <a:prstGeom prst="rect">
            <a:avLst/>
          </a:prstGeom>
          <a:noFill/>
          <a:ln w="9525">
            <a:noFill/>
            <a:miter lim="800000"/>
            <a:headEnd/>
            <a:tailEnd/>
          </a:ln>
        </p:spPr>
        <p:txBody>
          <a:bodyPr wrap="none">
            <a:spAutoFit/>
          </a:bodyPr>
          <a:lstStyle/>
          <a:p>
            <a:pPr algn="l" eaLnBrk="1" hangingPunct="1">
              <a:spcBef>
                <a:spcPct val="20000"/>
              </a:spcBef>
            </a:pPr>
            <a:r>
              <a:rPr lang="en-GB" dirty="0"/>
              <a:t>Output – Signal Curves of an ABS - Sensor</a:t>
            </a:r>
          </a:p>
        </p:txBody>
      </p:sp>
      <p:sp>
        <p:nvSpPr>
          <p:cNvPr id="5" name="Text Box 7"/>
          <p:cNvSpPr txBox="1">
            <a:spLocks noChangeArrowheads="1"/>
          </p:cNvSpPr>
          <p:nvPr/>
        </p:nvSpPr>
        <p:spPr bwMode="auto">
          <a:xfrm>
            <a:off x="263352" y="3989963"/>
            <a:ext cx="9745083" cy="2062103"/>
          </a:xfrm>
          <a:prstGeom prst="rect">
            <a:avLst/>
          </a:prstGeom>
          <a:noFill/>
          <a:ln w="9525">
            <a:noFill/>
            <a:miter lim="800000"/>
            <a:headEnd/>
            <a:tailEnd/>
          </a:ln>
        </p:spPr>
        <p:txBody>
          <a:bodyPr wrap="square">
            <a:spAutoFit/>
          </a:bodyPr>
          <a:lstStyle/>
          <a:p>
            <a:pPr marL="215900" lvl="1" fontAlgn="base">
              <a:spcBef>
                <a:spcPct val="0"/>
              </a:spcBef>
              <a:spcAft>
                <a:spcPct val="0"/>
              </a:spcAft>
              <a:buClr>
                <a:schemeClr val="tx2"/>
              </a:buClr>
              <a:tabLst>
                <a:tab pos="431800" algn="l"/>
              </a:tabLst>
              <a:defRPr/>
            </a:pPr>
            <a:r>
              <a:rPr lang="en-US" sz="2000" dirty="0">
                <a:latin typeface="Arial" panose="020B0604020202020204" pitchFamily="34" charset="0"/>
                <a:ea typeface="Arial" charset="0"/>
                <a:cs typeface="Arial" panose="020B0604020202020204" pitchFamily="34" charset="0"/>
              </a:rPr>
              <a:t>Construction principle of an inductive ABS-sensor</a:t>
            </a:r>
          </a:p>
          <a:p>
            <a:pPr marL="431800" lvl="1" indent="-215900" fontAlgn="base">
              <a:spcBef>
                <a:spcPct val="0"/>
              </a:spcBef>
              <a:spcAft>
                <a:spcPct val="0"/>
              </a:spcAft>
              <a:buClr>
                <a:schemeClr val="tx2"/>
              </a:buClr>
              <a:buFont typeface="Wingdings" panose="05000000000000000000" pitchFamily="2" charset="2"/>
              <a:buChar char="§"/>
              <a:tabLst>
                <a:tab pos="431800" algn="l"/>
              </a:tabLst>
              <a:defRPr/>
            </a:pPr>
            <a:r>
              <a:rPr lang="en-US" dirty="0">
                <a:latin typeface="Arial" panose="020B0604020202020204" pitchFamily="34" charset="0"/>
                <a:ea typeface="Arial" charset="0"/>
                <a:cs typeface="Arial" panose="020B0604020202020204" pitchFamily="34" charset="0"/>
              </a:rPr>
              <a:t>Toothed disk affects the field of the permanent magnet</a:t>
            </a:r>
          </a:p>
          <a:p>
            <a:pPr marL="431800" lvl="1" indent="-215900" fontAlgn="base">
              <a:spcBef>
                <a:spcPct val="0"/>
              </a:spcBef>
              <a:spcAft>
                <a:spcPct val="0"/>
              </a:spcAft>
              <a:buClr>
                <a:schemeClr val="tx2"/>
              </a:buClr>
              <a:buFont typeface="Wingdings" panose="05000000000000000000" pitchFamily="2" charset="2"/>
              <a:buChar char="§"/>
              <a:tabLst>
                <a:tab pos="431800" algn="l"/>
              </a:tabLst>
              <a:defRPr/>
            </a:pPr>
            <a:r>
              <a:rPr lang="en-US" dirty="0">
                <a:latin typeface="Arial" panose="020B0604020202020204" pitchFamily="34" charset="0"/>
                <a:ea typeface="Arial" charset="0"/>
                <a:cs typeface="Arial" panose="020B0604020202020204" pitchFamily="34" charset="0"/>
              </a:rPr>
              <a:t>Change of mag. field  induces an alternating voltage in the detection coil</a:t>
            </a:r>
          </a:p>
          <a:p>
            <a:pPr marL="431800" lvl="1" indent="-215900" fontAlgn="base">
              <a:spcBef>
                <a:spcPct val="0"/>
              </a:spcBef>
              <a:spcAft>
                <a:spcPct val="0"/>
              </a:spcAft>
              <a:buClr>
                <a:schemeClr val="tx2"/>
              </a:buClr>
              <a:buFont typeface="Wingdings" panose="05000000000000000000" pitchFamily="2" charset="2"/>
              <a:buChar char="§"/>
              <a:tabLst>
                <a:tab pos="431800" algn="l"/>
              </a:tabLst>
              <a:defRPr/>
            </a:pPr>
            <a:r>
              <a:rPr lang="en-US" dirty="0">
                <a:latin typeface="Arial" panose="020B0604020202020204" pitchFamily="34" charset="0"/>
                <a:ea typeface="Arial" charset="0"/>
                <a:cs typeface="Arial" panose="020B0604020202020204" pitchFamily="34" charset="0"/>
              </a:rPr>
              <a:t>Amplitude and frequency are a function of the rotational speed</a:t>
            </a:r>
          </a:p>
          <a:p>
            <a:pPr marL="431800" lvl="1" indent="-215900" fontAlgn="base">
              <a:spcBef>
                <a:spcPct val="0"/>
              </a:spcBef>
              <a:spcAft>
                <a:spcPct val="0"/>
              </a:spcAft>
              <a:buClr>
                <a:schemeClr val="tx2"/>
              </a:buClr>
              <a:buFont typeface="Wingdings" panose="05000000000000000000" pitchFamily="2" charset="2"/>
              <a:buChar char="§"/>
              <a:tabLst>
                <a:tab pos="431800" algn="l"/>
              </a:tabLst>
              <a:defRPr/>
            </a:pPr>
            <a:r>
              <a:rPr lang="en-US" dirty="0">
                <a:latin typeface="Arial" panose="020B0604020202020204" pitchFamily="34" charset="0"/>
                <a:ea typeface="Arial" charset="0"/>
                <a:cs typeface="Arial" panose="020B0604020202020204" pitchFamily="34" charset="0"/>
              </a:rPr>
              <a:t>Electric circuit  for limiting and conditioning of the measurement signal for further processing</a:t>
            </a:r>
          </a:p>
          <a:p>
            <a:pPr marL="431800" lvl="1" indent="-215900" fontAlgn="base">
              <a:spcBef>
                <a:spcPct val="0"/>
              </a:spcBef>
              <a:spcAft>
                <a:spcPct val="0"/>
              </a:spcAft>
              <a:buClr>
                <a:schemeClr val="tx2"/>
              </a:buClr>
              <a:buFont typeface="Wingdings" panose="05000000000000000000" pitchFamily="2" charset="2"/>
              <a:buChar char="§"/>
              <a:tabLst>
                <a:tab pos="431800" algn="l"/>
              </a:tabLst>
              <a:defRPr/>
            </a:pPr>
            <a:r>
              <a:rPr lang="en-US" dirty="0">
                <a:latin typeface="Arial" panose="020B0604020202020204" pitchFamily="34" charset="0"/>
                <a:ea typeface="Arial" charset="0"/>
                <a:cs typeface="Arial" panose="020B0604020202020204" pitchFamily="34" charset="0"/>
              </a:rPr>
              <a:t>Low rotational speed difficult to detect</a:t>
            </a:r>
          </a:p>
        </p:txBody>
      </p:sp>
      <p:pic>
        <p:nvPicPr>
          <p:cNvPr id="6" name="Grafik 5">
            <a:extLst>
              <a:ext uri="{FF2B5EF4-FFF2-40B4-BE49-F238E27FC236}">
                <a16:creationId xmlns:a16="http://schemas.microsoft.com/office/drawing/2014/main" id="{52585F60-A054-4852-B10A-71E8AB83A53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013227" y="902196"/>
            <a:ext cx="3786629" cy="3149626"/>
          </a:xfrm>
          <a:prstGeom prst="rect">
            <a:avLst/>
          </a:prstGeom>
        </p:spPr>
      </p:pic>
      <p:pic>
        <p:nvPicPr>
          <p:cNvPr id="7" name="Grafik 6">
            <a:extLst>
              <a:ext uri="{FF2B5EF4-FFF2-40B4-BE49-F238E27FC236}">
                <a16:creationId xmlns:a16="http://schemas.microsoft.com/office/drawing/2014/main" id="{7F7FE5AD-EC08-4B20-9858-B10738ED9FF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6169226" y="1836663"/>
            <a:ext cx="5305425" cy="2333625"/>
          </a:xfrm>
          <a:prstGeom prst="rect">
            <a:avLst/>
          </a:prstGeom>
        </p:spPr>
      </p:pic>
    </p:spTree>
    <p:extLst>
      <p:ext uri="{BB962C8B-B14F-4D97-AF65-F5344CB8AC3E}">
        <p14:creationId xmlns:p14="http://schemas.microsoft.com/office/powerpoint/2010/main" val="13727727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Sensor Examples</a:t>
            </a:r>
          </a:p>
          <a:p>
            <a:r>
              <a:rPr lang="de-DE" altLang="zh-CN" dirty="0" err="1" smtClean="0"/>
              <a:t>Acceleration</a:t>
            </a:r>
            <a:r>
              <a:rPr lang="de-DE" altLang="zh-CN" dirty="0" smtClean="0"/>
              <a:t> Sensor – </a:t>
            </a:r>
            <a:r>
              <a:rPr lang="de-DE" altLang="zh-CN" dirty="0" err="1" smtClean="0"/>
              <a:t>Measuring</a:t>
            </a:r>
            <a:r>
              <a:rPr lang="de-DE" altLang="zh-CN" dirty="0" smtClean="0"/>
              <a:t> </a:t>
            </a:r>
            <a:r>
              <a:rPr lang="de-DE" altLang="zh-CN" dirty="0" err="1" smtClean="0"/>
              <a:t>Principle</a:t>
            </a:r>
            <a:endParaRPr lang="en-US" dirty="0"/>
          </a:p>
        </p:txBody>
      </p:sp>
      <p:sp>
        <p:nvSpPr>
          <p:cNvPr id="4" name="Rectangle 2"/>
          <p:cNvSpPr>
            <a:spLocks noChangeArrowheads="1"/>
          </p:cNvSpPr>
          <p:nvPr/>
        </p:nvSpPr>
        <p:spPr bwMode="auto">
          <a:xfrm>
            <a:off x="937686" y="1412776"/>
            <a:ext cx="7526337" cy="2308324"/>
          </a:xfrm>
          <a:prstGeom prst="rect">
            <a:avLst/>
          </a:prstGeom>
          <a:noFill/>
          <a:ln w="9525">
            <a:noFill/>
            <a:miter lim="800000"/>
            <a:headEnd/>
            <a:tailEnd/>
          </a:ln>
        </p:spPr>
        <p:txBody>
          <a:bodyPr>
            <a:spAutoFit/>
          </a:bodyPr>
          <a:lstStyle/>
          <a:p>
            <a:pPr marL="177800" indent="-177800">
              <a:spcBef>
                <a:spcPct val="50000"/>
              </a:spcBef>
              <a:buClr>
                <a:srgbClr val="00549F"/>
              </a:buClr>
              <a:buFont typeface="Wingdings" pitchFamily="2" charset="2"/>
              <a:buChar char="§"/>
              <a:defRPr/>
            </a:pPr>
            <a:r>
              <a:rPr lang="en-GB" dirty="0"/>
              <a:t> Sensing of the acceleration via </a:t>
            </a:r>
            <a:r>
              <a:rPr lang="en-GB" b="1" dirty="0">
                <a:solidFill>
                  <a:schemeClr val="bg1">
                    <a:lumMod val="50000"/>
                  </a:schemeClr>
                </a:solidFill>
              </a:rPr>
              <a:t>differentiation</a:t>
            </a:r>
            <a:r>
              <a:rPr lang="en-GB" dirty="0"/>
              <a:t> of the values of a                 speed measurement or via double differentiation of the travel signal.</a:t>
            </a:r>
          </a:p>
          <a:p>
            <a:pPr marL="177800" indent="-177800">
              <a:spcBef>
                <a:spcPct val="50000"/>
              </a:spcBef>
              <a:buClr>
                <a:srgbClr val="00549F"/>
              </a:buClr>
              <a:buFont typeface="Wingdings" pitchFamily="2" charset="2"/>
              <a:buChar char="§"/>
              <a:defRPr/>
            </a:pPr>
            <a:r>
              <a:rPr lang="en-GB" dirty="0"/>
              <a:t> Acceleration can be determined via Newton´s </a:t>
            </a:r>
            <a:r>
              <a:rPr lang="en-GB" b="1" dirty="0">
                <a:solidFill>
                  <a:srgbClr val="8B8B8B"/>
                </a:solidFill>
              </a:rPr>
              <a:t>Force</a:t>
            </a:r>
            <a:r>
              <a:rPr lang="en-GB" dirty="0"/>
              <a:t> Equation: </a:t>
            </a:r>
            <a:br>
              <a:rPr lang="en-GB" dirty="0"/>
            </a:br>
            <a:r>
              <a:rPr lang="de-DE" i="1" dirty="0"/>
              <a:t>F = m*a</a:t>
            </a:r>
            <a:r>
              <a:rPr lang="en-GB" dirty="0"/>
              <a:t>.</a:t>
            </a:r>
            <a:br>
              <a:rPr lang="en-GB" dirty="0"/>
            </a:br>
            <a:r>
              <a:rPr lang="en-GB" dirty="0"/>
              <a:t>The force F can be sensed directly with a piezoelectric </a:t>
            </a:r>
            <a:r>
              <a:rPr lang="en-GB" dirty="0">
                <a:solidFill>
                  <a:schemeClr val="bg1">
                    <a:lumMod val="50000"/>
                  </a:schemeClr>
                </a:solidFill>
              </a:rPr>
              <a:t>force sensor</a:t>
            </a:r>
            <a:r>
              <a:rPr lang="en-GB" dirty="0"/>
              <a:t>. </a:t>
            </a:r>
          </a:p>
          <a:p>
            <a:pPr marL="177800" indent="-177800">
              <a:spcBef>
                <a:spcPct val="50000"/>
              </a:spcBef>
              <a:buClr>
                <a:srgbClr val="00549F"/>
              </a:buClr>
              <a:buFont typeface="Wingdings" pitchFamily="2" charset="2"/>
              <a:buChar char="§"/>
              <a:defRPr/>
            </a:pPr>
            <a:r>
              <a:rPr lang="en-GB" dirty="0"/>
              <a:t> </a:t>
            </a:r>
            <a:r>
              <a:rPr lang="en-GB" b="1" dirty="0">
                <a:solidFill>
                  <a:schemeClr val="bg1">
                    <a:lumMod val="50000"/>
                  </a:schemeClr>
                </a:solidFill>
              </a:rPr>
              <a:t>Spring mass systems</a:t>
            </a:r>
            <a:r>
              <a:rPr lang="en-GB" dirty="0"/>
              <a:t>:  Hang a small seismic mass m springy in the direction the acceleration wants to be measured.</a:t>
            </a:r>
          </a:p>
        </p:txBody>
      </p:sp>
      <p:sp>
        <p:nvSpPr>
          <p:cNvPr id="5" name="Text Box 5"/>
          <p:cNvSpPr txBox="1">
            <a:spLocks noChangeArrowheads="1"/>
          </p:cNvSpPr>
          <p:nvPr/>
        </p:nvSpPr>
        <p:spPr bwMode="auto">
          <a:xfrm>
            <a:off x="3750733" y="4841777"/>
            <a:ext cx="7049789" cy="861774"/>
          </a:xfrm>
          <a:prstGeom prst="rect">
            <a:avLst/>
          </a:prstGeom>
          <a:solidFill>
            <a:srgbClr val="DDDDDD"/>
          </a:solidFill>
          <a:ln w="9525">
            <a:noFill/>
            <a:miter lim="800000"/>
            <a:headEnd/>
            <a:tailEnd/>
          </a:ln>
        </p:spPr>
        <p:txBody>
          <a:bodyPr wrap="square">
            <a:spAutoFit/>
          </a:bodyPr>
          <a:lstStyle/>
          <a:p>
            <a:pPr algn="l" eaLnBrk="1" hangingPunct="1">
              <a:spcBef>
                <a:spcPct val="20000"/>
              </a:spcBef>
            </a:pPr>
            <a:r>
              <a:rPr lang="en-GB" sz="1600" dirty="0"/>
              <a:t>Via the measurement of the swing travel </a:t>
            </a:r>
            <a:r>
              <a:rPr lang="en-GB" sz="1600" i="1" dirty="0"/>
              <a:t>w</a:t>
            </a:r>
            <a:r>
              <a:rPr lang="en-GB" sz="1600" dirty="0"/>
              <a:t> the </a:t>
            </a:r>
            <a:br>
              <a:rPr lang="en-GB" sz="1600" dirty="0"/>
            </a:br>
            <a:r>
              <a:rPr lang="en-GB" sz="1600" dirty="0"/>
              <a:t>acceleration a can be calculated with the help of </a:t>
            </a:r>
            <a:r>
              <a:rPr lang="en-GB" dirty="0"/>
              <a:t>the</a:t>
            </a:r>
            <a:r>
              <a:rPr lang="en-GB" sz="1600" dirty="0"/>
              <a:t> </a:t>
            </a:r>
            <a:br>
              <a:rPr lang="en-GB" sz="1600" dirty="0"/>
            </a:br>
            <a:r>
              <a:rPr lang="en-GB" sz="1600" dirty="0"/>
              <a:t>known values mass </a:t>
            </a:r>
            <a:r>
              <a:rPr lang="en-GB" sz="1600" i="1" dirty="0"/>
              <a:t>m</a:t>
            </a:r>
            <a:r>
              <a:rPr lang="en-GB" sz="1600" dirty="0"/>
              <a:t> and spring constant </a:t>
            </a:r>
            <a:r>
              <a:rPr lang="en-GB" sz="1600" i="1" dirty="0"/>
              <a:t>c</a:t>
            </a:r>
            <a:r>
              <a:rPr lang="en-GB" sz="1600" dirty="0"/>
              <a:t>. </a:t>
            </a:r>
          </a:p>
        </p:txBody>
      </p:sp>
      <p:graphicFrame>
        <p:nvGraphicFramePr>
          <p:cNvPr id="6" name="Object 4"/>
          <p:cNvGraphicFramePr>
            <a:graphicFrameLocks noChangeAspect="1"/>
          </p:cNvGraphicFramePr>
          <p:nvPr>
            <p:extLst>
              <p:ext uri="{D42A27DB-BD31-4B8C-83A1-F6EECF244321}">
                <p14:modId xmlns:p14="http://schemas.microsoft.com/office/powerpoint/2010/main" val="407878778"/>
              </p:ext>
            </p:extLst>
          </p:nvPr>
        </p:nvGraphicFramePr>
        <p:xfrm>
          <a:off x="1391478" y="4897761"/>
          <a:ext cx="1589617" cy="769937"/>
        </p:xfrm>
        <a:graphic>
          <a:graphicData uri="http://schemas.openxmlformats.org/presentationml/2006/ole">
            <mc:AlternateContent xmlns:mc="http://schemas.openxmlformats.org/markup-compatibility/2006">
              <mc:Choice xmlns:v="urn:schemas-microsoft-com:vml" Requires="v">
                <p:oleObj spid="_x0000_s84022" name="Equation" r:id="rId4" imgW="609336" imgH="393529" progId="">
                  <p:embed/>
                </p:oleObj>
              </mc:Choice>
              <mc:Fallback>
                <p:oleObj name="Equation" r:id="rId4" imgW="609336" imgH="393529" progId="">
                  <p:embed/>
                  <p:pic>
                    <p:nvPicPr>
                      <p:cNvPr id="3482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1478" y="4897761"/>
                        <a:ext cx="1589617" cy="769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558156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Sensor Examples</a:t>
            </a:r>
          </a:p>
          <a:p>
            <a:r>
              <a:rPr lang="de-DE" altLang="zh-CN" dirty="0" err="1" smtClean="0"/>
              <a:t>Acceleration</a:t>
            </a:r>
            <a:r>
              <a:rPr lang="de-DE" altLang="zh-CN" dirty="0" smtClean="0"/>
              <a:t> Sensor – </a:t>
            </a:r>
            <a:r>
              <a:rPr lang="de-DE" altLang="zh-CN" dirty="0" err="1" smtClean="0"/>
              <a:t>Piezoelectric</a:t>
            </a:r>
            <a:r>
              <a:rPr lang="de-DE" altLang="zh-CN" dirty="0" smtClean="0"/>
              <a:t> </a:t>
            </a:r>
            <a:endParaRPr lang="en-US" dirty="0"/>
          </a:p>
        </p:txBody>
      </p:sp>
      <p:pic>
        <p:nvPicPr>
          <p:cNvPr id="7" name="Picture 3" descr="I:\BIV\MiF\Vorlesung\V5\tech_accel_fig1.gif"/>
          <p:cNvPicPr>
            <a:picLocks noChangeArrowheads="1"/>
          </p:cNvPicPr>
          <p:nvPr/>
        </p:nvPicPr>
        <p:blipFill>
          <a:blip r:embed="rId3" cstate="print"/>
          <a:srcRect/>
          <a:stretch>
            <a:fillRect/>
          </a:stretch>
        </p:blipFill>
        <p:spPr bwMode="auto">
          <a:xfrm>
            <a:off x="5525255" y="1475525"/>
            <a:ext cx="2799548" cy="2390964"/>
          </a:xfrm>
          <a:prstGeom prst="rect">
            <a:avLst/>
          </a:prstGeom>
          <a:noFill/>
          <a:ln w="9525">
            <a:noFill/>
            <a:miter lim="800000"/>
            <a:headEnd/>
            <a:tailEnd/>
          </a:ln>
        </p:spPr>
      </p:pic>
      <p:sp>
        <p:nvSpPr>
          <p:cNvPr id="8" name="Text Box 4"/>
          <p:cNvSpPr txBox="1">
            <a:spLocks noChangeArrowheads="1"/>
          </p:cNvSpPr>
          <p:nvPr/>
        </p:nvSpPr>
        <p:spPr bwMode="auto">
          <a:xfrm>
            <a:off x="7333962" y="3968044"/>
            <a:ext cx="4522282" cy="978729"/>
          </a:xfrm>
          <a:prstGeom prst="rect">
            <a:avLst/>
          </a:prstGeom>
          <a:noFill/>
          <a:ln w="9525">
            <a:noFill/>
            <a:miter lim="800000"/>
            <a:headEnd/>
            <a:tailEnd/>
          </a:ln>
        </p:spPr>
        <p:txBody>
          <a:bodyPr wrap="square">
            <a:spAutoFit/>
          </a:bodyPr>
          <a:lstStyle/>
          <a:p>
            <a:pPr>
              <a:spcBef>
                <a:spcPct val="20000"/>
              </a:spcBef>
            </a:pPr>
            <a:r>
              <a:rPr lang="en-US" dirty="0"/>
              <a:t>Architecture of a </a:t>
            </a:r>
            <a:r>
              <a:rPr lang="en-US" dirty="0" smtClean="0"/>
              <a:t>piezo-electric acceleration sensor</a:t>
            </a:r>
            <a:endParaRPr lang="en-US" dirty="0"/>
          </a:p>
          <a:p>
            <a:pPr marL="177800" indent="-177800" algn="l" eaLnBrk="1" hangingPunct="1">
              <a:spcBef>
                <a:spcPct val="20000"/>
              </a:spcBef>
              <a:buFont typeface="Wingdings" pitchFamily="2" charset="2"/>
              <a:buChar char="§"/>
              <a:defRPr/>
            </a:pPr>
            <a:r>
              <a:rPr lang="en-US" sz="1600" dirty="0">
                <a:solidFill>
                  <a:schemeClr val="bg1">
                    <a:lumMod val="50000"/>
                  </a:schemeClr>
                </a:solidFill>
              </a:rPr>
              <a:t>Application in crash sensors</a:t>
            </a:r>
          </a:p>
        </p:txBody>
      </p:sp>
      <p:sp>
        <p:nvSpPr>
          <p:cNvPr id="9" name="Text Box 5"/>
          <p:cNvSpPr txBox="1">
            <a:spLocks noChangeArrowheads="1"/>
          </p:cNvSpPr>
          <p:nvPr/>
        </p:nvSpPr>
        <p:spPr bwMode="auto">
          <a:xfrm>
            <a:off x="335756" y="974096"/>
            <a:ext cx="3187091" cy="400110"/>
          </a:xfrm>
          <a:prstGeom prst="rect">
            <a:avLst/>
          </a:prstGeom>
          <a:noFill/>
          <a:ln w="9525">
            <a:noFill/>
            <a:miter lim="800000"/>
            <a:headEnd/>
            <a:tailEnd/>
          </a:ln>
        </p:spPr>
        <p:txBody>
          <a:bodyPr wrap="none">
            <a:spAutoFit/>
          </a:bodyPr>
          <a:lstStyle/>
          <a:p>
            <a:pPr>
              <a:spcBef>
                <a:spcPct val="20000"/>
              </a:spcBef>
            </a:pPr>
            <a:r>
              <a:rPr lang="en-GB" sz="2000" b="1" dirty="0"/>
              <a:t>Model of the </a:t>
            </a:r>
            <a:r>
              <a:rPr lang="en-GB" sz="2000" b="1" dirty="0" err="1"/>
              <a:t>Piezo</a:t>
            </a:r>
            <a:r>
              <a:rPr lang="en-GB" sz="2000" b="1" dirty="0"/>
              <a:t>-effect</a:t>
            </a:r>
            <a:endParaRPr lang="en-GB" sz="2000" dirty="0"/>
          </a:p>
        </p:txBody>
      </p:sp>
      <p:pic>
        <p:nvPicPr>
          <p:cNvPr id="10" name="Picture 2" descr="undefined"/>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20630" y="1577080"/>
            <a:ext cx="3347350" cy="2390964"/>
          </a:xfrm>
          <a:prstGeom prst="rect">
            <a:avLst/>
          </a:prstGeom>
          <a:noFill/>
          <a:extLst>
            <a:ext uri="{909E8E84-426E-40DD-AFC4-6F175D3DCCD1}">
              <a14:hiddenFill xmlns:a14="http://schemas.microsoft.com/office/drawing/2010/main">
                <a:solidFill>
                  <a:srgbClr val="FFFFFF"/>
                </a:solidFill>
              </a14:hiddenFill>
            </a:ext>
          </a:extLst>
        </p:spPr>
      </p:pic>
      <p:sp>
        <p:nvSpPr>
          <p:cNvPr id="11" name="Pfeil nach rechts 10"/>
          <p:cNvSpPr/>
          <p:nvPr/>
        </p:nvSpPr>
        <p:spPr>
          <a:xfrm>
            <a:off x="8324803" y="2315440"/>
            <a:ext cx="684076" cy="576064"/>
          </a:xfrm>
          <a:prstGeom prst="rightArrow">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de-DE" dirty="0" err="1">
              <a:solidFill>
                <a:schemeClr val="tx1"/>
              </a:solidFill>
            </a:endParaRPr>
          </a:p>
        </p:txBody>
      </p:sp>
      <p:pic>
        <p:nvPicPr>
          <p:cNvPr id="12" name="Grafik 11">
            <a:extLst>
              <a:ext uri="{FF2B5EF4-FFF2-40B4-BE49-F238E27FC236}">
                <a16:creationId xmlns:a16="http://schemas.microsoft.com/office/drawing/2014/main" id="{B5BBC9B4-CD6C-4A1E-9F01-EB6E1DF3938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419367" y="1473091"/>
            <a:ext cx="4807220" cy="2193193"/>
          </a:xfrm>
          <a:prstGeom prst="rect">
            <a:avLst/>
          </a:prstGeom>
        </p:spPr>
      </p:pic>
      <p:sp>
        <p:nvSpPr>
          <p:cNvPr id="13" name="Text Box 6"/>
          <p:cNvSpPr txBox="1">
            <a:spLocks noChangeArrowheads="1"/>
          </p:cNvSpPr>
          <p:nvPr/>
        </p:nvSpPr>
        <p:spPr bwMode="auto">
          <a:xfrm>
            <a:off x="391319" y="3968044"/>
            <a:ext cx="6942643" cy="1865126"/>
          </a:xfrm>
          <a:prstGeom prst="rect">
            <a:avLst/>
          </a:prstGeom>
          <a:noFill/>
          <a:ln w="9525">
            <a:noFill/>
            <a:miter lim="800000"/>
            <a:headEnd/>
            <a:tailEnd/>
          </a:ln>
        </p:spPr>
        <p:txBody>
          <a:bodyPr wrap="square">
            <a:spAutoFit/>
          </a:bodyPr>
          <a:lstStyle/>
          <a:p>
            <a:pPr>
              <a:spcBef>
                <a:spcPct val="20000"/>
              </a:spcBef>
            </a:pPr>
            <a:r>
              <a:rPr lang="en-GB" dirty="0"/>
              <a:t>Left Side:    Unloaded crystal</a:t>
            </a:r>
          </a:p>
          <a:p>
            <a:pPr>
              <a:spcBef>
                <a:spcPct val="20000"/>
              </a:spcBef>
            </a:pPr>
            <a:r>
              <a:rPr lang="en-GB" dirty="0"/>
              <a:t>Right Side:  Load shift at deformation of a quartz-crystal</a:t>
            </a:r>
            <a:r>
              <a:rPr lang="de-DE" dirty="0"/>
              <a:t/>
            </a:r>
            <a:br>
              <a:rPr lang="de-DE" dirty="0"/>
            </a:br>
            <a:r>
              <a:rPr lang="de-DE" dirty="0"/>
              <a:t>	</a:t>
            </a:r>
            <a:r>
              <a:rPr lang="de-DE" dirty="0" smtClean="0">
                <a:sym typeface="Wingdings" panose="05000000000000000000" pitchFamily="2" charset="2"/>
              </a:rPr>
              <a:t></a:t>
            </a:r>
            <a:r>
              <a:rPr lang="de-DE" dirty="0" smtClean="0">
                <a:sym typeface="Wingdings"/>
              </a:rPr>
              <a:t> </a:t>
            </a:r>
            <a:r>
              <a:rPr lang="de-DE" dirty="0">
                <a:sym typeface="Wingdings"/>
              </a:rPr>
              <a:t>Differential </a:t>
            </a:r>
            <a:r>
              <a:rPr lang="de-DE" dirty="0" err="1">
                <a:sym typeface="Wingdings"/>
              </a:rPr>
              <a:t>charge</a:t>
            </a:r>
            <a:r>
              <a:rPr lang="de-DE" dirty="0">
                <a:sym typeface="Wingdings"/>
              </a:rPr>
              <a:t> on </a:t>
            </a:r>
            <a:r>
              <a:rPr lang="de-DE" dirty="0" err="1">
                <a:sym typeface="Wingdings"/>
              </a:rPr>
              <a:t>the</a:t>
            </a:r>
            <a:r>
              <a:rPr lang="de-DE" dirty="0">
                <a:sym typeface="Wingdings"/>
              </a:rPr>
              <a:t> </a:t>
            </a:r>
            <a:r>
              <a:rPr lang="de-DE" dirty="0" err="1">
                <a:sym typeface="Wingdings"/>
              </a:rPr>
              <a:t>outer</a:t>
            </a:r>
            <a:r>
              <a:rPr lang="de-DE" dirty="0">
                <a:sym typeface="Wingdings"/>
              </a:rPr>
              <a:t> </a:t>
            </a:r>
            <a:r>
              <a:rPr lang="de-DE" dirty="0" err="1">
                <a:sym typeface="Wingdings"/>
              </a:rPr>
              <a:t>surfaces</a:t>
            </a:r>
            <a:r>
              <a:rPr lang="de-DE" dirty="0">
                <a:sym typeface="Wingdings"/>
              </a:rPr>
              <a:t> </a:t>
            </a:r>
            <a:r>
              <a:rPr lang="de-DE" dirty="0" err="1">
                <a:sym typeface="Wingdings"/>
              </a:rPr>
              <a:t>of</a:t>
            </a:r>
            <a:r>
              <a:rPr lang="de-DE" dirty="0">
                <a:sym typeface="Wingdings"/>
              </a:rPr>
              <a:t> </a:t>
            </a:r>
            <a:r>
              <a:rPr lang="de-DE" dirty="0" err="1">
                <a:sym typeface="Wingdings"/>
              </a:rPr>
              <a:t>the</a:t>
            </a:r>
            <a:r>
              <a:rPr lang="de-DE" dirty="0">
                <a:sym typeface="Wingdings"/>
              </a:rPr>
              <a:t> </a:t>
            </a:r>
            <a:r>
              <a:rPr lang="de-DE" dirty="0" err="1">
                <a:sym typeface="Wingdings"/>
              </a:rPr>
              <a:t>crystal</a:t>
            </a:r>
            <a:endParaRPr lang="de-DE" dirty="0">
              <a:sym typeface="Wingdings"/>
            </a:endParaRPr>
          </a:p>
          <a:p>
            <a:pPr marL="1816100" lvl="2" indent="-901700">
              <a:spcBef>
                <a:spcPct val="20000"/>
              </a:spcBef>
              <a:tabLst>
                <a:tab pos="901700" algn="l"/>
              </a:tabLst>
              <a:defRPr/>
            </a:pPr>
            <a:r>
              <a:rPr lang="de-DE" sz="1600" dirty="0">
                <a:solidFill>
                  <a:schemeClr val="bg1">
                    <a:lumMod val="50000"/>
                  </a:schemeClr>
                </a:solidFill>
                <a:sym typeface="Wingdings"/>
              </a:rPr>
              <a:t>+ </a:t>
            </a:r>
            <a:r>
              <a:rPr lang="de-DE" sz="1600" dirty="0" err="1">
                <a:solidFill>
                  <a:schemeClr val="bg1">
                    <a:lumMod val="50000"/>
                  </a:schemeClr>
                </a:solidFill>
                <a:sym typeface="Wingdings"/>
              </a:rPr>
              <a:t>No</a:t>
            </a:r>
            <a:r>
              <a:rPr lang="de-DE" sz="1600" dirty="0">
                <a:solidFill>
                  <a:schemeClr val="bg1">
                    <a:lumMod val="50000"/>
                  </a:schemeClr>
                </a:solidFill>
                <a:sym typeface="Wingdings"/>
              </a:rPr>
              <a:t> </a:t>
            </a:r>
            <a:r>
              <a:rPr lang="de-DE" sz="1600" dirty="0" err="1">
                <a:solidFill>
                  <a:schemeClr val="bg1">
                    <a:lumMod val="50000"/>
                  </a:schemeClr>
                </a:solidFill>
                <a:sym typeface="Wingdings"/>
              </a:rPr>
              <a:t>external</a:t>
            </a:r>
            <a:r>
              <a:rPr lang="de-DE" sz="1600" dirty="0">
                <a:solidFill>
                  <a:schemeClr val="bg1">
                    <a:lumMod val="50000"/>
                  </a:schemeClr>
                </a:solidFill>
                <a:sym typeface="Wingdings"/>
              </a:rPr>
              <a:t> </a:t>
            </a:r>
            <a:r>
              <a:rPr lang="de-DE" sz="1600" dirty="0" err="1">
                <a:solidFill>
                  <a:schemeClr val="bg1">
                    <a:lumMod val="50000"/>
                  </a:schemeClr>
                </a:solidFill>
                <a:sym typeface="Wingdings"/>
              </a:rPr>
              <a:t>energy</a:t>
            </a:r>
            <a:r>
              <a:rPr lang="de-DE" sz="1600" dirty="0">
                <a:solidFill>
                  <a:schemeClr val="bg1">
                    <a:lumMod val="50000"/>
                  </a:schemeClr>
                </a:solidFill>
                <a:sym typeface="Wingdings"/>
              </a:rPr>
              <a:t> </a:t>
            </a:r>
            <a:r>
              <a:rPr lang="de-DE" sz="1600" dirty="0" err="1">
                <a:solidFill>
                  <a:schemeClr val="bg1">
                    <a:lumMod val="50000"/>
                  </a:schemeClr>
                </a:solidFill>
                <a:sym typeface="Wingdings"/>
              </a:rPr>
              <a:t>required</a:t>
            </a:r>
            <a:endParaRPr lang="de-DE" sz="1600" dirty="0">
              <a:solidFill>
                <a:schemeClr val="bg1">
                  <a:lumMod val="50000"/>
                </a:schemeClr>
              </a:solidFill>
              <a:sym typeface="Wingdings"/>
            </a:endParaRPr>
          </a:p>
          <a:p>
            <a:pPr marL="1816100" lvl="2" indent="-901700">
              <a:spcBef>
                <a:spcPct val="20000"/>
              </a:spcBef>
              <a:tabLst>
                <a:tab pos="901700" algn="l"/>
              </a:tabLst>
              <a:defRPr/>
            </a:pPr>
            <a:r>
              <a:rPr lang="de-DE" sz="1600" dirty="0">
                <a:solidFill>
                  <a:schemeClr val="bg1">
                    <a:lumMod val="50000"/>
                  </a:schemeClr>
                </a:solidFill>
                <a:sym typeface="Wingdings"/>
              </a:rPr>
              <a:t>-  </a:t>
            </a:r>
            <a:r>
              <a:rPr lang="de-DE" sz="1600" dirty="0" err="1">
                <a:solidFill>
                  <a:schemeClr val="bg1">
                    <a:lumMod val="50000"/>
                  </a:schemeClr>
                </a:solidFill>
                <a:sym typeface="Wingdings"/>
              </a:rPr>
              <a:t>No</a:t>
            </a:r>
            <a:r>
              <a:rPr lang="de-DE" sz="1600" dirty="0">
                <a:solidFill>
                  <a:schemeClr val="bg1">
                    <a:lumMod val="50000"/>
                  </a:schemeClr>
                </a:solidFill>
                <a:sym typeface="Wingdings"/>
              </a:rPr>
              <a:t> </a:t>
            </a:r>
            <a:r>
              <a:rPr lang="de-DE" sz="1600" dirty="0" err="1">
                <a:solidFill>
                  <a:schemeClr val="bg1">
                    <a:lumMod val="50000"/>
                  </a:schemeClr>
                </a:solidFill>
                <a:sym typeface="Wingdings"/>
              </a:rPr>
              <a:t>static</a:t>
            </a:r>
            <a:r>
              <a:rPr lang="de-DE" sz="1600" dirty="0">
                <a:solidFill>
                  <a:schemeClr val="bg1">
                    <a:lumMod val="50000"/>
                  </a:schemeClr>
                </a:solidFill>
                <a:sym typeface="Wingdings"/>
              </a:rPr>
              <a:t> </a:t>
            </a:r>
            <a:r>
              <a:rPr lang="de-DE" sz="1600" dirty="0" err="1">
                <a:solidFill>
                  <a:schemeClr val="bg1">
                    <a:lumMod val="50000"/>
                  </a:schemeClr>
                </a:solidFill>
                <a:sym typeface="Wingdings"/>
              </a:rPr>
              <a:t>measurements</a:t>
            </a:r>
            <a:r>
              <a:rPr lang="de-DE" sz="1600" dirty="0">
                <a:solidFill>
                  <a:schemeClr val="bg1">
                    <a:lumMod val="50000"/>
                  </a:schemeClr>
                </a:solidFill>
                <a:sym typeface="Wingdings"/>
              </a:rPr>
              <a:t> </a:t>
            </a:r>
            <a:r>
              <a:rPr lang="de-DE" sz="1600" dirty="0" err="1">
                <a:solidFill>
                  <a:schemeClr val="bg1">
                    <a:lumMod val="50000"/>
                  </a:schemeClr>
                </a:solidFill>
                <a:sym typeface="Wingdings"/>
              </a:rPr>
              <a:t>possible</a:t>
            </a:r>
            <a:endParaRPr lang="de-DE" sz="1600" dirty="0">
              <a:solidFill>
                <a:schemeClr val="bg1">
                  <a:lumMod val="50000"/>
                </a:schemeClr>
              </a:solidFill>
              <a:sym typeface="Wingdings"/>
            </a:endParaRPr>
          </a:p>
          <a:p>
            <a:pPr marL="1816100" lvl="2" indent="-901700">
              <a:spcBef>
                <a:spcPct val="20000"/>
              </a:spcBef>
              <a:tabLst>
                <a:tab pos="901700" algn="l"/>
              </a:tabLst>
              <a:defRPr/>
            </a:pPr>
            <a:r>
              <a:rPr lang="de-DE" sz="1600" dirty="0">
                <a:solidFill>
                  <a:schemeClr val="bg1">
                    <a:lumMod val="50000"/>
                  </a:schemeClr>
                </a:solidFill>
                <a:sym typeface="Wingdings"/>
              </a:rPr>
              <a:t>-  </a:t>
            </a:r>
            <a:r>
              <a:rPr lang="de-DE" sz="1600" dirty="0" err="1">
                <a:solidFill>
                  <a:schemeClr val="bg1">
                    <a:lumMod val="50000"/>
                  </a:schemeClr>
                </a:solidFill>
                <a:sym typeface="Wingdings"/>
              </a:rPr>
              <a:t>Amplification</a:t>
            </a:r>
            <a:r>
              <a:rPr lang="de-DE" sz="1600" dirty="0">
                <a:solidFill>
                  <a:schemeClr val="bg1">
                    <a:lumMod val="50000"/>
                  </a:schemeClr>
                </a:solidFill>
                <a:sym typeface="Wingdings"/>
              </a:rPr>
              <a:t> </a:t>
            </a:r>
            <a:r>
              <a:rPr lang="de-DE" sz="1600" dirty="0" err="1">
                <a:solidFill>
                  <a:schemeClr val="bg1">
                    <a:lumMod val="50000"/>
                  </a:schemeClr>
                </a:solidFill>
                <a:sym typeface="Wingdings"/>
              </a:rPr>
              <a:t>needed</a:t>
            </a:r>
            <a:endParaRPr lang="de-DE" sz="1600" dirty="0">
              <a:solidFill>
                <a:schemeClr val="bg1">
                  <a:lumMod val="50000"/>
                </a:schemeClr>
              </a:solidFill>
            </a:endParaRPr>
          </a:p>
        </p:txBody>
      </p:sp>
    </p:spTree>
    <p:extLst>
      <p:ext uri="{BB962C8B-B14F-4D97-AF65-F5344CB8AC3E}">
        <p14:creationId xmlns:p14="http://schemas.microsoft.com/office/powerpoint/2010/main" val="26619796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lenplatzhalter 3"/>
          <p:cNvGraphicFramePr>
            <a:graphicFrameLocks/>
          </p:cNvGraphicFramePr>
          <p:nvPr>
            <p:extLst/>
          </p:nvPr>
        </p:nvGraphicFramePr>
        <p:xfrm>
          <a:off x="334962" y="981075"/>
          <a:ext cx="11522075" cy="5103611"/>
        </p:xfrm>
        <a:graphic>
          <a:graphicData uri="http://schemas.openxmlformats.org/drawingml/2006/table">
            <a:tbl>
              <a:tblPr firstRow="1" bandRow="1">
                <a:tableStyleId>{5940675A-B579-460E-94D1-54222C63F5DA}</a:tableStyleId>
              </a:tblPr>
              <a:tblGrid>
                <a:gridCol w="461766">
                  <a:extLst>
                    <a:ext uri="{9D8B030D-6E8A-4147-A177-3AD203B41FA5}">
                      <a16:colId xmlns:a16="http://schemas.microsoft.com/office/drawing/2014/main" val="1309718770"/>
                    </a:ext>
                  </a:extLst>
                </a:gridCol>
                <a:gridCol w="7129789">
                  <a:extLst>
                    <a:ext uri="{9D8B030D-6E8A-4147-A177-3AD203B41FA5}">
                      <a16:colId xmlns:a16="http://schemas.microsoft.com/office/drawing/2014/main" val="1487677080"/>
                    </a:ext>
                  </a:extLst>
                </a:gridCol>
                <a:gridCol w="3930520">
                  <a:extLst>
                    <a:ext uri="{9D8B030D-6E8A-4147-A177-3AD203B41FA5}">
                      <a16:colId xmlns:a16="http://schemas.microsoft.com/office/drawing/2014/main" val="2906666846"/>
                    </a:ext>
                  </a:extLst>
                </a:gridCol>
              </a:tblGrid>
              <a:tr h="331214">
                <a:tc>
                  <a:txBody>
                    <a:bodyPr/>
                    <a:lstStyle/>
                    <a:p>
                      <a:pPr algn="ctr"/>
                      <a:r>
                        <a:rPr lang="en-GB" sz="1600" dirty="0">
                          <a:solidFill>
                            <a:schemeClr val="bg1"/>
                          </a:solidFill>
                          <a:latin typeface="Arial" panose="020B0604020202020204" pitchFamily="34" charset="0"/>
                          <a:cs typeface="Arial" panose="020B0604020202020204" pitchFamily="34" charset="0"/>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549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noProof="0" dirty="0" err="1">
                          <a:ln>
                            <a:noFill/>
                          </a:ln>
                          <a:solidFill>
                            <a:prstClr val="black"/>
                          </a:solidFill>
                          <a:effectLst/>
                          <a:uLnTx/>
                          <a:uFillTx/>
                          <a:latin typeface="Arial" panose="020B0604020202020204" pitchFamily="34" charset="0"/>
                          <a:ea typeface="+mn-ea"/>
                          <a:cs typeface="Arial" panose="020B0604020202020204" pitchFamily="34" charset="0"/>
                        </a:rPr>
                        <a:t>Vehicle</a:t>
                      </a:r>
                      <a:r>
                        <a:rPr kumimoji="0" lang="fr-FR" sz="1600" b="1" i="0" u="none" strike="noStrike" kern="1200" cap="none" spc="0" normalizeH="0" noProof="0" dirty="0">
                          <a:ln>
                            <a:noFill/>
                          </a:ln>
                          <a:solidFill>
                            <a:prstClr val="black"/>
                          </a:solidFill>
                          <a:effectLst/>
                          <a:uLnTx/>
                          <a:uFillTx/>
                          <a:latin typeface="Arial" panose="020B0604020202020204" pitchFamily="34" charset="0"/>
                          <a:ea typeface="+mn-ea"/>
                          <a:cs typeface="Arial" panose="020B0604020202020204" pitchFamily="34" charset="0"/>
                        </a:rPr>
                        <a:t> Dynamics &amp; Actuation Part I</a:t>
                      </a:r>
                      <a:endPar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GB" sz="1600" dirty="0">
                          <a:latin typeface="Arial" panose="020B0604020202020204" pitchFamily="34" charset="0"/>
                          <a:cs typeface="Arial" panose="020B0604020202020204" pitchFamily="34" charset="0"/>
                        </a:rPr>
                        <a:t>08:30 – 09:30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19164908"/>
                  </a:ext>
                </a:extLst>
              </a:tr>
              <a:tr h="331214">
                <a:tc>
                  <a:txBody>
                    <a:bodyPr/>
                    <a:lstStyle/>
                    <a:p>
                      <a:pPr algn="ctr"/>
                      <a:endParaRPr lang="en-GB" sz="160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GB" sz="1600" b="0" i="1" dirty="0">
                          <a:latin typeface="Arial" panose="020B0604020202020204" pitchFamily="34" charset="0"/>
                          <a:cs typeface="Arial" panose="020B0604020202020204" pitchFamily="34" charset="0"/>
                        </a:rPr>
                        <a:t>Break</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solidFill>
                            <a:prstClr val="black"/>
                          </a:solidFill>
                          <a:latin typeface="Arial" panose="020B0604020202020204" pitchFamily="34" charset="0"/>
                        </a:rPr>
                        <a:t>09</a:t>
                      </a:r>
                      <a:r>
                        <a:rPr kumimoji="0" lang="en-US" sz="1600" b="0" i="1" u="none" strike="noStrike" kern="1200" cap="none" spc="0" normalizeH="0" baseline="0" noProof="0" dirty="0">
                          <a:ln>
                            <a:noFill/>
                          </a:ln>
                          <a:solidFill>
                            <a:prstClr val="black"/>
                          </a:solidFill>
                          <a:effectLst/>
                          <a:uLnTx/>
                          <a:uFillTx/>
                          <a:latin typeface="Arial" panose="020B0604020202020204" pitchFamily="34" charset="0"/>
                          <a:ea typeface="+mn-ea"/>
                          <a:cs typeface="+mn-cs"/>
                        </a:rPr>
                        <a:t>:30 – 09:35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1219936"/>
                  </a:ext>
                </a:extLst>
              </a:tr>
              <a:tr h="331214">
                <a:tc>
                  <a:txBody>
                    <a:bodyPr/>
                    <a:lstStyle/>
                    <a:p>
                      <a:pPr algn="ctr"/>
                      <a:r>
                        <a:rPr lang="en-GB" sz="1600" dirty="0">
                          <a:solidFill>
                            <a:schemeClr val="bg1"/>
                          </a:solidFill>
                          <a:latin typeface="Arial" panose="020B0604020202020204" pitchFamily="34" charset="0"/>
                          <a:cs typeface="Arial" panose="020B0604020202020204" pitchFamily="34" charset="0"/>
                        </a:rPr>
                        <a:t>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549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noProof="0" dirty="0" err="1">
                          <a:ln>
                            <a:noFill/>
                          </a:ln>
                          <a:solidFill>
                            <a:prstClr val="black"/>
                          </a:solidFill>
                          <a:effectLst/>
                          <a:uLnTx/>
                          <a:uFillTx/>
                          <a:latin typeface="Arial" panose="020B0604020202020204" pitchFamily="34" charset="0"/>
                          <a:ea typeface="+mn-ea"/>
                          <a:cs typeface="Arial" panose="020B0604020202020204" pitchFamily="34" charset="0"/>
                        </a:rPr>
                        <a:t>Vehicle</a:t>
                      </a:r>
                      <a:r>
                        <a:rPr kumimoji="0" lang="fr-FR" sz="1600" b="1" i="0" u="none" strike="noStrike" kern="1200" cap="none" spc="0" normalizeH="0" noProof="0" dirty="0">
                          <a:ln>
                            <a:noFill/>
                          </a:ln>
                          <a:solidFill>
                            <a:prstClr val="black"/>
                          </a:solidFill>
                          <a:effectLst/>
                          <a:uLnTx/>
                          <a:uFillTx/>
                          <a:latin typeface="Arial" panose="020B0604020202020204" pitchFamily="34" charset="0"/>
                          <a:ea typeface="+mn-ea"/>
                          <a:cs typeface="Arial" panose="020B0604020202020204" pitchFamily="34" charset="0"/>
                        </a:rPr>
                        <a:t> Dynamics &amp; Actuation Part II</a:t>
                      </a:r>
                      <a:endPar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prstClr val="black"/>
                          </a:solidFill>
                          <a:latin typeface="Arial" panose="020B0604020202020204" pitchFamily="34" charset="0"/>
                        </a:rPr>
                        <a:t>09:35</a:t>
                      </a: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 10:35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23799504"/>
                  </a:ext>
                </a:extLst>
              </a:tr>
              <a:tr h="331214">
                <a:tc>
                  <a:txBody>
                    <a:bodyPr/>
                    <a:lstStyle/>
                    <a:p>
                      <a:pPr algn="ctr"/>
                      <a:endParaRPr lang="en-GB" sz="160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GB" sz="1600" b="0" i="1" dirty="0">
                          <a:latin typeface="Arial" panose="020B0604020202020204" pitchFamily="34" charset="0"/>
                          <a:cs typeface="Arial" panose="020B0604020202020204" pitchFamily="34" charset="0"/>
                        </a:rPr>
                        <a:t>Break</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Arial" panose="020B0604020202020204" pitchFamily="34" charset="0"/>
                          <a:ea typeface="+mn-ea"/>
                          <a:cs typeface="+mn-cs"/>
                        </a:rPr>
                        <a:t>10:35 – 10:45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46786221"/>
                  </a:ext>
                </a:extLst>
              </a:tr>
              <a:tr h="331214">
                <a:tc>
                  <a:txBody>
                    <a:bodyPr/>
                    <a:lstStyle/>
                    <a:p>
                      <a:pPr algn="ctr"/>
                      <a:r>
                        <a:rPr lang="en-GB" sz="1600" dirty="0">
                          <a:solidFill>
                            <a:schemeClr val="bg1"/>
                          </a:solidFill>
                          <a:latin typeface="Arial" panose="020B0604020202020204" pitchFamily="34" charset="0"/>
                          <a:cs typeface="Arial" panose="020B0604020202020204" pitchFamily="34" charset="0"/>
                        </a:rPr>
                        <a:t>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549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noProof="0" dirty="0">
                          <a:ln>
                            <a:noFill/>
                          </a:ln>
                          <a:solidFill>
                            <a:prstClr val="black"/>
                          </a:solidFill>
                          <a:effectLst/>
                          <a:uLnTx/>
                          <a:uFillTx/>
                          <a:latin typeface="Arial" panose="020B0604020202020204" pitchFamily="34" charset="0"/>
                          <a:ea typeface="+mn-ea"/>
                          <a:cs typeface="Arial" panose="020B0604020202020204" pitchFamily="34" charset="0"/>
                        </a:rPr>
                        <a:t>Measurement Technology</a:t>
                      </a:r>
                      <a:endPar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10:45 – 11:45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42119356"/>
                  </a:ext>
                </a:extLst>
              </a:tr>
              <a:tr h="331214">
                <a:tc>
                  <a:txBody>
                    <a:bodyPr/>
                    <a:lstStyle/>
                    <a:p>
                      <a:pPr algn="ctr"/>
                      <a:endParaRPr lang="en-GB" sz="160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GB" sz="1600" b="0" i="1" dirty="0">
                          <a:latin typeface="Arial" panose="020B0604020202020204" pitchFamily="34" charset="0"/>
                          <a:cs typeface="Arial" panose="020B0604020202020204" pitchFamily="34" charset="0"/>
                        </a:rPr>
                        <a:t>Break</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Arial" panose="020B0604020202020204" pitchFamily="34" charset="0"/>
                          <a:ea typeface="+mn-ea"/>
                          <a:cs typeface="+mn-cs"/>
                        </a:rPr>
                        <a:t>11:45 – 11:50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98399140"/>
                  </a:ext>
                </a:extLst>
              </a:tr>
              <a:tr h="331214">
                <a:tc>
                  <a:txBody>
                    <a:bodyPr/>
                    <a:lstStyle/>
                    <a:p>
                      <a:pPr algn="ctr"/>
                      <a:r>
                        <a:rPr lang="en-GB" sz="1600" dirty="0">
                          <a:solidFill>
                            <a:schemeClr val="bg1"/>
                          </a:solidFill>
                          <a:latin typeface="Arial" panose="020B0604020202020204" pitchFamily="34" charset="0"/>
                          <a:cs typeface="Arial" panose="020B0604020202020204" pitchFamily="34" charset="0"/>
                        </a:rPr>
                        <a:t>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549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noProof="0" dirty="0">
                          <a:ln>
                            <a:noFill/>
                          </a:ln>
                          <a:solidFill>
                            <a:prstClr val="black"/>
                          </a:solidFill>
                          <a:effectLst/>
                          <a:uLnTx/>
                          <a:uFillTx/>
                          <a:latin typeface="Arial" panose="020B0604020202020204" pitchFamily="34" charset="0"/>
                          <a:ea typeface="+mn-ea"/>
                          <a:cs typeface="Arial" panose="020B0604020202020204" pitchFamily="34" charset="0"/>
                        </a:rPr>
                        <a:t>Longitudinal Dynamics Control</a:t>
                      </a:r>
                      <a:endPar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GB" sz="1600" dirty="0">
                          <a:latin typeface="Arial" panose="020B0604020202020204" pitchFamily="34" charset="0"/>
                          <a:cs typeface="Arial" panose="020B0604020202020204" pitchFamily="34" charset="0"/>
                        </a:rPr>
                        <a:t>11:50 – 12:50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04855291"/>
                  </a:ext>
                </a:extLst>
              </a:tr>
              <a:tr h="331214">
                <a:tc>
                  <a:txBody>
                    <a:bodyPr/>
                    <a:lstStyle/>
                    <a:p>
                      <a:pPr algn="ctr"/>
                      <a:endParaRPr lang="en-GB" sz="16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GB" sz="1600" b="0" i="1" dirty="0">
                          <a:latin typeface="Arial" panose="020B0604020202020204" pitchFamily="34" charset="0"/>
                          <a:cs typeface="Arial" panose="020B0604020202020204" pitchFamily="34" charset="0"/>
                        </a:rPr>
                        <a:t>Break</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GB" sz="1600" i="1" dirty="0">
                          <a:latin typeface="Arial" panose="020B0604020202020204" pitchFamily="34" charset="0"/>
                          <a:cs typeface="Arial" panose="020B0604020202020204" pitchFamily="34" charset="0"/>
                        </a:rPr>
                        <a:t>12:50</a:t>
                      </a:r>
                      <a:r>
                        <a:rPr lang="en-GB" sz="1600" i="1" baseline="0" dirty="0">
                          <a:latin typeface="Arial" panose="020B0604020202020204" pitchFamily="34" charset="0"/>
                          <a:cs typeface="Arial" panose="020B0604020202020204" pitchFamily="34" charset="0"/>
                        </a:rPr>
                        <a:t> – 13:30</a:t>
                      </a:r>
                      <a:endParaRPr lang="en-GB" sz="1600" i="1"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34297948"/>
                  </a:ext>
                </a:extLst>
              </a:tr>
              <a:tr h="409691">
                <a:tc>
                  <a:txBody>
                    <a:bodyPr/>
                    <a:lstStyle/>
                    <a:p>
                      <a:pPr algn="ctr"/>
                      <a:r>
                        <a:rPr lang="en-GB" sz="1600" dirty="0">
                          <a:solidFill>
                            <a:schemeClr val="bg1"/>
                          </a:solidFill>
                          <a:latin typeface="Arial" panose="020B0604020202020204" pitchFamily="34" charset="0"/>
                          <a:cs typeface="Arial" panose="020B0604020202020204" pitchFamily="34" charset="0"/>
                        </a:rPr>
                        <a:t>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549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noProof="0" dirty="0">
                          <a:ln>
                            <a:noFill/>
                          </a:ln>
                          <a:solidFill>
                            <a:prstClr val="black"/>
                          </a:solidFill>
                          <a:effectLst/>
                          <a:uLnTx/>
                          <a:uFillTx/>
                          <a:latin typeface="Arial" panose="020B0604020202020204" pitchFamily="34" charset="0"/>
                          <a:ea typeface="+mn-ea"/>
                          <a:cs typeface="Arial" panose="020B0604020202020204" pitchFamily="34" charset="0"/>
                        </a:rPr>
                        <a:t>Lateral Dynamics Control</a:t>
                      </a:r>
                      <a:endPar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GB" sz="1600" dirty="0">
                          <a:latin typeface="Arial" panose="020B0604020202020204" pitchFamily="34" charset="0"/>
                          <a:cs typeface="Arial" panose="020B0604020202020204" pitchFamily="34" charset="0"/>
                        </a:rPr>
                        <a:t>13:30 –</a:t>
                      </a:r>
                      <a:r>
                        <a:rPr lang="en-GB" sz="1600" baseline="0" dirty="0">
                          <a:latin typeface="Arial" panose="020B0604020202020204" pitchFamily="34" charset="0"/>
                          <a:cs typeface="Arial" panose="020B0604020202020204" pitchFamily="34" charset="0"/>
                        </a:rPr>
                        <a:t> 14:30</a:t>
                      </a:r>
                      <a:endParaRPr lang="en-GB" sz="16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64457244"/>
                  </a:ext>
                </a:extLst>
              </a:tr>
              <a:tr h="331214">
                <a:tc>
                  <a:txBody>
                    <a:bodyPr/>
                    <a:lstStyle/>
                    <a:p>
                      <a:pPr algn="ctr"/>
                      <a:endParaRPr lang="en-GB" sz="160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GB" sz="1600" b="0" i="1" dirty="0">
                          <a:latin typeface="Arial" panose="020B0604020202020204" pitchFamily="34" charset="0"/>
                          <a:cs typeface="Arial" panose="020B0604020202020204" pitchFamily="34" charset="0"/>
                        </a:rPr>
                        <a:t>Break</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GB" sz="1600" i="1" dirty="0">
                          <a:latin typeface="Arial" panose="020B0604020202020204" pitchFamily="34" charset="0"/>
                          <a:cs typeface="Arial" panose="020B0604020202020204" pitchFamily="34" charset="0"/>
                        </a:rPr>
                        <a:t>14:30</a:t>
                      </a:r>
                      <a:r>
                        <a:rPr lang="en-GB" sz="1600" i="1" baseline="0" dirty="0">
                          <a:latin typeface="Arial" panose="020B0604020202020204" pitchFamily="34" charset="0"/>
                          <a:cs typeface="Arial" panose="020B0604020202020204" pitchFamily="34" charset="0"/>
                        </a:rPr>
                        <a:t> – 14:35</a:t>
                      </a:r>
                      <a:endParaRPr lang="en-GB" sz="1600" i="1"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65595898"/>
                  </a:ext>
                </a:extLst>
              </a:tr>
              <a:tr h="331214">
                <a:tc>
                  <a:txBody>
                    <a:bodyPr/>
                    <a:lstStyle/>
                    <a:p>
                      <a:pPr algn="ctr"/>
                      <a:r>
                        <a:rPr lang="en-GB" sz="1600" dirty="0">
                          <a:solidFill>
                            <a:schemeClr val="bg1"/>
                          </a:solidFill>
                          <a:latin typeface="Arial" panose="020B0604020202020204" pitchFamily="34" charset="0"/>
                          <a:cs typeface="Arial" panose="020B0604020202020204" pitchFamily="34" charset="0"/>
                        </a:rPr>
                        <a:t>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549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noProof="0" dirty="0">
                          <a:ln>
                            <a:noFill/>
                          </a:ln>
                          <a:solidFill>
                            <a:prstClr val="black"/>
                          </a:solidFill>
                          <a:effectLst/>
                          <a:uLnTx/>
                          <a:uFillTx/>
                          <a:latin typeface="Arial" panose="020B0604020202020204" pitchFamily="34" charset="0"/>
                          <a:ea typeface="+mn-ea"/>
                          <a:cs typeface="Arial" panose="020B0604020202020204" pitchFamily="34" charset="0"/>
                        </a:rPr>
                        <a:t>Wrap-Up, Q&amp;A</a:t>
                      </a: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and Discussion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GB" sz="1600" i="0" dirty="0">
                          <a:latin typeface="Arial" panose="020B0604020202020204" pitchFamily="34" charset="0"/>
                          <a:cs typeface="Arial" panose="020B0604020202020204" pitchFamily="34" charset="0"/>
                        </a:rPr>
                        <a:t>14:35 – 15:35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41339496"/>
                  </a:ext>
                </a:extLst>
              </a:tr>
              <a:tr h="331214">
                <a:tc>
                  <a:txBody>
                    <a:bodyPr/>
                    <a:lstStyle/>
                    <a:p>
                      <a:pPr algn="ctr"/>
                      <a:endParaRPr lang="en-GB" sz="160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GB" sz="1600" b="0" i="1" dirty="0">
                          <a:latin typeface="Arial" panose="020B0604020202020204" pitchFamily="34" charset="0"/>
                          <a:cs typeface="Arial" panose="020B0604020202020204" pitchFamily="34" charset="0"/>
                        </a:rPr>
                        <a:t>Break</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GB" sz="1600" i="1" dirty="0">
                          <a:latin typeface="Arial" panose="020B0604020202020204" pitchFamily="34" charset="0"/>
                          <a:cs typeface="Arial" panose="020B0604020202020204" pitchFamily="34" charset="0"/>
                        </a:rPr>
                        <a:t>15:35 </a:t>
                      </a:r>
                      <a:r>
                        <a:rPr lang="en-GB" sz="1600" i="1" baseline="0" dirty="0">
                          <a:latin typeface="Arial" panose="020B0604020202020204" pitchFamily="34" charset="0"/>
                          <a:cs typeface="Arial" panose="020B0604020202020204" pitchFamily="34" charset="0"/>
                        </a:rPr>
                        <a:t>– 15:40</a:t>
                      </a:r>
                      <a:endParaRPr lang="en-GB" sz="1600" i="1"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76138549"/>
                  </a:ext>
                </a:extLst>
              </a:tr>
              <a:tr h="331214">
                <a:tc>
                  <a:txBody>
                    <a:bodyPr/>
                    <a:lstStyle/>
                    <a:p>
                      <a:pPr algn="ctr"/>
                      <a:r>
                        <a:rPr lang="en-GB" sz="1600" dirty="0">
                          <a:solidFill>
                            <a:schemeClr val="bg1"/>
                          </a:solidFill>
                          <a:latin typeface="Arial" panose="020B0604020202020204" pitchFamily="34" charset="0"/>
                          <a:cs typeface="Arial" panose="020B0604020202020204" pitchFamily="34" charset="0"/>
                        </a:rPr>
                        <a:t>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549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noProof="0" dirty="0">
                          <a:ln>
                            <a:noFill/>
                          </a:ln>
                          <a:solidFill>
                            <a:prstClr val="black"/>
                          </a:solidFill>
                          <a:effectLst/>
                          <a:uLnTx/>
                          <a:uFillTx/>
                          <a:latin typeface="Arial" panose="020B0604020202020204" pitchFamily="34" charset="0"/>
                          <a:ea typeface="+mn-ea"/>
                          <a:cs typeface="Arial" panose="020B0604020202020204" pitchFamily="34" charset="0"/>
                        </a:rPr>
                        <a:t>Examination</a:t>
                      </a:r>
                      <a:endPar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GB" sz="1600" i="0" dirty="0">
                          <a:latin typeface="Arial" panose="020B0604020202020204" pitchFamily="34" charset="0"/>
                          <a:cs typeface="Arial" panose="020B0604020202020204" pitchFamily="34" charset="0"/>
                        </a:rPr>
                        <a:t>15:40</a:t>
                      </a:r>
                      <a:r>
                        <a:rPr lang="en-GB" sz="1600" i="0" baseline="0" dirty="0">
                          <a:latin typeface="Arial" panose="020B0604020202020204" pitchFamily="34" charset="0"/>
                          <a:cs typeface="Arial" panose="020B0604020202020204" pitchFamily="34" charset="0"/>
                        </a:rPr>
                        <a:t> – 16:40</a:t>
                      </a:r>
                      <a:endParaRPr lang="en-GB" sz="1600" i="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950720"/>
                  </a:ext>
                </a:extLst>
              </a:tr>
              <a:tr h="331214">
                <a:tc>
                  <a:txBody>
                    <a:bodyPr/>
                    <a:lstStyle/>
                    <a:p>
                      <a:pPr algn="ctr"/>
                      <a:endParaRPr lang="en-GB" sz="1600" dirty="0">
                        <a:solidFill>
                          <a:schemeClr val="bg1"/>
                        </a:solidFill>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endParaRPr lang="en-GB" sz="1600" i="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62360163"/>
                  </a:ext>
                </a:extLst>
              </a:tr>
              <a:tr h="331214">
                <a:tc>
                  <a:txBody>
                    <a:bodyPr/>
                    <a:lstStyle/>
                    <a:p>
                      <a:pPr algn="ctr"/>
                      <a:r>
                        <a:rPr lang="en-GB" sz="1600" dirty="0">
                          <a:solidFill>
                            <a:schemeClr val="bg1"/>
                          </a:solidFill>
                          <a:latin typeface="Arial" panose="020B0604020202020204" pitchFamily="34" charset="0"/>
                          <a:cs typeface="Arial" panose="020B0604020202020204" pitchFamily="34" charset="0"/>
                        </a:rPr>
                        <a:t>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549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Farewell &amp; Certificates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GB" sz="1600" i="0" dirty="0">
                          <a:latin typeface="Arial" panose="020B0604020202020204" pitchFamily="34" charset="0"/>
                          <a:cs typeface="Arial" panose="020B0604020202020204" pitchFamily="34" charset="0"/>
                        </a:rPr>
                        <a:t>16:40 –</a:t>
                      </a:r>
                      <a:r>
                        <a:rPr lang="en-GB" sz="1600" i="0" baseline="0" dirty="0">
                          <a:latin typeface="Arial" panose="020B0604020202020204" pitchFamily="34" charset="0"/>
                          <a:cs typeface="Arial" panose="020B0604020202020204" pitchFamily="34" charset="0"/>
                        </a:rPr>
                        <a:t> 17:00</a:t>
                      </a:r>
                      <a:endParaRPr lang="en-GB" sz="1600" i="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98539818"/>
                  </a:ext>
                </a:extLst>
              </a:tr>
            </a:tbl>
          </a:graphicData>
        </a:graphic>
      </p:graphicFrame>
      <p:sp>
        <p:nvSpPr>
          <p:cNvPr id="3" name="Textplatzhalter 2"/>
          <p:cNvSpPr>
            <a:spLocks noGrp="1"/>
          </p:cNvSpPr>
          <p:nvPr>
            <p:ph type="body" sz="quarter" idx="11"/>
          </p:nvPr>
        </p:nvSpPr>
        <p:spPr/>
        <p:txBody>
          <a:bodyPr/>
          <a:lstStyle/>
          <a:p>
            <a:endParaRPr lang="en-GB" dirty="0"/>
          </a:p>
          <a:p>
            <a:r>
              <a:rPr lang="en-GB" dirty="0"/>
              <a:t>Agenda for Day 9</a:t>
            </a:r>
          </a:p>
          <a:p>
            <a:endParaRPr lang="en-US" dirty="0"/>
          </a:p>
        </p:txBody>
      </p:sp>
    </p:spTree>
    <p:extLst>
      <p:ext uri="{BB962C8B-B14F-4D97-AF65-F5344CB8AC3E}">
        <p14:creationId xmlns:p14="http://schemas.microsoft.com/office/powerpoint/2010/main" val="29004734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Sensor Examples</a:t>
            </a:r>
          </a:p>
          <a:p>
            <a:r>
              <a:rPr lang="en-US" dirty="0" smtClean="0"/>
              <a:t>Gyroscope</a:t>
            </a:r>
            <a:endParaRPr lang="en-US" dirty="0"/>
          </a:p>
        </p:txBody>
      </p:sp>
      <p:sp>
        <p:nvSpPr>
          <p:cNvPr id="3" name="Textplatzhalter 2"/>
          <p:cNvSpPr>
            <a:spLocks noGrp="1"/>
          </p:cNvSpPr>
          <p:nvPr>
            <p:ph type="body" sz="quarter" idx="10"/>
          </p:nvPr>
        </p:nvSpPr>
        <p:spPr>
          <a:xfrm>
            <a:off x="334800" y="980728"/>
            <a:ext cx="11520000" cy="4968552"/>
          </a:xfrm>
        </p:spPr>
        <p:txBody>
          <a:bodyPr/>
          <a:lstStyle/>
          <a:p>
            <a:r>
              <a:rPr lang="en-US" dirty="0" smtClean="0"/>
              <a:t>Automotive Gyroscopes are usually executed as a so called </a:t>
            </a:r>
            <a:r>
              <a:rPr lang="en-US" i="1" dirty="0" smtClean="0"/>
              <a:t>vibrating gyros</a:t>
            </a:r>
          </a:p>
          <a:p>
            <a:pPr lvl="1"/>
            <a:r>
              <a:rPr lang="en-US" dirty="0" smtClean="0"/>
              <a:t>Measurement is based on the </a:t>
            </a:r>
            <a:r>
              <a:rPr lang="en-US" b="1" dirty="0" smtClean="0"/>
              <a:t>Coriolis effect</a:t>
            </a:r>
            <a:r>
              <a:rPr lang="en-US" dirty="0" smtClean="0"/>
              <a:t>:</a:t>
            </a:r>
            <a:br>
              <a:rPr lang="en-US" dirty="0" smtClean="0"/>
            </a:br>
            <a:r>
              <a:rPr lang="en-US" sz="1600" dirty="0" smtClean="0"/>
              <a:t/>
            </a:r>
            <a:br>
              <a:rPr lang="en-US" sz="1600" dirty="0" smtClean="0"/>
            </a:br>
            <a:r>
              <a:rPr lang="en-US" sz="1600" dirty="0" smtClean="0"/>
              <a:t>A seismic mass that performs a linear movement </a:t>
            </a:r>
            <a:br>
              <a:rPr lang="en-US" sz="1600" dirty="0" smtClean="0"/>
            </a:br>
            <a:r>
              <a:rPr lang="en-US" sz="1600" dirty="0" smtClean="0"/>
              <a:t>experiences the so called </a:t>
            </a:r>
            <a:r>
              <a:rPr lang="en-US" sz="1600" b="1" dirty="0" smtClean="0"/>
              <a:t>Coriolis force</a:t>
            </a:r>
            <a:r>
              <a:rPr lang="en-US" sz="1600" dirty="0" smtClean="0"/>
              <a:t> when the mass</a:t>
            </a:r>
            <a:br>
              <a:rPr lang="en-US" sz="1600" dirty="0" smtClean="0"/>
            </a:br>
            <a:r>
              <a:rPr lang="en-US" sz="1600" dirty="0" smtClean="0"/>
              <a:t>is subject to a </a:t>
            </a:r>
            <a:r>
              <a:rPr lang="en-US" sz="1600" dirty="0"/>
              <a:t>rotary motion around </a:t>
            </a:r>
            <a:r>
              <a:rPr lang="en-US" sz="1600" dirty="0" smtClean="0"/>
              <a:t>its </a:t>
            </a:r>
            <a:r>
              <a:rPr lang="en-US" sz="1600" dirty="0"/>
              <a:t>sensitive axis</a:t>
            </a:r>
            <a:endParaRPr lang="en-US" sz="1600" dirty="0" smtClean="0"/>
          </a:p>
          <a:p>
            <a:pPr lvl="1"/>
            <a:endParaRPr lang="en-US" sz="1600" b="1" dirty="0"/>
          </a:p>
          <a:p>
            <a:pPr lvl="1"/>
            <a:r>
              <a:rPr lang="en-US" dirty="0" smtClean="0"/>
              <a:t>The rotational speed is proportional to the measured force/acceleration</a:t>
            </a:r>
            <a:r>
              <a:rPr lang="en-US" b="1" dirty="0" smtClean="0"/>
              <a:t/>
            </a:r>
            <a:br>
              <a:rPr lang="en-US" b="1" dirty="0" smtClean="0"/>
            </a:br>
            <a:endParaRPr lang="en-US" b="1" dirty="0" smtClean="0"/>
          </a:p>
          <a:p>
            <a:pPr lvl="1"/>
            <a:r>
              <a:rPr lang="en-US" dirty="0" smtClean="0"/>
              <a:t>Manufactured with MEMS technology </a:t>
            </a:r>
            <a:r>
              <a:rPr lang="en-US" dirty="0" smtClean="0">
                <a:sym typeface="Wingdings" panose="05000000000000000000" pitchFamily="2" charset="2"/>
              </a:rPr>
              <a:t></a:t>
            </a:r>
            <a:r>
              <a:rPr lang="en-US" dirty="0" smtClean="0"/>
              <a:t> low cost sensors </a:t>
            </a:r>
            <a:endParaRPr lang="en-US" i="1" dirty="0"/>
          </a:p>
          <a:p>
            <a:endParaRPr lang="en-US" i="1" dirty="0" smtClean="0"/>
          </a:p>
          <a:p>
            <a:pPr marL="0" indent="0">
              <a:buNone/>
            </a:pPr>
            <a:endParaRPr lang="en-US" i="1" dirty="0"/>
          </a:p>
          <a:p>
            <a:r>
              <a:rPr lang="en-US" dirty="0" smtClean="0"/>
              <a:t>Applications:</a:t>
            </a:r>
          </a:p>
          <a:p>
            <a:pPr lvl="1"/>
            <a:r>
              <a:rPr lang="en-US" dirty="0" smtClean="0"/>
              <a:t>Detection of unsafe driving conditions as part of the ESC</a:t>
            </a:r>
          </a:p>
          <a:p>
            <a:pPr lvl="1"/>
            <a:r>
              <a:rPr lang="en-US" dirty="0" smtClean="0"/>
              <a:t>Determination of the vehicle yaw-rate for navigation systems (i.e. as Input for </a:t>
            </a:r>
            <a:r>
              <a:rPr lang="en-US" i="1" dirty="0" smtClean="0"/>
              <a:t>Dead Reckoning</a:t>
            </a:r>
            <a:r>
              <a:rPr lang="en-US" dirty="0" smtClean="0"/>
              <a:t>)</a:t>
            </a:r>
          </a:p>
          <a:p>
            <a:pPr lvl="1"/>
            <a:r>
              <a:rPr lang="en-US" dirty="0" smtClean="0"/>
              <a:t>Triggering different rollover protection systems</a:t>
            </a:r>
          </a:p>
          <a:p>
            <a:endParaRPr lang="en-US" i="1" dirty="0"/>
          </a:p>
          <a:p>
            <a:endParaRPr lang="en-US" i="1" dirty="0" smtClean="0"/>
          </a:p>
          <a:p>
            <a:endParaRPr lang="en-US" i="1" dirty="0" smtClean="0"/>
          </a:p>
          <a:p>
            <a:endParaRPr lang="en-US" i="1" dirty="0" smtClean="0"/>
          </a:p>
          <a:p>
            <a:pPr marL="0" indent="0">
              <a:buNone/>
            </a:pPr>
            <a:endParaRPr lang="en-US" dirty="0"/>
          </a:p>
        </p:txBody>
      </p:sp>
      <p:pic>
        <p:nvPicPr>
          <p:cNvPr id="31" name="Grafik 30"/>
          <p:cNvPicPr>
            <a:picLocks noChangeAspect="1"/>
          </p:cNvPicPr>
          <p:nvPr/>
        </p:nvPicPr>
        <p:blipFill rotWithShape="1">
          <a:blip r:embed="rId3">
            <a:extLst>
              <a:ext uri="{BEBA8EAE-BF5A-486C-A8C5-ECC9F3942E4B}">
                <a14:imgProps xmlns:a14="http://schemas.microsoft.com/office/drawing/2010/main">
                  <a14:imgLayer r:embed="rId4">
                    <a14:imgEffect>
                      <a14:backgroundRemoval t="7725" b="95923" l="9298" r="95455">
                        <a14:foregroundMark x1="34091" y1="74249" x2="34711" y2="72318"/>
                        <a14:foregroundMark x1="43388" y1="42918" x2="41116" y2="41631"/>
                        <a14:foregroundMark x1="54132" y1="43562" x2="55785" y2="43348"/>
                        <a14:foregroundMark x1="30372" y1="36695" x2="31198" y2="35837"/>
                        <a14:foregroundMark x1="31405" y1="35408" x2="29545" y2="35408"/>
                        <a14:foregroundMark x1="30372" y1="38412" x2="31612" y2="37983"/>
                        <a14:foregroundMark x1="23760" y1="56009" x2="23967" y2="57511"/>
                        <a14:foregroundMark x1="30579" y1="62232" x2="32231" y2="62661"/>
                        <a14:foregroundMark x1="34504" y1="64378" x2="35950" y2="65021"/>
                        <a14:foregroundMark x1="38430" y1="66524" x2="40496" y2="67597"/>
                        <a14:foregroundMark x1="37603" y1="72318" x2="37397" y2="73391"/>
                        <a14:foregroundMark x1="36364" y1="72318" x2="35744" y2="73820"/>
                        <a14:foregroundMark x1="35124" y1="71888" x2="35950" y2="71674"/>
                        <a14:foregroundMark x1="46694" y1="73391" x2="39669" y2="73176"/>
                        <a14:foregroundMark x1="21694" y1="89485" x2="24380" y2="88841"/>
                        <a14:foregroundMark x1="30785" y1="84549" x2="32645" y2="83906"/>
                        <a14:foregroundMark x1="34504" y1="82189" x2="36570" y2="81545"/>
                        <a14:foregroundMark x1="38017" y1="80043" x2="40496" y2="79185"/>
                        <a14:foregroundMark x1="66736" y1="65451" x2="67149" y2="67167"/>
                        <a14:foregroundMark x1="68595" y1="65880" x2="68388" y2="67382"/>
                        <a14:foregroundMark x1="69628" y1="67382" x2="70455" y2="68240"/>
                        <a14:foregroundMark x1="71074" y1="67167" x2="69628" y2="69957"/>
                        <a14:foregroundMark x1="83058" y1="51717" x2="83678" y2="53219"/>
                        <a14:foregroundMark x1="85124" y1="51717" x2="83058" y2="55579"/>
                        <a14:foregroundMark x1="52893" y1="86052" x2="52686" y2="87983"/>
                        <a14:foregroundMark x1="55372" y1="87554" x2="54132" y2="87554"/>
                        <a14:foregroundMark x1="59917" y1="87554" x2="59091" y2="87768"/>
                        <a14:foregroundMark x1="60950" y1="87554" x2="60744" y2="89270"/>
                        <a14:foregroundMark x1="61157" y1="86695" x2="60950" y2="86266"/>
                        <a14:foregroundMark x1="63223" y1="87554" x2="61983" y2="87983"/>
                        <a14:foregroundMark x1="64669" y1="86910" x2="64669" y2="88841"/>
                        <a14:foregroundMark x1="65909" y1="87768" x2="66116" y2="89056"/>
                        <a14:foregroundMark x1="66116" y1="86910" x2="66116" y2="86481"/>
                        <a14:foregroundMark x1="67355" y1="87339" x2="68595" y2="87339"/>
                        <a14:foregroundMark x1="83471" y1="91845" x2="85331" y2="93991"/>
                        <a14:backgroundMark x1="35331" y1="72532" x2="34917" y2="75322"/>
                      </a14:backgroundRemoval>
                    </a14:imgEffect>
                  </a14:imgLayer>
                </a14:imgProps>
              </a:ext>
            </a:extLst>
          </a:blip>
          <a:srcRect t="13749"/>
          <a:stretch/>
        </p:blipFill>
        <p:spPr>
          <a:xfrm>
            <a:off x="8593148" y="1268760"/>
            <a:ext cx="3263890" cy="2710458"/>
          </a:xfrm>
          <a:prstGeom prst="rect">
            <a:avLst/>
          </a:prstGeom>
        </p:spPr>
      </p:pic>
      <p:sp>
        <p:nvSpPr>
          <p:cNvPr id="32" name="Textfeld 31"/>
          <p:cNvSpPr txBox="1"/>
          <p:nvPr/>
        </p:nvSpPr>
        <p:spPr>
          <a:xfrm>
            <a:off x="11352584" y="5905933"/>
            <a:ext cx="648072" cy="215444"/>
          </a:xfrm>
          <a:prstGeom prst="rect">
            <a:avLst/>
          </a:prstGeom>
          <a:noFill/>
        </p:spPr>
        <p:txBody>
          <a:bodyPr wrap="square" rtlCol="0">
            <a:spAutoFit/>
          </a:bodyPr>
          <a:lstStyle/>
          <a:p>
            <a:r>
              <a:rPr lang="en-US" sz="800" dirty="0" smtClean="0"/>
              <a:t>[REI16]</a:t>
            </a:r>
            <a:endParaRPr lang="en-US" sz="800" dirty="0"/>
          </a:p>
        </p:txBody>
      </p:sp>
      <p:sp>
        <p:nvSpPr>
          <p:cNvPr id="33" name="Textfeld 32"/>
          <p:cNvSpPr txBox="1"/>
          <p:nvPr/>
        </p:nvSpPr>
        <p:spPr>
          <a:xfrm>
            <a:off x="10659283" y="3849823"/>
            <a:ext cx="1043196" cy="215444"/>
          </a:xfrm>
          <a:prstGeom prst="rect">
            <a:avLst/>
          </a:prstGeom>
          <a:noFill/>
        </p:spPr>
        <p:txBody>
          <a:bodyPr wrap="square" rtlCol="0">
            <a:spAutoFit/>
          </a:bodyPr>
          <a:lstStyle/>
          <a:p>
            <a:r>
              <a:rPr lang="en-US" sz="800" dirty="0" smtClean="0"/>
              <a:t>Image: [REI16]</a:t>
            </a:r>
            <a:endParaRPr lang="en-US" sz="800" dirty="0"/>
          </a:p>
        </p:txBody>
      </p:sp>
    </p:spTree>
    <p:extLst>
      <p:ext uri="{BB962C8B-B14F-4D97-AF65-F5344CB8AC3E}">
        <p14:creationId xmlns:p14="http://schemas.microsoft.com/office/powerpoint/2010/main" val="2606638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Sensor Examples</a:t>
            </a:r>
          </a:p>
          <a:p>
            <a:r>
              <a:rPr lang="en-US" dirty="0" smtClean="0"/>
              <a:t>IMU</a:t>
            </a:r>
            <a:endParaRPr lang="en-US" dirty="0"/>
          </a:p>
        </p:txBody>
      </p:sp>
      <mc:AlternateContent xmlns:mc="http://schemas.openxmlformats.org/markup-compatibility/2006" xmlns:a14="http://schemas.microsoft.com/office/drawing/2010/main">
        <mc:Choice Requires="a14">
          <p:sp>
            <p:nvSpPr>
              <p:cNvPr id="3" name="Textplatzhalter 2"/>
              <p:cNvSpPr>
                <a:spLocks noGrp="1"/>
              </p:cNvSpPr>
              <p:nvPr>
                <p:ph type="body" sz="quarter" idx="10"/>
              </p:nvPr>
            </p:nvSpPr>
            <p:spPr/>
            <p:txBody>
              <a:bodyPr/>
              <a:lstStyle/>
              <a:p>
                <a:r>
                  <a:rPr lang="en-US" dirty="0" smtClean="0"/>
                  <a:t>Combination of Acceleration- and Gyroscope-Sensors</a:t>
                </a:r>
              </a:p>
              <a:p>
                <a:endParaRPr lang="en-US" dirty="0" smtClean="0"/>
              </a:p>
              <a:p>
                <a:pPr lvl="1"/>
                <a:r>
                  <a:rPr lang="en-US" dirty="0" smtClean="0"/>
                  <a:t>Measurement of rotation and acceleration values with up to all six degrees of freedom (6DOF)</a:t>
                </a:r>
              </a:p>
              <a:p>
                <a:pPr lvl="2"/>
                <a:r>
                  <a:rPr lang="en-US" dirty="0" smtClean="0"/>
                  <a:t>Longitudinal-, Lateral- and Vertical acceleration</a:t>
                </a:r>
              </a:p>
              <a:p>
                <a:pPr lvl="2"/>
                <a:r>
                  <a:rPr lang="en-US" dirty="0" smtClean="0"/>
                  <a:t>Yaw-, Pitch-, and Roll rate</a:t>
                </a:r>
              </a:p>
              <a:p>
                <a:pPr lvl="2"/>
                <a:endParaRPr lang="en-US" dirty="0"/>
              </a:p>
              <a:p>
                <a:pPr lvl="1"/>
                <a:r>
                  <a:rPr lang="en-US" dirty="0" smtClean="0"/>
                  <a:t>Typical Measurement Range: </a:t>
                </a:r>
                <a14:m>
                  <m:oMath xmlns:m="http://schemas.openxmlformats.org/officeDocument/2006/math">
                    <m:r>
                      <m:rPr>
                        <m:nor/>
                      </m:rPr>
                      <a:rPr lang="en-US" i="0" smtClean="0">
                        <a:ea typeface="Cambria Math" panose="02040503050406030204" pitchFamily="18" charset="0"/>
                      </a:rPr>
                      <m:t>±</m:t>
                    </m:r>
                    <m:r>
                      <m:rPr>
                        <m:nor/>
                      </m:rPr>
                      <a:rPr lang="de-DE" b="0" i="0" smtClean="0">
                        <a:ea typeface="Cambria Math" panose="02040503050406030204" pitchFamily="18" charset="0"/>
                      </a:rPr>
                      <m:t> 50</m:t>
                    </m:r>
                    <m:f>
                      <m:fPr>
                        <m:type m:val="lin"/>
                        <m:ctrlPr>
                          <a:rPr lang="de-DE" b="0" i="1" smtClean="0">
                            <a:latin typeface="Cambria Math" panose="02040503050406030204" pitchFamily="18" charset="0"/>
                            <a:ea typeface="Cambria Math" panose="02040503050406030204" pitchFamily="18" charset="0"/>
                          </a:rPr>
                        </m:ctrlPr>
                      </m:fPr>
                      <m:num>
                        <m:r>
                          <m:rPr>
                            <m:nor/>
                          </m:rPr>
                          <a:rPr lang="de-DE" b="0" i="0" smtClean="0">
                            <a:ea typeface="Cambria Math" panose="02040503050406030204" pitchFamily="18" charset="0"/>
                          </a:rPr>
                          <m:t>m</m:t>
                        </m:r>
                      </m:num>
                      <m:den>
                        <m:sSup>
                          <m:sSupPr>
                            <m:ctrlPr>
                              <a:rPr lang="de-DE" b="0" i="1" smtClean="0">
                                <a:latin typeface="Cambria Math" panose="02040503050406030204" pitchFamily="18" charset="0"/>
                                <a:ea typeface="Cambria Math" panose="02040503050406030204" pitchFamily="18" charset="0"/>
                              </a:rPr>
                            </m:ctrlPr>
                          </m:sSupPr>
                          <m:e>
                            <m:r>
                              <m:rPr>
                                <m:nor/>
                              </m:rPr>
                              <a:rPr lang="de-DE" b="0" i="0" smtClean="0">
                                <a:ea typeface="Cambria Math" panose="02040503050406030204" pitchFamily="18" charset="0"/>
                              </a:rPr>
                              <m:t>s</m:t>
                            </m:r>
                          </m:e>
                          <m:sup>
                            <m:r>
                              <m:rPr>
                                <m:nor/>
                              </m:rPr>
                              <a:rPr lang="de-DE" b="0" i="0" smtClean="0">
                                <a:ea typeface="Cambria Math" panose="02040503050406030204" pitchFamily="18" charset="0"/>
                              </a:rPr>
                              <m:t>2</m:t>
                            </m:r>
                          </m:sup>
                        </m:sSup>
                      </m:den>
                    </m:f>
                    <m:r>
                      <m:rPr>
                        <m:nor/>
                      </m:rPr>
                      <a:rPr lang="de-DE" b="0" i="0" smtClean="0">
                        <a:ea typeface="Cambria Math" panose="02040503050406030204" pitchFamily="18" charset="0"/>
                      </a:rPr>
                      <m:t>,  </m:t>
                    </m:r>
                    <m:r>
                      <m:rPr>
                        <m:nor/>
                      </m:rPr>
                      <a:rPr lang="en-US" i="0" smtClean="0">
                        <a:ea typeface="Cambria Math" panose="02040503050406030204" pitchFamily="18" charset="0"/>
                      </a:rPr>
                      <m:t>±</m:t>
                    </m:r>
                    <m:r>
                      <m:rPr>
                        <m:nor/>
                      </m:rPr>
                      <a:rPr lang="de-DE" b="0" i="0" smtClean="0">
                        <a:ea typeface="Cambria Math" panose="02040503050406030204" pitchFamily="18" charset="0"/>
                      </a:rPr>
                      <m:t> 300</m:t>
                    </m:r>
                    <m:r>
                      <m:rPr>
                        <m:nor/>
                      </m:rPr>
                      <a:rPr lang="de-DE" b="0" i="0" smtClean="0">
                        <a:ea typeface="Cambria Math" panose="02040503050406030204" pitchFamily="18" charset="0"/>
                      </a:rPr>
                      <m:t>°</m:t>
                    </m:r>
                    <m:r>
                      <m:rPr>
                        <m:nor/>
                      </m:rPr>
                      <a:rPr lang="de-DE" b="0" i="0" smtClean="0">
                        <a:ea typeface="Cambria Math" panose="02040503050406030204" pitchFamily="18" charset="0"/>
                      </a:rPr>
                      <m:t>∕</m:t>
                    </m:r>
                    <m:r>
                      <m:rPr>
                        <m:nor/>
                      </m:rPr>
                      <a:rPr lang="de-DE" b="0" i="0" smtClean="0">
                        <a:ea typeface="Cambria Math" panose="02040503050406030204" pitchFamily="18" charset="0"/>
                      </a:rPr>
                      <m:t>s</m:t>
                    </m:r>
                  </m:oMath>
                </a14:m>
                <a:endParaRPr lang="en-US" dirty="0" smtClean="0"/>
              </a:p>
              <a:p>
                <a:endParaRPr lang="en-US" dirty="0"/>
              </a:p>
            </p:txBody>
          </p:sp>
        </mc:Choice>
        <mc:Fallback xmlns="">
          <p:sp>
            <p:nvSpPr>
              <p:cNvPr id="3" name="Textplatzhalter 2"/>
              <p:cNvSpPr>
                <a:spLocks noGrp="1" noRot="1" noChangeAspect="1" noMove="1" noResize="1" noEditPoints="1" noAdjustHandles="1" noChangeArrowheads="1" noChangeShapeType="1" noTextEdit="1"/>
              </p:cNvSpPr>
              <p:nvPr>
                <p:ph type="body" sz="quarter" idx="10"/>
              </p:nvPr>
            </p:nvSpPr>
            <p:spPr>
              <a:blipFill>
                <a:blip r:embed="rId3"/>
                <a:stretch>
                  <a:fillRect l="-1270" t="-1472"/>
                </a:stretch>
              </a:blipFill>
            </p:spPr>
            <p:txBody>
              <a:bodyPr/>
              <a:lstStyle/>
              <a:p>
                <a:r>
                  <a:rPr lang="en-US">
                    <a:noFill/>
                  </a:rPr>
                  <a:t> </a:t>
                </a:r>
              </a:p>
            </p:txBody>
          </p:sp>
        </mc:Fallback>
      </mc:AlternateContent>
      <p:pic>
        <p:nvPicPr>
          <p:cNvPr id="5" name="Grafik 4"/>
          <p:cNvPicPr>
            <a:picLocks noChangeAspect="1"/>
          </p:cNvPicPr>
          <p:nvPr/>
        </p:nvPicPr>
        <p:blipFill rotWithShape="1">
          <a:blip r:embed="rId4">
            <a:extLst>
              <a:ext uri="{28A0092B-C50C-407E-A947-70E740481C1C}">
                <a14:useLocalDpi xmlns:a14="http://schemas.microsoft.com/office/drawing/2010/main" val="0"/>
              </a:ext>
            </a:extLst>
          </a:blip>
          <a:srcRect l="47552" t="11111" r="6937" b="13334"/>
          <a:stretch/>
        </p:blipFill>
        <p:spPr>
          <a:xfrm>
            <a:off x="6653654" y="3475271"/>
            <a:ext cx="5184576" cy="2448273"/>
          </a:xfrm>
          <a:prstGeom prst="rect">
            <a:avLst/>
          </a:prstGeom>
        </p:spPr>
      </p:pic>
      <p:sp>
        <p:nvSpPr>
          <p:cNvPr id="6" name="Rechteck 5"/>
          <p:cNvSpPr/>
          <p:nvPr/>
        </p:nvSpPr>
        <p:spPr>
          <a:xfrm>
            <a:off x="6629369" y="5733836"/>
            <a:ext cx="920445" cy="215444"/>
          </a:xfrm>
          <a:prstGeom prst="rect">
            <a:avLst/>
          </a:prstGeom>
        </p:spPr>
        <p:txBody>
          <a:bodyPr wrap="none">
            <a:spAutoFit/>
          </a:bodyPr>
          <a:lstStyle/>
          <a:p>
            <a:r>
              <a:rPr lang="en-GB" sz="800" dirty="0" smtClean="0"/>
              <a:t>Image: [BOS22</a:t>
            </a:r>
            <a:r>
              <a:rPr lang="en-GB" sz="800" dirty="0"/>
              <a:t>]</a:t>
            </a:r>
          </a:p>
        </p:txBody>
      </p:sp>
    </p:spTree>
    <p:extLst>
      <p:ext uri="{BB962C8B-B14F-4D97-AF65-F5344CB8AC3E}">
        <p14:creationId xmlns:p14="http://schemas.microsoft.com/office/powerpoint/2010/main" val="39977525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Sensor Examples</a:t>
            </a:r>
          </a:p>
          <a:p>
            <a:r>
              <a:rPr lang="en-US" dirty="0" smtClean="0"/>
              <a:t>Inertial Navigation System: Oxford </a:t>
            </a:r>
            <a:r>
              <a:rPr lang="en-US" dirty="0" err="1" smtClean="0"/>
              <a:t>OxTS</a:t>
            </a:r>
            <a:r>
              <a:rPr lang="en-US" dirty="0" smtClean="0"/>
              <a:t> 3000</a:t>
            </a:r>
            <a:endParaRPr lang="en-US" dirty="0"/>
          </a:p>
        </p:txBody>
      </p:sp>
      <p:sp>
        <p:nvSpPr>
          <p:cNvPr id="3" name="Textplatzhalter 2"/>
          <p:cNvSpPr>
            <a:spLocks noGrp="1"/>
          </p:cNvSpPr>
          <p:nvPr>
            <p:ph type="body" sz="quarter" idx="10"/>
          </p:nvPr>
        </p:nvSpPr>
        <p:spPr/>
        <p:txBody>
          <a:bodyPr/>
          <a:lstStyle/>
          <a:p>
            <a:r>
              <a:rPr lang="en-US" dirty="0" smtClean="0"/>
              <a:t>Inertial Navigation System that can be used to capture reference values</a:t>
            </a:r>
          </a:p>
          <a:p>
            <a:pPr lvl="1"/>
            <a:r>
              <a:rPr lang="en-US" dirty="0" smtClean="0"/>
              <a:t>Position, Orientation, Velocity, Acceleration</a:t>
            </a:r>
          </a:p>
          <a:p>
            <a:pPr lvl="1"/>
            <a:endParaRPr lang="en-US" dirty="0"/>
          </a:p>
          <a:p>
            <a:r>
              <a:rPr lang="en-US" dirty="0" smtClean="0"/>
              <a:t>Includes RTK-GNSS Sensor supporting GPS, GLONASS, Galileo and </a:t>
            </a:r>
            <a:r>
              <a:rPr lang="en-US" dirty="0" err="1" smtClean="0"/>
              <a:t>BeiDou</a:t>
            </a:r>
            <a:endParaRPr lang="en-US" dirty="0" smtClean="0"/>
          </a:p>
          <a:p>
            <a:endParaRPr lang="en-US" dirty="0"/>
          </a:p>
          <a:p>
            <a:r>
              <a:rPr lang="en-US" dirty="0" smtClean="0"/>
              <a:t>Up to 250 Hz measurement Rate</a:t>
            </a:r>
          </a:p>
          <a:p>
            <a:endParaRPr lang="en-US" dirty="0"/>
          </a:p>
          <a:p>
            <a:r>
              <a:rPr lang="en-US" dirty="0" smtClean="0"/>
              <a:t>Accuracies:</a:t>
            </a:r>
          </a:p>
          <a:p>
            <a:pPr lvl="1"/>
            <a:r>
              <a:rPr lang="en-US" dirty="0" smtClean="0"/>
              <a:t>Position: 0.01 m (RTK)</a:t>
            </a:r>
          </a:p>
          <a:p>
            <a:pPr lvl="1"/>
            <a:r>
              <a:rPr lang="en-US" dirty="0" smtClean="0"/>
              <a:t>Roll / Pitch: 0.03°</a:t>
            </a:r>
          </a:p>
          <a:p>
            <a:pPr lvl="1"/>
            <a:r>
              <a:rPr lang="en-US" dirty="0" smtClean="0"/>
              <a:t>Heading: 0.05° (with dual antenna)</a:t>
            </a:r>
          </a:p>
          <a:p>
            <a:pPr lvl="1"/>
            <a:endParaRPr lang="en-US" dirty="0"/>
          </a:p>
          <a:p>
            <a:r>
              <a:rPr lang="en-US" dirty="0" smtClean="0"/>
              <a:t>Applications:</a:t>
            </a:r>
          </a:p>
          <a:p>
            <a:pPr lvl="1"/>
            <a:r>
              <a:rPr lang="en-US" dirty="0" smtClean="0"/>
              <a:t>Euro NCAP for AEB</a:t>
            </a:r>
          </a:p>
          <a:p>
            <a:pPr lvl="1"/>
            <a:r>
              <a:rPr lang="en-US" dirty="0" smtClean="0"/>
              <a:t>Ground truth reference</a:t>
            </a:r>
            <a:endParaRPr lang="en-US" dirty="0"/>
          </a:p>
          <a:p>
            <a:pPr lvl="1"/>
            <a:endParaRPr lang="en-US" dirty="0"/>
          </a:p>
        </p:txBody>
      </p:sp>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4320" y="2708920"/>
            <a:ext cx="4320480" cy="3240360"/>
          </a:xfrm>
          <a:prstGeom prst="rect">
            <a:avLst/>
          </a:prstGeom>
        </p:spPr>
      </p:pic>
      <p:sp>
        <p:nvSpPr>
          <p:cNvPr id="6" name="Rechteck 5"/>
          <p:cNvSpPr/>
          <p:nvPr/>
        </p:nvSpPr>
        <p:spPr>
          <a:xfrm>
            <a:off x="11317829" y="5733836"/>
            <a:ext cx="569387" cy="215444"/>
          </a:xfrm>
          <a:prstGeom prst="rect">
            <a:avLst/>
          </a:prstGeom>
        </p:spPr>
        <p:txBody>
          <a:bodyPr wrap="none">
            <a:spAutoFit/>
          </a:bodyPr>
          <a:lstStyle/>
          <a:p>
            <a:r>
              <a:rPr lang="en-GB" sz="800" dirty="0"/>
              <a:t>[OXT22]</a:t>
            </a:r>
          </a:p>
        </p:txBody>
      </p:sp>
    </p:spTree>
    <p:extLst>
      <p:ext uri="{BB962C8B-B14F-4D97-AF65-F5344CB8AC3E}">
        <p14:creationId xmlns:p14="http://schemas.microsoft.com/office/powerpoint/2010/main" val="22982358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quarter" idx="11"/>
          </p:nvPr>
        </p:nvSpPr>
        <p:spPr>
          <a:xfrm>
            <a:off x="540940" y="1610693"/>
            <a:ext cx="11315700" cy="293688"/>
          </a:xfrm>
        </p:spPr>
        <p:txBody>
          <a:bodyPr/>
          <a:lstStyle/>
          <a:p>
            <a:endParaRPr lang="en-GB" dirty="0"/>
          </a:p>
        </p:txBody>
      </p:sp>
      <p:sp>
        <p:nvSpPr>
          <p:cNvPr id="3" name="Textplatzhalter 2"/>
          <p:cNvSpPr>
            <a:spLocks noGrp="1"/>
          </p:cNvSpPr>
          <p:nvPr>
            <p:ph type="body" sz="quarter" idx="10"/>
          </p:nvPr>
        </p:nvSpPr>
        <p:spPr/>
        <p:txBody>
          <a:bodyPr/>
          <a:lstStyle/>
          <a:p>
            <a:r>
              <a:rPr lang="en-GB" dirty="0" smtClean="0"/>
              <a:t>Introduction Sensors and Measurement Technology</a:t>
            </a:r>
          </a:p>
          <a:p>
            <a:r>
              <a:rPr lang="en-GB" dirty="0" smtClean="0"/>
              <a:t>Sensor Examples</a:t>
            </a:r>
          </a:p>
          <a:p>
            <a:r>
              <a:rPr lang="en-GB" dirty="0" smtClean="0"/>
              <a:t>Data Processing and Logging</a:t>
            </a:r>
          </a:p>
        </p:txBody>
      </p:sp>
    </p:spTree>
    <p:extLst>
      <p:ext uri="{BB962C8B-B14F-4D97-AF65-F5344CB8AC3E}">
        <p14:creationId xmlns:p14="http://schemas.microsoft.com/office/powerpoint/2010/main" val="29090680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Data Processing and Logging</a:t>
            </a:r>
          </a:p>
          <a:p>
            <a:r>
              <a:rPr lang="de-DE" altLang="zh-CN" dirty="0" smtClean="0"/>
              <a:t>Analog Signal Processing - Filter</a:t>
            </a:r>
            <a:endParaRPr lang="de-DE" altLang="zh-CN" dirty="0"/>
          </a:p>
        </p:txBody>
      </p:sp>
      <p:sp>
        <p:nvSpPr>
          <p:cNvPr id="3" name="Textplatzhalter 2"/>
          <p:cNvSpPr>
            <a:spLocks noGrp="1"/>
          </p:cNvSpPr>
          <p:nvPr>
            <p:ph type="body" sz="quarter" idx="10"/>
          </p:nvPr>
        </p:nvSpPr>
        <p:spPr/>
        <p:txBody>
          <a:bodyPr/>
          <a:lstStyle/>
          <a:p>
            <a:pPr>
              <a:buFont typeface="Arial" panose="020B0604020202020204" pitchFamily="34" charset="0"/>
              <a:buNone/>
            </a:pPr>
            <a:r>
              <a:rPr lang="en-GB" dirty="0"/>
              <a:t>Tasks:</a:t>
            </a:r>
          </a:p>
          <a:p>
            <a:r>
              <a:rPr lang="en-GB" dirty="0"/>
              <a:t>Suppress unwanted frequency components in a signal</a:t>
            </a:r>
          </a:p>
          <a:p>
            <a:r>
              <a:rPr lang="en-GB" dirty="0"/>
              <a:t>Frequency based amplification/suppression of signals</a:t>
            </a:r>
          </a:p>
          <a:p>
            <a:pPr>
              <a:buFont typeface="Arial" panose="020B0604020202020204" pitchFamily="34" charset="0"/>
              <a:buNone/>
            </a:pPr>
            <a:endParaRPr lang="en-GB" dirty="0"/>
          </a:p>
          <a:p>
            <a:pPr>
              <a:buFont typeface="Arial" panose="020B0604020202020204" pitchFamily="34" charset="0"/>
              <a:buNone/>
            </a:pPr>
            <a:endParaRPr lang="en-GB" dirty="0"/>
          </a:p>
          <a:p>
            <a:pPr>
              <a:buFont typeface="Arial" panose="020B0604020202020204" pitchFamily="34" charset="0"/>
              <a:buNone/>
            </a:pPr>
            <a:endParaRPr lang="en-GB" dirty="0"/>
          </a:p>
          <a:p>
            <a:pPr>
              <a:buFont typeface="Arial" panose="020B0604020202020204" pitchFamily="34" charset="0"/>
              <a:buNone/>
            </a:pPr>
            <a:endParaRPr lang="en-GB" dirty="0"/>
          </a:p>
          <a:p>
            <a:pPr>
              <a:buFont typeface="Arial" panose="020B0604020202020204" pitchFamily="34" charset="0"/>
              <a:buNone/>
            </a:pPr>
            <a:endParaRPr lang="en-GB" sz="1200" dirty="0"/>
          </a:p>
          <a:p>
            <a:pPr>
              <a:buFont typeface="Arial" panose="020B0604020202020204" pitchFamily="34" charset="0"/>
              <a:buNone/>
            </a:pPr>
            <a:r>
              <a:rPr lang="en-GB" dirty="0"/>
              <a:t>Applications:</a:t>
            </a:r>
          </a:p>
          <a:p>
            <a:r>
              <a:rPr lang="en-GB" dirty="0"/>
              <a:t>Low pass filtering before Analog/Digital conversion (Aliasing)</a:t>
            </a:r>
          </a:p>
          <a:p>
            <a:r>
              <a:rPr lang="en-GB" dirty="0"/>
              <a:t>Eliminating interference signals und noise</a:t>
            </a:r>
          </a:p>
          <a:p>
            <a:pPr>
              <a:buFont typeface="Arial" panose="020B0604020202020204" pitchFamily="34" charset="0"/>
              <a:buNone/>
            </a:pPr>
            <a:r>
              <a:rPr lang="en-GB" dirty="0">
                <a:sym typeface="Wingdings" pitchFamily="2" charset="2"/>
              </a:rPr>
              <a:t> Filters are circuits that can be used to “isolate” frequency bands</a:t>
            </a:r>
            <a:endParaRPr lang="en-GB" dirty="0"/>
          </a:p>
          <a:p>
            <a:endParaRPr lang="en-US" dirty="0"/>
          </a:p>
        </p:txBody>
      </p:sp>
      <p:grpSp>
        <p:nvGrpSpPr>
          <p:cNvPr id="6" name="Gruppieren 5"/>
          <p:cNvGrpSpPr>
            <a:grpSpLocks/>
          </p:cNvGrpSpPr>
          <p:nvPr/>
        </p:nvGrpSpPr>
        <p:grpSpPr>
          <a:xfrm>
            <a:off x="831020" y="2308663"/>
            <a:ext cx="7814670" cy="976321"/>
            <a:chOff x="996950" y="3667125"/>
            <a:chExt cx="6048375" cy="755650"/>
          </a:xfrm>
        </p:grpSpPr>
        <p:sp>
          <p:nvSpPr>
            <p:cNvPr id="7" name="Freeform 46"/>
            <p:cNvSpPr>
              <a:spLocks noEditPoints="1"/>
            </p:cNvSpPr>
            <p:nvPr/>
          </p:nvSpPr>
          <p:spPr bwMode="auto">
            <a:xfrm>
              <a:off x="996950" y="4230688"/>
              <a:ext cx="920750" cy="57150"/>
            </a:xfrm>
            <a:custGeom>
              <a:avLst/>
              <a:gdLst/>
              <a:ahLst/>
              <a:cxnLst>
                <a:cxn ang="0">
                  <a:pos x="13" y="91"/>
                </a:cxn>
                <a:cxn ang="0">
                  <a:pos x="3236" y="91"/>
                </a:cxn>
                <a:cxn ang="0">
                  <a:pos x="3247" y="96"/>
                </a:cxn>
                <a:cxn ang="0">
                  <a:pos x="3249" y="106"/>
                </a:cxn>
                <a:cxn ang="0">
                  <a:pos x="3247" y="115"/>
                </a:cxn>
                <a:cxn ang="0">
                  <a:pos x="3236" y="119"/>
                </a:cxn>
                <a:cxn ang="0">
                  <a:pos x="13" y="119"/>
                </a:cxn>
                <a:cxn ang="0">
                  <a:pos x="4" y="115"/>
                </a:cxn>
                <a:cxn ang="0">
                  <a:pos x="0" y="106"/>
                </a:cxn>
                <a:cxn ang="0">
                  <a:pos x="4" y="96"/>
                </a:cxn>
                <a:cxn ang="0">
                  <a:pos x="13" y="91"/>
                </a:cxn>
                <a:cxn ang="0">
                  <a:pos x="3200" y="0"/>
                </a:cxn>
                <a:cxn ang="0">
                  <a:pos x="3412" y="106"/>
                </a:cxn>
                <a:cxn ang="0">
                  <a:pos x="3200" y="212"/>
                </a:cxn>
              </a:cxnLst>
              <a:rect l="0" t="0" r="r" b="b"/>
              <a:pathLst>
                <a:path w="3412" h="212">
                  <a:moveTo>
                    <a:pt x="13" y="91"/>
                  </a:moveTo>
                  <a:lnTo>
                    <a:pt x="3236" y="91"/>
                  </a:lnTo>
                  <a:lnTo>
                    <a:pt x="3247" y="96"/>
                  </a:lnTo>
                  <a:lnTo>
                    <a:pt x="3249" y="106"/>
                  </a:lnTo>
                  <a:lnTo>
                    <a:pt x="3247" y="115"/>
                  </a:lnTo>
                  <a:lnTo>
                    <a:pt x="3236" y="119"/>
                  </a:lnTo>
                  <a:lnTo>
                    <a:pt x="13" y="119"/>
                  </a:lnTo>
                  <a:lnTo>
                    <a:pt x="4" y="115"/>
                  </a:lnTo>
                  <a:lnTo>
                    <a:pt x="0" y="106"/>
                  </a:lnTo>
                  <a:lnTo>
                    <a:pt x="4" y="96"/>
                  </a:lnTo>
                  <a:lnTo>
                    <a:pt x="13" y="91"/>
                  </a:lnTo>
                  <a:close/>
                  <a:moveTo>
                    <a:pt x="3200" y="0"/>
                  </a:moveTo>
                  <a:lnTo>
                    <a:pt x="3412" y="106"/>
                  </a:lnTo>
                  <a:lnTo>
                    <a:pt x="3200" y="212"/>
                  </a:lnTo>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 name="Freeform 47"/>
            <p:cNvSpPr>
              <a:spLocks noEditPoints="1"/>
            </p:cNvSpPr>
            <p:nvPr/>
          </p:nvSpPr>
          <p:spPr bwMode="auto">
            <a:xfrm>
              <a:off x="1025525" y="3667125"/>
              <a:ext cx="57150" cy="755650"/>
            </a:xfrm>
            <a:custGeom>
              <a:avLst/>
              <a:gdLst/>
              <a:ahLst/>
              <a:cxnLst>
                <a:cxn ang="0">
                  <a:pos x="93" y="2800"/>
                </a:cxn>
                <a:cxn ang="0">
                  <a:pos x="93" y="176"/>
                </a:cxn>
                <a:cxn ang="0">
                  <a:pos x="97" y="167"/>
                </a:cxn>
                <a:cxn ang="0">
                  <a:pos x="106" y="163"/>
                </a:cxn>
                <a:cxn ang="0">
                  <a:pos x="114" y="167"/>
                </a:cxn>
                <a:cxn ang="0">
                  <a:pos x="118" y="176"/>
                </a:cxn>
                <a:cxn ang="0">
                  <a:pos x="118" y="2800"/>
                </a:cxn>
                <a:cxn ang="0">
                  <a:pos x="114" y="2809"/>
                </a:cxn>
                <a:cxn ang="0">
                  <a:pos x="106" y="2813"/>
                </a:cxn>
                <a:cxn ang="0">
                  <a:pos x="97" y="2809"/>
                </a:cxn>
                <a:cxn ang="0">
                  <a:pos x="93" y="2800"/>
                </a:cxn>
                <a:cxn ang="0">
                  <a:pos x="0" y="212"/>
                </a:cxn>
                <a:cxn ang="0">
                  <a:pos x="106" y="0"/>
                </a:cxn>
                <a:cxn ang="0">
                  <a:pos x="212" y="212"/>
                </a:cxn>
              </a:cxnLst>
              <a:rect l="0" t="0" r="r" b="b"/>
              <a:pathLst>
                <a:path w="212" h="2813">
                  <a:moveTo>
                    <a:pt x="93" y="2800"/>
                  </a:moveTo>
                  <a:lnTo>
                    <a:pt x="93" y="176"/>
                  </a:lnTo>
                  <a:lnTo>
                    <a:pt x="97" y="167"/>
                  </a:lnTo>
                  <a:lnTo>
                    <a:pt x="106" y="163"/>
                  </a:lnTo>
                  <a:lnTo>
                    <a:pt x="114" y="167"/>
                  </a:lnTo>
                  <a:lnTo>
                    <a:pt x="118" y="176"/>
                  </a:lnTo>
                  <a:lnTo>
                    <a:pt x="118" y="2800"/>
                  </a:lnTo>
                  <a:lnTo>
                    <a:pt x="114" y="2809"/>
                  </a:lnTo>
                  <a:lnTo>
                    <a:pt x="106" y="2813"/>
                  </a:lnTo>
                  <a:lnTo>
                    <a:pt x="97" y="2809"/>
                  </a:lnTo>
                  <a:lnTo>
                    <a:pt x="93" y="2800"/>
                  </a:lnTo>
                  <a:close/>
                  <a:moveTo>
                    <a:pt x="0" y="212"/>
                  </a:moveTo>
                  <a:lnTo>
                    <a:pt x="106" y="0"/>
                  </a:lnTo>
                  <a:lnTo>
                    <a:pt x="212" y="212"/>
                  </a:lnTo>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 name="Freeform 48"/>
            <p:cNvSpPr>
              <a:spLocks noEditPoints="1"/>
            </p:cNvSpPr>
            <p:nvPr/>
          </p:nvSpPr>
          <p:spPr bwMode="auto">
            <a:xfrm>
              <a:off x="2832100" y="4230688"/>
              <a:ext cx="920750" cy="57150"/>
            </a:xfrm>
            <a:custGeom>
              <a:avLst/>
              <a:gdLst/>
              <a:ahLst/>
              <a:cxnLst>
                <a:cxn ang="0">
                  <a:pos x="15" y="91"/>
                </a:cxn>
                <a:cxn ang="0">
                  <a:pos x="3238" y="91"/>
                </a:cxn>
                <a:cxn ang="0">
                  <a:pos x="3247" y="96"/>
                </a:cxn>
                <a:cxn ang="0">
                  <a:pos x="3251" y="106"/>
                </a:cxn>
                <a:cxn ang="0">
                  <a:pos x="3247" y="115"/>
                </a:cxn>
                <a:cxn ang="0">
                  <a:pos x="3238" y="119"/>
                </a:cxn>
                <a:cxn ang="0">
                  <a:pos x="15" y="119"/>
                </a:cxn>
                <a:cxn ang="0">
                  <a:pos x="4" y="115"/>
                </a:cxn>
                <a:cxn ang="0">
                  <a:pos x="0" y="106"/>
                </a:cxn>
                <a:cxn ang="0">
                  <a:pos x="4" y="96"/>
                </a:cxn>
                <a:cxn ang="0">
                  <a:pos x="15" y="91"/>
                </a:cxn>
                <a:cxn ang="0">
                  <a:pos x="3202" y="0"/>
                </a:cxn>
                <a:cxn ang="0">
                  <a:pos x="3414" y="106"/>
                </a:cxn>
                <a:cxn ang="0">
                  <a:pos x="3202" y="212"/>
                </a:cxn>
              </a:cxnLst>
              <a:rect l="0" t="0" r="r" b="b"/>
              <a:pathLst>
                <a:path w="3414" h="212">
                  <a:moveTo>
                    <a:pt x="15" y="91"/>
                  </a:moveTo>
                  <a:lnTo>
                    <a:pt x="3238" y="91"/>
                  </a:lnTo>
                  <a:lnTo>
                    <a:pt x="3247" y="96"/>
                  </a:lnTo>
                  <a:lnTo>
                    <a:pt x="3251" y="106"/>
                  </a:lnTo>
                  <a:lnTo>
                    <a:pt x="3247" y="115"/>
                  </a:lnTo>
                  <a:lnTo>
                    <a:pt x="3238" y="119"/>
                  </a:lnTo>
                  <a:lnTo>
                    <a:pt x="15" y="119"/>
                  </a:lnTo>
                  <a:lnTo>
                    <a:pt x="4" y="115"/>
                  </a:lnTo>
                  <a:lnTo>
                    <a:pt x="0" y="106"/>
                  </a:lnTo>
                  <a:lnTo>
                    <a:pt x="4" y="96"/>
                  </a:lnTo>
                  <a:lnTo>
                    <a:pt x="15" y="91"/>
                  </a:lnTo>
                  <a:close/>
                  <a:moveTo>
                    <a:pt x="3202" y="0"/>
                  </a:moveTo>
                  <a:lnTo>
                    <a:pt x="3414" y="106"/>
                  </a:lnTo>
                  <a:lnTo>
                    <a:pt x="3202" y="212"/>
                  </a:lnTo>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0" name="Freeform 49"/>
            <p:cNvSpPr>
              <a:spLocks noEditPoints="1"/>
            </p:cNvSpPr>
            <p:nvPr/>
          </p:nvSpPr>
          <p:spPr bwMode="auto">
            <a:xfrm>
              <a:off x="2860675" y="3667125"/>
              <a:ext cx="57150" cy="755650"/>
            </a:xfrm>
            <a:custGeom>
              <a:avLst/>
              <a:gdLst/>
              <a:ahLst/>
              <a:cxnLst>
                <a:cxn ang="0">
                  <a:pos x="93" y="2800"/>
                </a:cxn>
                <a:cxn ang="0">
                  <a:pos x="93" y="176"/>
                </a:cxn>
                <a:cxn ang="0">
                  <a:pos x="97" y="167"/>
                </a:cxn>
                <a:cxn ang="0">
                  <a:pos x="105" y="163"/>
                </a:cxn>
                <a:cxn ang="0">
                  <a:pos x="116" y="167"/>
                </a:cxn>
                <a:cxn ang="0">
                  <a:pos x="120" y="176"/>
                </a:cxn>
                <a:cxn ang="0">
                  <a:pos x="120" y="2800"/>
                </a:cxn>
                <a:cxn ang="0">
                  <a:pos x="116" y="2809"/>
                </a:cxn>
                <a:cxn ang="0">
                  <a:pos x="105" y="2813"/>
                </a:cxn>
                <a:cxn ang="0">
                  <a:pos x="97" y="2809"/>
                </a:cxn>
                <a:cxn ang="0">
                  <a:pos x="93" y="2800"/>
                </a:cxn>
                <a:cxn ang="0">
                  <a:pos x="0" y="212"/>
                </a:cxn>
                <a:cxn ang="0">
                  <a:pos x="105" y="0"/>
                </a:cxn>
                <a:cxn ang="0">
                  <a:pos x="211" y="212"/>
                </a:cxn>
              </a:cxnLst>
              <a:rect l="0" t="0" r="r" b="b"/>
              <a:pathLst>
                <a:path w="211" h="2813">
                  <a:moveTo>
                    <a:pt x="93" y="2800"/>
                  </a:moveTo>
                  <a:lnTo>
                    <a:pt x="93" y="176"/>
                  </a:lnTo>
                  <a:lnTo>
                    <a:pt x="97" y="167"/>
                  </a:lnTo>
                  <a:lnTo>
                    <a:pt x="105" y="163"/>
                  </a:lnTo>
                  <a:lnTo>
                    <a:pt x="116" y="167"/>
                  </a:lnTo>
                  <a:lnTo>
                    <a:pt x="120" y="176"/>
                  </a:lnTo>
                  <a:lnTo>
                    <a:pt x="120" y="2800"/>
                  </a:lnTo>
                  <a:lnTo>
                    <a:pt x="116" y="2809"/>
                  </a:lnTo>
                  <a:lnTo>
                    <a:pt x="105" y="2813"/>
                  </a:lnTo>
                  <a:lnTo>
                    <a:pt x="97" y="2809"/>
                  </a:lnTo>
                  <a:lnTo>
                    <a:pt x="93" y="2800"/>
                  </a:lnTo>
                  <a:close/>
                  <a:moveTo>
                    <a:pt x="0" y="212"/>
                  </a:moveTo>
                  <a:lnTo>
                    <a:pt x="105" y="0"/>
                  </a:lnTo>
                  <a:lnTo>
                    <a:pt x="211" y="212"/>
                  </a:lnTo>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1" name="Freeform 50"/>
            <p:cNvSpPr>
              <a:spLocks noEditPoints="1"/>
            </p:cNvSpPr>
            <p:nvPr/>
          </p:nvSpPr>
          <p:spPr bwMode="auto">
            <a:xfrm>
              <a:off x="4451350" y="4230688"/>
              <a:ext cx="920750" cy="57150"/>
            </a:xfrm>
            <a:custGeom>
              <a:avLst/>
              <a:gdLst/>
              <a:ahLst/>
              <a:cxnLst>
                <a:cxn ang="0">
                  <a:pos x="12" y="91"/>
                </a:cxn>
                <a:cxn ang="0">
                  <a:pos x="3236" y="91"/>
                </a:cxn>
                <a:cxn ang="0">
                  <a:pos x="3247" y="96"/>
                </a:cxn>
                <a:cxn ang="0">
                  <a:pos x="3249" y="106"/>
                </a:cxn>
                <a:cxn ang="0">
                  <a:pos x="3247" y="115"/>
                </a:cxn>
                <a:cxn ang="0">
                  <a:pos x="3236" y="119"/>
                </a:cxn>
                <a:cxn ang="0">
                  <a:pos x="12" y="119"/>
                </a:cxn>
                <a:cxn ang="0">
                  <a:pos x="4" y="115"/>
                </a:cxn>
                <a:cxn ang="0">
                  <a:pos x="0" y="106"/>
                </a:cxn>
                <a:cxn ang="0">
                  <a:pos x="4" y="96"/>
                </a:cxn>
                <a:cxn ang="0">
                  <a:pos x="12" y="91"/>
                </a:cxn>
                <a:cxn ang="0">
                  <a:pos x="3200" y="0"/>
                </a:cxn>
                <a:cxn ang="0">
                  <a:pos x="3412" y="106"/>
                </a:cxn>
                <a:cxn ang="0">
                  <a:pos x="3200" y="212"/>
                </a:cxn>
              </a:cxnLst>
              <a:rect l="0" t="0" r="r" b="b"/>
              <a:pathLst>
                <a:path w="3412" h="212">
                  <a:moveTo>
                    <a:pt x="12" y="91"/>
                  </a:moveTo>
                  <a:lnTo>
                    <a:pt x="3236" y="91"/>
                  </a:lnTo>
                  <a:lnTo>
                    <a:pt x="3247" y="96"/>
                  </a:lnTo>
                  <a:lnTo>
                    <a:pt x="3249" y="106"/>
                  </a:lnTo>
                  <a:lnTo>
                    <a:pt x="3247" y="115"/>
                  </a:lnTo>
                  <a:lnTo>
                    <a:pt x="3236" y="119"/>
                  </a:lnTo>
                  <a:lnTo>
                    <a:pt x="12" y="119"/>
                  </a:lnTo>
                  <a:lnTo>
                    <a:pt x="4" y="115"/>
                  </a:lnTo>
                  <a:lnTo>
                    <a:pt x="0" y="106"/>
                  </a:lnTo>
                  <a:lnTo>
                    <a:pt x="4" y="96"/>
                  </a:lnTo>
                  <a:lnTo>
                    <a:pt x="12" y="91"/>
                  </a:lnTo>
                  <a:close/>
                  <a:moveTo>
                    <a:pt x="3200" y="0"/>
                  </a:moveTo>
                  <a:lnTo>
                    <a:pt x="3412" y="106"/>
                  </a:lnTo>
                  <a:lnTo>
                    <a:pt x="3200" y="212"/>
                  </a:lnTo>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2" name="Freeform 51"/>
            <p:cNvSpPr>
              <a:spLocks noEditPoints="1"/>
            </p:cNvSpPr>
            <p:nvPr/>
          </p:nvSpPr>
          <p:spPr bwMode="auto">
            <a:xfrm>
              <a:off x="4479925" y="3667125"/>
              <a:ext cx="57150" cy="755650"/>
            </a:xfrm>
            <a:custGeom>
              <a:avLst/>
              <a:gdLst/>
              <a:ahLst/>
              <a:cxnLst>
                <a:cxn ang="0">
                  <a:pos x="94" y="2800"/>
                </a:cxn>
                <a:cxn ang="0">
                  <a:pos x="94" y="176"/>
                </a:cxn>
                <a:cxn ang="0">
                  <a:pos x="96" y="167"/>
                </a:cxn>
                <a:cxn ang="0">
                  <a:pos x="106" y="163"/>
                </a:cxn>
                <a:cxn ang="0">
                  <a:pos x="115" y="167"/>
                </a:cxn>
                <a:cxn ang="0">
                  <a:pos x="119" y="176"/>
                </a:cxn>
                <a:cxn ang="0">
                  <a:pos x="119" y="2800"/>
                </a:cxn>
                <a:cxn ang="0">
                  <a:pos x="115" y="2809"/>
                </a:cxn>
                <a:cxn ang="0">
                  <a:pos x="106" y="2813"/>
                </a:cxn>
                <a:cxn ang="0">
                  <a:pos x="96" y="2809"/>
                </a:cxn>
                <a:cxn ang="0">
                  <a:pos x="94" y="2800"/>
                </a:cxn>
                <a:cxn ang="0">
                  <a:pos x="0" y="212"/>
                </a:cxn>
                <a:cxn ang="0">
                  <a:pos x="106" y="0"/>
                </a:cxn>
                <a:cxn ang="0">
                  <a:pos x="212" y="212"/>
                </a:cxn>
              </a:cxnLst>
              <a:rect l="0" t="0" r="r" b="b"/>
              <a:pathLst>
                <a:path w="212" h="2813">
                  <a:moveTo>
                    <a:pt x="94" y="2800"/>
                  </a:moveTo>
                  <a:lnTo>
                    <a:pt x="94" y="176"/>
                  </a:lnTo>
                  <a:lnTo>
                    <a:pt x="96" y="167"/>
                  </a:lnTo>
                  <a:lnTo>
                    <a:pt x="106" y="163"/>
                  </a:lnTo>
                  <a:lnTo>
                    <a:pt x="115" y="167"/>
                  </a:lnTo>
                  <a:lnTo>
                    <a:pt x="119" y="176"/>
                  </a:lnTo>
                  <a:lnTo>
                    <a:pt x="119" y="2800"/>
                  </a:lnTo>
                  <a:lnTo>
                    <a:pt x="115" y="2809"/>
                  </a:lnTo>
                  <a:lnTo>
                    <a:pt x="106" y="2813"/>
                  </a:lnTo>
                  <a:lnTo>
                    <a:pt x="96" y="2809"/>
                  </a:lnTo>
                  <a:lnTo>
                    <a:pt x="94" y="2800"/>
                  </a:lnTo>
                  <a:close/>
                  <a:moveTo>
                    <a:pt x="0" y="212"/>
                  </a:moveTo>
                  <a:lnTo>
                    <a:pt x="106" y="0"/>
                  </a:lnTo>
                  <a:lnTo>
                    <a:pt x="212" y="212"/>
                  </a:lnTo>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3" name="Freeform 52"/>
            <p:cNvSpPr>
              <a:spLocks noEditPoints="1"/>
            </p:cNvSpPr>
            <p:nvPr/>
          </p:nvSpPr>
          <p:spPr bwMode="auto">
            <a:xfrm>
              <a:off x="6124575" y="4230688"/>
              <a:ext cx="920750" cy="57150"/>
            </a:xfrm>
            <a:custGeom>
              <a:avLst/>
              <a:gdLst/>
              <a:ahLst/>
              <a:cxnLst>
                <a:cxn ang="0">
                  <a:pos x="13" y="91"/>
                </a:cxn>
                <a:cxn ang="0">
                  <a:pos x="3237" y="91"/>
                </a:cxn>
                <a:cxn ang="0">
                  <a:pos x="3247" y="96"/>
                </a:cxn>
                <a:cxn ang="0">
                  <a:pos x="3249" y="106"/>
                </a:cxn>
                <a:cxn ang="0">
                  <a:pos x="3247" y="115"/>
                </a:cxn>
                <a:cxn ang="0">
                  <a:pos x="3237" y="119"/>
                </a:cxn>
                <a:cxn ang="0">
                  <a:pos x="13" y="119"/>
                </a:cxn>
                <a:cxn ang="0">
                  <a:pos x="5" y="115"/>
                </a:cxn>
                <a:cxn ang="0">
                  <a:pos x="0" y="106"/>
                </a:cxn>
                <a:cxn ang="0">
                  <a:pos x="5" y="96"/>
                </a:cxn>
                <a:cxn ang="0">
                  <a:pos x="13" y="91"/>
                </a:cxn>
                <a:cxn ang="0">
                  <a:pos x="3203" y="0"/>
                </a:cxn>
                <a:cxn ang="0">
                  <a:pos x="3414" y="106"/>
                </a:cxn>
                <a:cxn ang="0">
                  <a:pos x="3203" y="212"/>
                </a:cxn>
              </a:cxnLst>
              <a:rect l="0" t="0" r="r" b="b"/>
              <a:pathLst>
                <a:path w="3414" h="212">
                  <a:moveTo>
                    <a:pt x="13" y="91"/>
                  </a:moveTo>
                  <a:lnTo>
                    <a:pt x="3237" y="91"/>
                  </a:lnTo>
                  <a:lnTo>
                    <a:pt x="3247" y="96"/>
                  </a:lnTo>
                  <a:lnTo>
                    <a:pt x="3249" y="106"/>
                  </a:lnTo>
                  <a:lnTo>
                    <a:pt x="3247" y="115"/>
                  </a:lnTo>
                  <a:lnTo>
                    <a:pt x="3237" y="119"/>
                  </a:lnTo>
                  <a:lnTo>
                    <a:pt x="13" y="119"/>
                  </a:lnTo>
                  <a:lnTo>
                    <a:pt x="5" y="115"/>
                  </a:lnTo>
                  <a:lnTo>
                    <a:pt x="0" y="106"/>
                  </a:lnTo>
                  <a:lnTo>
                    <a:pt x="5" y="96"/>
                  </a:lnTo>
                  <a:lnTo>
                    <a:pt x="13" y="91"/>
                  </a:lnTo>
                  <a:close/>
                  <a:moveTo>
                    <a:pt x="3203" y="0"/>
                  </a:moveTo>
                  <a:lnTo>
                    <a:pt x="3414" y="106"/>
                  </a:lnTo>
                  <a:lnTo>
                    <a:pt x="3203" y="212"/>
                  </a:lnTo>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4" name="Freeform 53"/>
            <p:cNvSpPr>
              <a:spLocks noEditPoints="1"/>
            </p:cNvSpPr>
            <p:nvPr/>
          </p:nvSpPr>
          <p:spPr bwMode="auto">
            <a:xfrm>
              <a:off x="6153150" y="3667125"/>
              <a:ext cx="57150" cy="755650"/>
            </a:xfrm>
            <a:custGeom>
              <a:avLst/>
              <a:gdLst/>
              <a:ahLst/>
              <a:cxnLst>
                <a:cxn ang="0">
                  <a:pos x="93" y="2800"/>
                </a:cxn>
                <a:cxn ang="0">
                  <a:pos x="93" y="176"/>
                </a:cxn>
                <a:cxn ang="0">
                  <a:pos x="98" y="167"/>
                </a:cxn>
                <a:cxn ang="0">
                  <a:pos x="106" y="163"/>
                </a:cxn>
                <a:cxn ang="0">
                  <a:pos x="117" y="167"/>
                </a:cxn>
                <a:cxn ang="0">
                  <a:pos x="119" y="176"/>
                </a:cxn>
                <a:cxn ang="0">
                  <a:pos x="119" y="2800"/>
                </a:cxn>
                <a:cxn ang="0">
                  <a:pos x="117" y="2809"/>
                </a:cxn>
                <a:cxn ang="0">
                  <a:pos x="106" y="2813"/>
                </a:cxn>
                <a:cxn ang="0">
                  <a:pos x="98" y="2809"/>
                </a:cxn>
                <a:cxn ang="0">
                  <a:pos x="93" y="2800"/>
                </a:cxn>
                <a:cxn ang="0">
                  <a:pos x="0" y="212"/>
                </a:cxn>
                <a:cxn ang="0">
                  <a:pos x="106" y="0"/>
                </a:cxn>
                <a:cxn ang="0">
                  <a:pos x="212" y="212"/>
                </a:cxn>
              </a:cxnLst>
              <a:rect l="0" t="0" r="r" b="b"/>
              <a:pathLst>
                <a:path w="212" h="2813">
                  <a:moveTo>
                    <a:pt x="93" y="2800"/>
                  </a:moveTo>
                  <a:lnTo>
                    <a:pt x="93" y="176"/>
                  </a:lnTo>
                  <a:lnTo>
                    <a:pt x="98" y="167"/>
                  </a:lnTo>
                  <a:lnTo>
                    <a:pt x="106" y="163"/>
                  </a:lnTo>
                  <a:lnTo>
                    <a:pt x="117" y="167"/>
                  </a:lnTo>
                  <a:lnTo>
                    <a:pt x="119" y="176"/>
                  </a:lnTo>
                  <a:lnTo>
                    <a:pt x="119" y="2800"/>
                  </a:lnTo>
                  <a:lnTo>
                    <a:pt x="117" y="2809"/>
                  </a:lnTo>
                  <a:lnTo>
                    <a:pt x="106" y="2813"/>
                  </a:lnTo>
                  <a:lnTo>
                    <a:pt x="98" y="2809"/>
                  </a:lnTo>
                  <a:lnTo>
                    <a:pt x="93" y="2800"/>
                  </a:lnTo>
                  <a:close/>
                  <a:moveTo>
                    <a:pt x="0" y="212"/>
                  </a:moveTo>
                  <a:lnTo>
                    <a:pt x="106" y="0"/>
                  </a:lnTo>
                  <a:lnTo>
                    <a:pt x="212" y="212"/>
                  </a:lnTo>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5" name="Freeform 54"/>
            <p:cNvSpPr>
              <a:spLocks/>
            </p:cNvSpPr>
            <p:nvPr/>
          </p:nvSpPr>
          <p:spPr bwMode="auto">
            <a:xfrm>
              <a:off x="1054100" y="3881438"/>
              <a:ext cx="701675" cy="377825"/>
            </a:xfrm>
            <a:custGeom>
              <a:avLst/>
              <a:gdLst/>
              <a:ahLst/>
              <a:cxnLst>
                <a:cxn ang="0">
                  <a:pos x="0" y="0"/>
                </a:cxn>
                <a:cxn ang="0">
                  <a:pos x="1001" y="0"/>
                </a:cxn>
                <a:cxn ang="0">
                  <a:pos x="1001" y="1403"/>
                </a:cxn>
                <a:cxn ang="0">
                  <a:pos x="2601" y="1403"/>
                </a:cxn>
              </a:cxnLst>
              <a:rect l="0" t="0" r="r" b="b"/>
              <a:pathLst>
                <a:path w="2601" h="1403">
                  <a:moveTo>
                    <a:pt x="0" y="0"/>
                  </a:moveTo>
                  <a:lnTo>
                    <a:pt x="1001" y="0"/>
                  </a:lnTo>
                  <a:lnTo>
                    <a:pt x="1001" y="1403"/>
                  </a:lnTo>
                  <a:lnTo>
                    <a:pt x="2601" y="1403"/>
                  </a:lnTo>
                </a:path>
              </a:pathLst>
            </a:custGeom>
            <a:noFill/>
            <a:ln w="28575" cap="flat">
              <a:solidFill>
                <a:srgbClr val="FFC00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6" name="Freeform 55"/>
            <p:cNvSpPr>
              <a:spLocks/>
            </p:cNvSpPr>
            <p:nvPr/>
          </p:nvSpPr>
          <p:spPr bwMode="auto">
            <a:xfrm>
              <a:off x="4724400" y="3881438"/>
              <a:ext cx="485775" cy="377825"/>
            </a:xfrm>
            <a:custGeom>
              <a:avLst/>
              <a:gdLst/>
              <a:ahLst/>
              <a:cxnLst>
                <a:cxn ang="0">
                  <a:pos x="0" y="0"/>
                </a:cxn>
                <a:cxn ang="0">
                  <a:pos x="1002" y="0"/>
                </a:cxn>
                <a:cxn ang="0">
                  <a:pos x="1002" y="1403"/>
                </a:cxn>
                <a:cxn ang="0">
                  <a:pos x="1800" y="1403"/>
                </a:cxn>
              </a:cxnLst>
              <a:rect l="0" t="0" r="r" b="b"/>
              <a:pathLst>
                <a:path w="1800" h="1403">
                  <a:moveTo>
                    <a:pt x="0" y="0"/>
                  </a:moveTo>
                  <a:lnTo>
                    <a:pt x="1002" y="0"/>
                  </a:lnTo>
                  <a:lnTo>
                    <a:pt x="1002" y="1403"/>
                  </a:lnTo>
                  <a:lnTo>
                    <a:pt x="1800" y="1403"/>
                  </a:lnTo>
                </a:path>
              </a:pathLst>
            </a:custGeom>
            <a:noFill/>
            <a:ln w="28575" cap="flat">
              <a:solidFill>
                <a:srgbClr val="FFC00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7" name="Freeform 56"/>
            <p:cNvSpPr>
              <a:spLocks/>
            </p:cNvSpPr>
            <p:nvPr/>
          </p:nvSpPr>
          <p:spPr bwMode="auto">
            <a:xfrm>
              <a:off x="2889250" y="3827463"/>
              <a:ext cx="755650" cy="431800"/>
            </a:xfrm>
            <a:custGeom>
              <a:avLst/>
              <a:gdLst/>
              <a:ahLst/>
              <a:cxnLst>
                <a:cxn ang="0">
                  <a:pos x="0" y="1602"/>
                </a:cxn>
                <a:cxn ang="0">
                  <a:pos x="1002" y="1602"/>
                </a:cxn>
                <a:cxn ang="0">
                  <a:pos x="1002" y="0"/>
                </a:cxn>
                <a:cxn ang="0">
                  <a:pos x="2801" y="0"/>
                </a:cxn>
              </a:cxnLst>
              <a:rect l="0" t="0" r="r" b="b"/>
              <a:pathLst>
                <a:path w="2801" h="1602">
                  <a:moveTo>
                    <a:pt x="0" y="1602"/>
                  </a:moveTo>
                  <a:lnTo>
                    <a:pt x="1002" y="1602"/>
                  </a:lnTo>
                  <a:lnTo>
                    <a:pt x="1002" y="0"/>
                  </a:lnTo>
                  <a:lnTo>
                    <a:pt x="2801" y="0"/>
                  </a:lnTo>
                </a:path>
              </a:pathLst>
            </a:custGeom>
            <a:noFill/>
            <a:ln w="28575" cap="flat">
              <a:solidFill>
                <a:srgbClr val="FFC00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8" name="Line 57"/>
            <p:cNvSpPr>
              <a:spLocks noChangeShapeType="1"/>
            </p:cNvSpPr>
            <p:nvPr/>
          </p:nvSpPr>
          <p:spPr bwMode="auto">
            <a:xfrm>
              <a:off x="4724400" y="3881438"/>
              <a:ext cx="1588" cy="377825"/>
            </a:xfrm>
            <a:prstGeom prst="line">
              <a:avLst/>
            </a:prstGeom>
            <a:noFill/>
            <a:ln w="28575" cap="flat">
              <a:solidFill>
                <a:srgbClr val="FFC00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9" name="Line 58"/>
            <p:cNvSpPr>
              <a:spLocks noChangeShapeType="1"/>
            </p:cNvSpPr>
            <p:nvPr/>
          </p:nvSpPr>
          <p:spPr bwMode="auto">
            <a:xfrm>
              <a:off x="4508500" y="4259263"/>
              <a:ext cx="215900" cy="1588"/>
            </a:xfrm>
            <a:prstGeom prst="line">
              <a:avLst/>
            </a:prstGeom>
            <a:noFill/>
            <a:ln w="28575" cap="flat">
              <a:solidFill>
                <a:srgbClr val="FFC00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20" name="Line 59"/>
            <p:cNvSpPr>
              <a:spLocks noChangeShapeType="1"/>
            </p:cNvSpPr>
            <p:nvPr/>
          </p:nvSpPr>
          <p:spPr bwMode="auto">
            <a:xfrm>
              <a:off x="6667500" y="3881438"/>
              <a:ext cx="269875" cy="1588"/>
            </a:xfrm>
            <a:prstGeom prst="line">
              <a:avLst/>
            </a:prstGeom>
            <a:noFill/>
            <a:ln w="28575" cap="flat">
              <a:solidFill>
                <a:srgbClr val="FFC00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21" name="Freeform 60"/>
            <p:cNvSpPr>
              <a:spLocks/>
            </p:cNvSpPr>
            <p:nvPr/>
          </p:nvSpPr>
          <p:spPr bwMode="auto">
            <a:xfrm>
              <a:off x="6181725" y="3881438"/>
              <a:ext cx="269875" cy="377825"/>
            </a:xfrm>
            <a:custGeom>
              <a:avLst/>
              <a:gdLst/>
              <a:ahLst/>
              <a:cxnLst>
                <a:cxn ang="0">
                  <a:pos x="0" y="0"/>
                </a:cxn>
                <a:cxn ang="0">
                  <a:pos x="1001" y="0"/>
                </a:cxn>
                <a:cxn ang="0">
                  <a:pos x="1001" y="1403"/>
                </a:cxn>
              </a:cxnLst>
              <a:rect l="0" t="0" r="r" b="b"/>
              <a:pathLst>
                <a:path w="1001" h="1403">
                  <a:moveTo>
                    <a:pt x="0" y="0"/>
                  </a:moveTo>
                  <a:lnTo>
                    <a:pt x="1001" y="0"/>
                  </a:lnTo>
                  <a:lnTo>
                    <a:pt x="1001" y="1403"/>
                  </a:lnTo>
                </a:path>
              </a:pathLst>
            </a:custGeom>
            <a:noFill/>
            <a:ln w="28575" cap="flat">
              <a:solidFill>
                <a:srgbClr val="FFC00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22" name="Freeform 61"/>
            <p:cNvSpPr>
              <a:spLocks/>
            </p:cNvSpPr>
            <p:nvPr/>
          </p:nvSpPr>
          <p:spPr bwMode="auto">
            <a:xfrm>
              <a:off x="6451600" y="3881438"/>
              <a:ext cx="215900" cy="377825"/>
            </a:xfrm>
            <a:custGeom>
              <a:avLst/>
              <a:gdLst/>
              <a:ahLst/>
              <a:cxnLst>
                <a:cxn ang="0">
                  <a:pos x="798" y="0"/>
                </a:cxn>
                <a:cxn ang="0">
                  <a:pos x="798" y="1403"/>
                </a:cxn>
                <a:cxn ang="0">
                  <a:pos x="0" y="1403"/>
                </a:cxn>
              </a:cxnLst>
              <a:rect l="0" t="0" r="r" b="b"/>
              <a:pathLst>
                <a:path w="798" h="1403">
                  <a:moveTo>
                    <a:pt x="798" y="0"/>
                  </a:moveTo>
                  <a:lnTo>
                    <a:pt x="798" y="1403"/>
                  </a:lnTo>
                  <a:lnTo>
                    <a:pt x="0" y="1403"/>
                  </a:lnTo>
                </a:path>
              </a:pathLst>
            </a:custGeom>
            <a:noFill/>
            <a:ln w="28575" cap="flat">
              <a:solidFill>
                <a:srgbClr val="FFC00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sp>
        <p:nvSpPr>
          <p:cNvPr id="23" name="Textfeld 22"/>
          <p:cNvSpPr txBox="1"/>
          <p:nvPr/>
        </p:nvSpPr>
        <p:spPr>
          <a:xfrm>
            <a:off x="887511" y="1948622"/>
            <a:ext cx="992579" cy="338554"/>
          </a:xfrm>
          <a:prstGeom prst="rect">
            <a:avLst/>
          </a:prstGeom>
          <a:noFill/>
        </p:spPr>
        <p:txBody>
          <a:bodyPr wrap="none" rtlCol="0">
            <a:spAutoFit/>
          </a:bodyPr>
          <a:lstStyle/>
          <a:p>
            <a:r>
              <a:rPr lang="en-GB" sz="1600" dirty="0" err="1"/>
              <a:t>Lowpass</a:t>
            </a:r>
            <a:endParaRPr lang="en-GB" sz="1600" dirty="0"/>
          </a:p>
        </p:txBody>
      </p:sp>
      <p:sp>
        <p:nvSpPr>
          <p:cNvPr id="24" name="Textfeld 23"/>
          <p:cNvSpPr txBox="1"/>
          <p:nvPr/>
        </p:nvSpPr>
        <p:spPr>
          <a:xfrm>
            <a:off x="3263775" y="1948622"/>
            <a:ext cx="1037463" cy="338554"/>
          </a:xfrm>
          <a:prstGeom prst="rect">
            <a:avLst/>
          </a:prstGeom>
          <a:noFill/>
        </p:spPr>
        <p:txBody>
          <a:bodyPr wrap="none" rtlCol="0">
            <a:spAutoFit/>
          </a:bodyPr>
          <a:lstStyle/>
          <a:p>
            <a:r>
              <a:rPr lang="en-GB" sz="1600" dirty="0" err="1"/>
              <a:t>Highpass</a:t>
            </a:r>
            <a:endParaRPr lang="en-GB" sz="1600" dirty="0"/>
          </a:p>
        </p:txBody>
      </p:sp>
      <p:sp>
        <p:nvSpPr>
          <p:cNvPr id="25" name="Textfeld 24"/>
          <p:cNvSpPr txBox="1"/>
          <p:nvPr/>
        </p:nvSpPr>
        <p:spPr>
          <a:xfrm>
            <a:off x="5352007" y="1948622"/>
            <a:ext cx="1095172" cy="338554"/>
          </a:xfrm>
          <a:prstGeom prst="rect">
            <a:avLst/>
          </a:prstGeom>
          <a:noFill/>
        </p:spPr>
        <p:txBody>
          <a:bodyPr wrap="none" rtlCol="0">
            <a:spAutoFit/>
          </a:bodyPr>
          <a:lstStyle/>
          <a:p>
            <a:r>
              <a:rPr lang="en-GB" sz="1600" dirty="0" err="1"/>
              <a:t>Bandpass</a:t>
            </a:r>
            <a:endParaRPr lang="en-GB" sz="1600" dirty="0"/>
          </a:p>
        </p:txBody>
      </p:sp>
      <p:sp>
        <p:nvSpPr>
          <p:cNvPr id="26" name="Textfeld 25"/>
          <p:cNvSpPr txBox="1"/>
          <p:nvPr/>
        </p:nvSpPr>
        <p:spPr>
          <a:xfrm>
            <a:off x="7512247" y="1948622"/>
            <a:ext cx="1119217" cy="338554"/>
          </a:xfrm>
          <a:prstGeom prst="rect">
            <a:avLst/>
          </a:prstGeom>
          <a:noFill/>
        </p:spPr>
        <p:txBody>
          <a:bodyPr wrap="none" rtlCol="0">
            <a:spAutoFit/>
          </a:bodyPr>
          <a:lstStyle/>
          <a:p>
            <a:r>
              <a:rPr lang="en-GB" sz="1600" dirty="0"/>
              <a:t>Band-stop</a:t>
            </a:r>
          </a:p>
        </p:txBody>
      </p:sp>
    </p:spTree>
    <p:extLst>
      <p:ext uri="{BB962C8B-B14F-4D97-AF65-F5344CB8AC3E}">
        <p14:creationId xmlns:p14="http://schemas.microsoft.com/office/powerpoint/2010/main" val="10003941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Data Processing and Logging</a:t>
            </a:r>
          </a:p>
          <a:p>
            <a:r>
              <a:rPr lang="de-DE" altLang="zh-CN" dirty="0" smtClean="0"/>
              <a:t>Analog Signal Processing - Filter</a:t>
            </a:r>
            <a:endParaRPr lang="de-DE" altLang="zh-CN" dirty="0"/>
          </a:p>
        </p:txBody>
      </p:sp>
      <p:sp>
        <p:nvSpPr>
          <p:cNvPr id="24" name="Textplatzhalter 23"/>
          <p:cNvSpPr>
            <a:spLocks noGrp="1"/>
          </p:cNvSpPr>
          <p:nvPr>
            <p:ph type="body" sz="quarter" idx="10"/>
          </p:nvPr>
        </p:nvSpPr>
        <p:spPr/>
        <p:txBody>
          <a:bodyPr/>
          <a:lstStyle/>
          <a:p>
            <a:pPr>
              <a:buFont typeface="Arial" panose="020B0604020202020204" pitchFamily="34" charset="0"/>
              <a:buNone/>
            </a:pPr>
            <a:r>
              <a:rPr lang="en-GB" dirty="0"/>
              <a:t>Realisation of filters:</a:t>
            </a:r>
          </a:p>
          <a:p>
            <a:r>
              <a:rPr lang="en-GB" sz="1800" dirty="0"/>
              <a:t>Passive filters (only passive components: L, R, C)</a:t>
            </a:r>
          </a:p>
          <a:p>
            <a:r>
              <a:rPr lang="en-GB" sz="1800" dirty="0"/>
              <a:t>Active filters (with OP-AMPs, “Analog Computer”)</a:t>
            </a:r>
          </a:p>
          <a:p>
            <a:pPr marL="0" indent="0">
              <a:buFont typeface="Arial" panose="020B0604020202020204" pitchFamily="34" charset="0"/>
              <a:buNone/>
            </a:pPr>
            <a:r>
              <a:rPr lang="en-GB" sz="1800" dirty="0"/>
              <a:t>Circuit structure mimics a rational function</a:t>
            </a:r>
          </a:p>
          <a:p>
            <a:pPr marL="0" indent="0">
              <a:buFont typeface="Arial" panose="020B0604020202020204" pitchFamily="34" charset="0"/>
              <a:buNone/>
              <a:tabLst>
                <a:tab pos="361950" algn="l"/>
              </a:tabLst>
            </a:pPr>
            <a:r>
              <a:rPr lang="en-GB" sz="1800" dirty="0">
                <a:solidFill>
                  <a:srgbClr val="00549F"/>
                </a:solidFill>
                <a:sym typeface="Wingdings" pitchFamily="2" charset="2"/>
              </a:rPr>
              <a:t> 	The desired filter behaviour is </a:t>
            </a:r>
            <a:br>
              <a:rPr lang="en-GB" sz="1800" dirty="0">
                <a:solidFill>
                  <a:srgbClr val="00549F"/>
                </a:solidFill>
                <a:sym typeface="Wingdings" pitchFamily="2" charset="2"/>
              </a:rPr>
            </a:br>
            <a:r>
              <a:rPr lang="en-GB" sz="1800" dirty="0">
                <a:solidFill>
                  <a:srgbClr val="00549F"/>
                </a:solidFill>
                <a:sym typeface="Wingdings" pitchFamily="2" charset="2"/>
              </a:rPr>
              <a:t>	approximated using rational </a:t>
            </a:r>
            <a:br>
              <a:rPr lang="en-GB" sz="1800" dirty="0">
                <a:solidFill>
                  <a:srgbClr val="00549F"/>
                </a:solidFill>
                <a:sym typeface="Wingdings" pitchFamily="2" charset="2"/>
              </a:rPr>
            </a:br>
            <a:r>
              <a:rPr lang="en-GB" sz="1800" dirty="0">
                <a:solidFill>
                  <a:srgbClr val="00549F"/>
                </a:solidFill>
                <a:sym typeface="Wingdings" pitchFamily="2" charset="2"/>
              </a:rPr>
              <a:t>	functions</a:t>
            </a:r>
          </a:p>
          <a:p>
            <a:pPr>
              <a:buFont typeface="Wingdings" panose="05000000000000000000" pitchFamily="2" charset="2"/>
              <a:buChar char="à"/>
              <a:tabLst>
                <a:tab pos="361950" algn="l"/>
              </a:tabLst>
            </a:pPr>
            <a:r>
              <a:rPr lang="en-GB" sz="1800" dirty="0" smtClean="0">
                <a:solidFill>
                  <a:srgbClr val="00549F"/>
                </a:solidFill>
                <a:sym typeface="Wingdings" pitchFamily="2" charset="2"/>
              </a:rPr>
              <a:t>  Transfer </a:t>
            </a:r>
            <a:r>
              <a:rPr lang="en-GB" sz="1800" dirty="0">
                <a:solidFill>
                  <a:srgbClr val="00549F"/>
                </a:solidFill>
                <a:sym typeface="Wingdings" pitchFamily="2" charset="2"/>
              </a:rPr>
              <a:t>function must provide</a:t>
            </a:r>
            <a:br>
              <a:rPr lang="en-GB" sz="1800" dirty="0">
                <a:solidFill>
                  <a:srgbClr val="00549F"/>
                </a:solidFill>
                <a:sym typeface="Wingdings" pitchFamily="2" charset="2"/>
              </a:rPr>
            </a:br>
            <a:r>
              <a:rPr lang="en-GB" sz="1800" dirty="0">
                <a:solidFill>
                  <a:srgbClr val="00549F"/>
                </a:solidFill>
                <a:sym typeface="Wingdings" pitchFamily="2" charset="2"/>
              </a:rPr>
              <a:t>	appropriate </a:t>
            </a:r>
            <a:r>
              <a:rPr lang="en-GB" sz="1800" dirty="0" smtClean="0">
                <a:solidFill>
                  <a:srgbClr val="00549F"/>
                </a:solidFill>
                <a:sym typeface="Wingdings" pitchFamily="2" charset="2"/>
              </a:rPr>
              <a:t>damping</a:t>
            </a:r>
          </a:p>
          <a:p>
            <a:pPr marL="190500" lvl="0" indent="-190500" defTabSz="915988" eaLnBrk="0" hangingPunct="0">
              <a:spcBef>
                <a:spcPct val="20000"/>
              </a:spcBef>
              <a:spcAft>
                <a:spcPct val="20000"/>
              </a:spcAft>
              <a:buClrTx/>
              <a:buNone/>
              <a:tabLst/>
              <a:defRPr/>
            </a:pPr>
            <a:r>
              <a:rPr lang="en-GB" sz="1800" kern="0" dirty="0"/>
              <a:t>Important parameters of a filter are:</a:t>
            </a:r>
          </a:p>
          <a:p>
            <a:pPr lvl="0" defTabSz="915988" eaLnBrk="0" hangingPunct="0">
              <a:spcBef>
                <a:spcPct val="20000"/>
              </a:spcBef>
              <a:spcAft>
                <a:spcPct val="20000"/>
              </a:spcAft>
              <a:buClr>
                <a:srgbClr val="00549F"/>
              </a:buClr>
              <a:tabLst/>
              <a:defRPr/>
            </a:pPr>
            <a:r>
              <a:rPr lang="en-GB" sz="1800" kern="0" dirty="0"/>
              <a:t>Damping</a:t>
            </a:r>
          </a:p>
          <a:p>
            <a:pPr lvl="0" defTabSz="915988" eaLnBrk="0" hangingPunct="0">
              <a:spcBef>
                <a:spcPct val="20000"/>
              </a:spcBef>
              <a:spcAft>
                <a:spcPct val="20000"/>
              </a:spcAft>
              <a:buClr>
                <a:srgbClr val="00549F"/>
              </a:buClr>
              <a:tabLst/>
              <a:defRPr/>
            </a:pPr>
            <a:r>
              <a:rPr lang="en-GB" sz="1800" kern="0" dirty="0"/>
              <a:t>Amplitude response</a:t>
            </a:r>
          </a:p>
          <a:p>
            <a:pPr lvl="0" defTabSz="915988" eaLnBrk="0" hangingPunct="0">
              <a:spcBef>
                <a:spcPct val="20000"/>
              </a:spcBef>
              <a:spcAft>
                <a:spcPct val="20000"/>
              </a:spcAft>
              <a:buClr>
                <a:srgbClr val="00549F"/>
              </a:buClr>
              <a:tabLst/>
              <a:defRPr/>
            </a:pPr>
            <a:r>
              <a:rPr lang="en-GB" sz="1800" kern="0" dirty="0"/>
              <a:t>Phase response / Phase shift</a:t>
            </a:r>
          </a:p>
          <a:p>
            <a:pPr lvl="0" defTabSz="915988" eaLnBrk="0" hangingPunct="0">
              <a:spcBef>
                <a:spcPct val="20000"/>
              </a:spcBef>
              <a:spcAft>
                <a:spcPct val="20000"/>
              </a:spcAft>
              <a:buClr>
                <a:srgbClr val="00549F"/>
              </a:buClr>
              <a:tabLst/>
              <a:defRPr/>
            </a:pPr>
            <a:r>
              <a:rPr lang="en-GB" sz="1800" kern="0" dirty="0"/>
              <a:t>Delay</a:t>
            </a:r>
          </a:p>
          <a:p>
            <a:pPr lvl="0" defTabSz="915988" eaLnBrk="0" hangingPunct="0">
              <a:spcBef>
                <a:spcPct val="20000"/>
              </a:spcBef>
              <a:spcAft>
                <a:spcPct val="20000"/>
              </a:spcAft>
              <a:buClr>
                <a:srgbClr val="00549F"/>
              </a:buClr>
              <a:tabLst/>
              <a:defRPr/>
            </a:pPr>
            <a:r>
              <a:rPr lang="en-GB" sz="1800" kern="0" dirty="0"/>
              <a:t>Order</a:t>
            </a:r>
          </a:p>
          <a:p>
            <a:pPr marL="190500" lvl="0" indent="-190500" defTabSz="915988" eaLnBrk="0" hangingPunct="0">
              <a:spcBef>
                <a:spcPct val="20000"/>
              </a:spcBef>
              <a:spcAft>
                <a:spcPct val="20000"/>
              </a:spcAft>
              <a:buClrTx/>
              <a:buFontTx/>
              <a:buChar char="•"/>
              <a:tabLst/>
              <a:defRPr/>
            </a:pPr>
            <a:endParaRPr lang="en-GB" kern="0" dirty="0">
              <a:solidFill>
                <a:srgbClr val="FF0000"/>
              </a:solidFill>
            </a:endParaRPr>
          </a:p>
          <a:p>
            <a:pPr>
              <a:buFont typeface="Wingdings" panose="05000000000000000000" pitchFamily="2" charset="2"/>
              <a:buChar char="à"/>
              <a:tabLst>
                <a:tab pos="361950" algn="l"/>
              </a:tabLst>
            </a:pPr>
            <a:endParaRPr lang="en-GB" dirty="0">
              <a:solidFill>
                <a:srgbClr val="FF0000"/>
              </a:solidFill>
            </a:endParaRPr>
          </a:p>
          <a:p>
            <a:endParaRPr lang="en-US" dirty="0"/>
          </a:p>
        </p:txBody>
      </p:sp>
      <p:sp>
        <p:nvSpPr>
          <p:cNvPr id="5" name="Rechteck 4"/>
          <p:cNvSpPr>
            <a:spLocks/>
          </p:cNvSpPr>
          <p:nvPr/>
        </p:nvSpPr>
        <p:spPr bwMode="auto">
          <a:xfrm>
            <a:off x="8544272" y="1785498"/>
            <a:ext cx="1033470" cy="1538298"/>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000" b="0" i="0" u="none" strike="noStrike" cap="none" normalizeH="0" baseline="0">
              <a:ln>
                <a:noFill/>
              </a:ln>
              <a:solidFill>
                <a:schemeClr val="tx1"/>
              </a:solidFill>
              <a:effectLst/>
              <a:latin typeface="Arial" charset="0"/>
            </a:endParaRPr>
          </a:p>
        </p:txBody>
      </p:sp>
      <p:sp>
        <p:nvSpPr>
          <p:cNvPr id="6" name="Rechteck 5"/>
          <p:cNvSpPr>
            <a:spLocks/>
          </p:cNvSpPr>
          <p:nvPr/>
        </p:nvSpPr>
        <p:spPr bwMode="auto">
          <a:xfrm>
            <a:off x="6673125" y="1947424"/>
            <a:ext cx="1033470" cy="1481148"/>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000" b="0" i="0" u="none" strike="noStrike" cap="none" normalizeH="0" baseline="0">
              <a:ln>
                <a:noFill/>
              </a:ln>
              <a:solidFill>
                <a:schemeClr val="tx1"/>
              </a:solidFill>
              <a:effectLst/>
              <a:latin typeface="Arial" charset="0"/>
            </a:endParaRPr>
          </a:p>
        </p:txBody>
      </p:sp>
      <p:sp>
        <p:nvSpPr>
          <p:cNvPr id="7" name="Line 49"/>
          <p:cNvSpPr>
            <a:spLocks noChangeShapeType="1"/>
          </p:cNvSpPr>
          <p:nvPr/>
        </p:nvSpPr>
        <p:spPr bwMode="auto">
          <a:xfrm>
            <a:off x="6668880" y="1325119"/>
            <a:ext cx="2117" cy="2124075"/>
          </a:xfrm>
          <a:prstGeom prst="line">
            <a:avLst/>
          </a:prstGeom>
          <a:noFill/>
          <a:ln w="4"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8" name="Freeform 50"/>
          <p:cNvSpPr>
            <a:spLocks/>
          </p:cNvSpPr>
          <p:nvPr/>
        </p:nvSpPr>
        <p:spPr bwMode="auto">
          <a:xfrm>
            <a:off x="6639247" y="1275906"/>
            <a:ext cx="49213" cy="49212"/>
          </a:xfrm>
          <a:custGeom>
            <a:avLst/>
            <a:gdLst/>
            <a:ahLst/>
            <a:cxnLst>
              <a:cxn ang="0">
                <a:pos x="14" y="0"/>
              </a:cxn>
              <a:cxn ang="0">
                <a:pos x="31" y="31"/>
              </a:cxn>
              <a:cxn ang="0">
                <a:pos x="0" y="31"/>
              </a:cxn>
              <a:cxn ang="0">
                <a:pos x="14" y="0"/>
              </a:cxn>
            </a:cxnLst>
            <a:rect l="0" t="0" r="r" b="b"/>
            <a:pathLst>
              <a:path w="31" h="31">
                <a:moveTo>
                  <a:pt x="14" y="0"/>
                </a:moveTo>
                <a:lnTo>
                  <a:pt x="31" y="31"/>
                </a:lnTo>
                <a:lnTo>
                  <a:pt x="0" y="31"/>
                </a:lnTo>
                <a:lnTo>
                  <a:pt x="14"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 name="Line 51"/>
          <p:cNvSpPr>
            <a:spLocks noChangeShapeType="1"/>
          </p:cNvSpPr>
          <p:nvPr/>
        </p:nvSpPr>
        <p:spPr bwMode="auto">
          <a:xfrm>
            <a:off x="6668880" y="1783906"/>
            <a:ext cx="3390936" cy="1592"/>
          </a:xfrm>
          <a:prstGeom prst="line">
            <a:avLst/>
          </a:prstGeom>
          <a:noFill/>
          <a:ln w="4"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 name="Freeform 52"/>
          <p:cNvSpPr>
            <a:spLocks/>
          </p:cNvSpPr>
          <p:nvPr/>
        </p:nvSpPr>
        <p:spPr bwMode="auto">
          <a:xfrm>
            <a:off x="10015366" y="1760093"/>
            <a:ext cx="46038" cy="46037"/>
          </a:xfrm>
          <a:custGeom>
            <a:avLst/>
            <a:gdLst/>
            <a:ahLst/>
            <a:cxnLst>
              <a:cxn ang="0">
                <a:pos x="29" y="15"/>
              </a:cxn>
              <a:cxn ang="0">
                <a:pos x="0" y="0"/>
              </a:cxn>
              <a:cxn ang="0">
                <a:pos x="0" y="29"/>
              </a:cxn>
              <a:cxn ang="0">
                <a:pos x="29" y="15"/>
              </a:cxn>
            </a:cxnLst>
            <a:rect l="0" t="0" r="r" b="b"/>
            <a:pathLst>
              <a:path w="29" h="29">
                <a:moveTo>
                  <a:pt x="29" y="15"/>
                </a:moveTo>
                <a:lnTo>
                  <a:pt x="0" y="0"/>
                </a:lnTo>
                <a:lnTo>
                  <a:pt x="0" y="29"/>
                </a:lnTo>
                <a:lnTo>
                  <a:pt x="29" y="1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Line 134"/>
          <p:cNvSpPr>
            <a:spLocks noChangeShapeType="1"/>
          </p:cNvSpPr>
          <p:nvPr/>
        </p:nvSpPr>
        <p:spPr bwMode="auto">
          <a:xfrm>
            <a:off x="7621380" y="1525144"/>
            <a:ext cx="2117" cy="211137"/>
          </a:xfrm>
          <a:prstGeom prst="line">
            <a:avLst/>
          </a:prstGeom>
          <a:noFill/>
          <a:ln w="4"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135"/>
          <p:cNvSpPr>
            <a:spLocks/>
          </p:cNvSpPr>
          <p:nvPr/>
        </p:nvSpPr>
        <p:spPr bwMode="auto">
          <a:xfrm>
            <a:off x="7587515" y="1736282"/>
            <a:ext cx="47625" cy="47625"/>
          </a:xfrm>
          <a:custGeom>
            <a:avLst/>
            <a:gdLst/>
            <a:ahLst/>
            <a:cxnLst>
              <a:cxn ang="0">
                <a:pos x="16" y="30"/>
              </a:cxn>
              <a:cxn ang="0">
                <a:pos x="30" y="0"/>
              </a:cxn>
              <a:cxn ang="0">
                <a:pos x="0" y="0"/>
              </a:cxn>
              <a:cxn ang="0">
                <a:pos x="16" y="30"/>
              </a:cxn>
            </a:cxnLst>
            <a:rect l="0" t="0" r="r" b="b"/>
            <a:pathLst>
              <a:path w="30" h="30">
                <a:moveTo>
                  <a:pt x="16" y="30"/>
                </a:moveTo>
                <a:lnTo>
                  <a:pt x="30" y="0"/>
                </a:lnTo>
                <a:lnTo>
                  <a:pt x="0" y="0"/>
                </a:lnTo>
                <a:lnTo>
                  <a:pt x="16" y="3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Line 136"/>
          <p:cNvSpPr>
            <a:spLocks noChangeShapeType="1"/>
          </p:cNvSpPr>
          <p:nvPr/>
        </p:nvSpPr>
        <p:spPr bwMode="auto">
          <a:xfrm flipV="1">
            <a:off x="7621380" y="1996631"/>
            <a:ext cx="2117" cy="207962"/>
          </a:xfrm>
          <a:prstGeom prst="line">
            <a:avLst/>
          </a:prstGeom>
          <a:noFill/>
          <a:ln w="4"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137"/>
          <p:cNvSpPr>
            <a:spLocks/>
          </p:cNvSpPr>
          <p:nvPr/>
        </p:nvSpPr>
        <p:spPr bwMode="auto">
          <a:xfrm>
            <a:off x="7587515" y="1947418"/>
            <a:ext cx="47625" cy="49212"/>
          </a:xfrm>
          <a:custGeom>
            <a:avLst/>
            <a:gdLst/>
            <a:ahLst/>
            <a:cxnLst>
              <a:cxn ang="0">
                <a:pos x="16" y="0"/>
              </a:cxn>
              <a:cxn ang="0">
                <a:pos x="0" y="31"/>
              </a:cxn>
              <a:cxn ang="0">
                <a:pos x="30" y="31"/>
              </a:cxn>
              <a:cxn ang="0">
                <a:pos x="16" y="0"/>
              </a:cxn>
            </a:cxnLst>
            <a:rect l="0" t="0" r="r" b="b"/>
            <a:pathLst>
              <a:path w="30" h="31">
                <a:moveTo>
                  <a:pt x="16" y="0"/>
                </a:moveTo>
                <a:lnTo>
                  <a:pt x="0" y="31"/>
                </a:lnTo>
                <a:lnTo>
                  <a:pt x="30" y="31"/>
                </a:lnTo>
                <a:lnTo>
                  <a:pt x="16"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Line 152"/>
          <p:cNvSpPr>
            <a:spLocks noChangeShapeType="1"/>
          </p:cNvSpPr>
          <p:nvPr/>
        </p:nvSpPr>
        <p:spPr bwMode="auto">
          <a:xfrm>
            <a:off x="6539763" y="1075882"/>
            <a:ext cx="260351" cy="1587"/>
          </a:xfrm>
          <a:prstGeom prst="line">
            <a:avLst/>
          </a:prstGeom>
          <a:noFill/>
          <a:ln w="1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Freihandform 15"/>
          <p:cNvSpPr>
            <a:spLocks/>
          </p:cNvSpPr>
          <p:nvPr/>
        </p:nvSpPr>
        <p:spPr bwMode="auto">
          <a:xfrm>
            <a:off x="6680309" y="1775967"/>
            <a:ext cx="2391754" cy="2011045"/>
          </a:xfrm>
          <a:custGeom>
            <a:avLst/>
            <a:gdLst>
              <a:gd name="connsiteX0" fmla="*/ 0 w 2415540"/>
              <a:gd name="connsiteY0" fmla="*/ 118110 h 2004060"/>
              <a:gd name="connsiteX1" fmla="*/ 350520 w 2415540"/>
              <a:gd name="connsiteY1" fmla="*/ 57150 h 2004060"/>
              <a:gd name="connsiteX2" fmla="*/ 632460 w 2415540"/>
              <a:gd name="connsiteY2" fmla="*/ 125730 h 2004060"/>
              <a:gd name="connsiteX3" fmla="*/ 853440 w 2415540"/>
              <a:gd name="connsiteY3" fmla="*/ 57150 h 2004060"/>
              <a:gd name="connsiteX4" fmla="*/ 929640 w 2415540"/>
              <a:gd name="connsiteY4" fmla="*/ 125730 h 2004060"/>
              <a:gd name="connsiteX5" fmla="*/ 1021080 w 2415540"/>
              <a:gd name="connsiteY5" fmla="*/ 80010 h 2004060"/>
              <a:gd name="connsiteX6" fmla="*/ 1173480 w 2415540"/>
              <a:gd name="connsiteY6" fmla="*/ 605790 h 2004060"/>
              <a:gd name="connsiteX7" fmla="*/ 1379220 w 2415540"/>
              <a:gd name="connsiteY7" fmla="*/ 1672590 h 2004060"/>
              <a:gd name="connsiteX8" fmla="*/ 1531620 w 2415540"/>
              <a:gd name="connsiteY8" fmla="*/ 1962150 h 2004060"/>
              <a:gd name="connsiteX9" fmla="*/ 1645920 w 2415540"/>
              <a:gd name="connsiteY9" fmla="*/ 1870710 h 2004060"/>
              <a:gd name="connsiteX10" fmla="*/ 1699260 w 2415540"/>
              <a:gd name="connsiteY10" fmla="*/ 1733550 h 2004060"/>
              <a:gd name="connsiteX11" fmla="*/ 1866900 w 2415540"/>
              <a:gd name="connsiteY11" fmla="*/ 1565910 h 2004060"/>
              <a:gd name="connsiteX12" fmla="*/ 2080260 w 2415540"/>
              <a:gd name="connsiteY12" fmla="*/ 1954530 h 2004060"/>
              <a:gd name="connsiteX13" fmla="*/ 2278380 w 2415540"/>
              <a:gd name="connsiteY13" fmla="*/ 1863090 h 2004060"/>
              <a:gd name="connsiteX14" fmla="*/ 2415540 w 2415540"/>
              <a:gd name="connsiteY14" fmla="*/ 1931670 h 2004060"/>
              <a:gd name="connsiteX0" fmla="*/ 0 w 2415540"/>
              <a:gd name="connsiteY0" fmla="*/ 118110 h 2004060"/>
              <a:gd name="connsiteX1" fmla="*/ 350520 w 2415540"/>
              <a:gd name="connsiteY1" fmla="*/ 57150 h 2004060"/>
              <a:gd name="connsiteX2" fmla="*/ 632460 w 2415540"/>
              <a:gd name="connsiteY2" fmla="*/ 125730 h 2004060"/>
              <a:gd name="connsiteX3" fmla="*/ 853440 w 2415540"/>
              <a:gd name="connsiteY3" fmla="*/ 57150 h 2004060"/>
              <a:gd name="connsiteX4" fmla="*/ 929640 w 2415540"/>
              <a:gd name="connsiteY4" fmla="*/ 125730 h 2004060"/>
              <a:gd name="connsiteX5" fmla="*/ 1021080 w 2415540"/>
              <a:gd name="connsiteY5" fmla="*/ 80010 h 2004060"/>
              <a:gd name="connsiteX6" fmla="*/ 1173480 w 2415540"/>
              <a:gd name="connsiteY6" fmla="*/ 605790 h 2004060"/>
              <a:gd name="connsiteX7" fmla="*/ 1379220 w 2415540"/>
              <a:gd name="connsiteY7" fmla="*/ 1672590 h 2004060"/>
              <a:gd name="connsiteX8" fmla="*/ 1531620 w 2415540"/>
              <a:gd name="connsiteY8" fmla="*/ 1962150 h 2004060"/>
              <a:gd name="connsiteX9" fmla="*/ 1645920 w 2415540"/>
              <a:gd name="connsiteY9" fmla="*/ 1870710 h 2004060"/>
              <a:gd name="connsiteX10" fmla="*/ 1866900 w 2415540"/>
              <a:gd name="connsiteY10" fmla="*/ 1565910 h 2004060"/>
              <a:gd name="connsiteX11" fmla="*/ 2080260 w 2415540"/>
              <a:gd name="connsiteY11" fmla="*/ 1954530 h 2004060"/>
              <a:gd name="connsiteX12" fmla="*/ 2278380 w 2415540"/>
              <a:gd name="connsiteY12" fmla="*/ 1863090 h 2004060"/>
              <a:gd name="connsiteX13" fmla="*/ 2415540 w 2415540"/>
              <a:gd name="connsiteY13" fmla="*/ 1931670 h 2004060"/>
              <a:gd name="connsiteX0" fmla="*/ 0 w 2415540"/>
              <a:gd name="connsiteY0" fmla="*/ 118110 h 2004060"/>
              <a:gd name="connsiteX1" fmla="*/ 350520 w 2415540"/>
              <a:gd name="connsiteY1" fmla="*/ 57150 h 2004060"/>
              <a:gd name="connsiteX2" fmla="*/ 632460 w 2415540"/>
              <a:gd name="connsiteY2" fmla="*/ 125730 h 2004060"/>
              <a:gd name="connsiteX3" fmla="*/ 853440 w 2415540"/>
              <a:gd name="connsiteY3" fmla="*/ 57150 h 2004060"/>
              <a:gd name="connsiteX4" fmla="*/ 929640 w 2415540"/>
              <a:gd name="connsiteY4" fmla="*/ 125730 h 2004060"/>
              <a:gd name="connsiteX5" fmla="*/ 1021080 w 2415540"/>
              <a:gd name="connsiteY5" fmla="*/ 80010 h 2004060"/>
              <a:gd name="connsiteX6" fmla="*/ 1173480 w 2415540"/>
              <a:gd name="connsiteY6" fmla="*/ 605790 h 2004060"/>
              <a:gd name="connsiteX7" fmla="*/ 1379220 w 2415540"/>
              <a:gd name="connsiteY7" fmla="*/ 1672590 h 2004060"/>
              <a:gd name="connsiteX8" fmla="*/ 1531620 w 2415540"/>
              <a:gd name="connsiteY8" fmla="*/ 1962150 h 2004060"/>
              <a:gd name="connsiteX9" fmla="*/ 1866900 w 2415540"/>
              <a:gd name="connsiteY9" fmla="*/ 1565910 h 2004060"/>
              <a:gd name="connsiteX10" fmla="*/ 2080260 w 2415540"/>
              <a:gd name="connsiteY10" fmla="*/ 1954530 h 2004060"/>
              <a:gd name="connsiteX11" fmla="*/ 2278380 w 2415540"/>
              <a:gd name="connsiteY11" fmla="*/ 1863090 h 2004060"/>
              <a:gd name="connsiteX12" fmla="*/ 2415540 w 2415540"/>
              <a:gd name="connsiteY12" fmla="*/ 1931670 h 2004060"/>
              <a:gd name="connsiteX0" fmla="*/ 0 w 2415540"/>
              <a:gd name="connsiteY0" fmla="*/ 118110 h 2059324"/>
              <a:gd name="connsiteX1" fmla="*/ 350520 w 2415540"/>
              <a:gd name="connsiteY1" fmla="*/ 57150 h 2059324"/>
              <a:gd name="connsiteX2" fmla="*/ 632460 w 2415540"/>
              <a:gd name="connsiteY2" fmla="*/ 125730 h 2059324"/>
              <a:gd name="connsiteX3" fmla="*/ 853440 w 2415540"/>
              <a:gd name="connsiteY3" fmla="*/ 57150 h 2059324"/>
              <a:gd name="connsiteX4" fmla="*/ 929640 w 2415540"/>
              <a:gd name="connsiteY4" fmla="*/ 125730 h 2059324"/>
              <a:gd name="connsiteX5" fmla="*/ 1021080 w 2415540"/>
              <a:gd name="connsiteY5" fmla="*/ 80010 h 2059324"/>
              <a:gd name="connsiteX6" fmla="*/ 1173480 w 2415540"/>
              <a:gd name="connsiteY6" fmla="*/ 605790 h 2059324"/>
              <a:gd name="connsiteX7" fmla="*/ 1379220 w 2415540"/>
              <a:gd name="connsiteY7" fmla="*/ 1672590 h 2059324"/>
              <a:gd name="connsiteX8" fmla="*/ 1531620 w 2415540"/>
              <a:gd name="connsiteY8" fmla="*/ 1962150 h 2059324"/>
              <a:gd name="connsiteX9" fmla="*/ 1866900 w 2415540"/>
              <a:gd name="connsiteY9" fmla="*/ 1565910 h 2059324"/>
              <a:gd name="connsiteX10" fmla="*/ 2106002 w 2415540"/>
              <a:gd name="connsiteY10" fmla="*/ 2009794 h 2059324"/>
              <a:gd name="connsiteX11" fmla="*/ 2278380 w 2415540"/>
              <a:gd name="connsiteY11" fmla="*/ 1863090 h 2059324"/>
              <a:gd name="connsiteX12" fmla="*/ 2415540 w 2415540"/>
              <a:gd name="connsiteY12" fmla="*/ 1931670 h 2059324"/>
              <a:gd name="connsiteX0" fmla="*/ 0 w 2415540"/>
              <a:gd name="connsiteY0" fmla="*/ 118110 h 2009794"/>
              <a:gd name="connsiteX1" fmla="*/ 350520 w 2415540"/>
              <a:gd name="connsiteY1" fmla="*/ 57150 h 2009794"/>
              <a:gd name="connsiteX2" fmla="*/ 632460 w 2415540"/>
              <a:gd name="connsiteY2" fmla="*/ 125730 h 2009794"/>
              <a:gd name="connsiteX3" fmla="*/ 853440 w 2415540"/>
              <a:gd name="connsiteY3" fmla="*/ 57150 h 2009794"/>
              <a:gd name="connsiteX4" fmla="*/ 929640 w 2415540"/>
              <a:gd name="connsiteY4" fmla="*/ 125730 h 2009794"/>
              <a:gd name="connsiteX5" fmla="*/ 1021080 w 2415540"/>
              <a:gd name="connsiteY5" fmla="*/ 80010 h 2009794"/>
              <a:gd name="connsiteX6" fmla="*/ 1173480 w 2415540"/>
              <a:gd name="connsiteY6" fmla="*/ 605790 h 2009794"/>
              <a:gd name="connsiteX7" fmla="*/ 1379220 w 2415540"/>
              <a:gd name="connsiteY7" fmla="*/ 1672590 h 2009794"/>
              <a:gd name="connsiteX8" fmla="*/ 1531620 w 2415540"/>
              <a:gd name="connsiteY8" fmla="*/ 1962150 h 2009794"/>
              <a:gd name="connsiteX9" fmla="*/ 1866900 w 2415540"/>
              <a:gd name="connsiteY9" fmla="*/ 1565910 h 2009794"/>
              <a:gd name="connsiteX10" fmla="*/ 2106002 w 2415540"/>
              <a:gd name="connsiteY10" fmla="*/ 2009794 h 2009794"/>
              <a:gd name="connsiteX11" fmla="*/ 2278380 w 2415540"/>
              <a:gd name="connsiteY11" fmla="*/ 1863090 h 2009794"/>
              <a:gd name="connsiteX12" fmla="*/ 2415540 w 2415540"/>
              <a:gd name="connsiteY12" fmla="*/ 1931670 h 2009794"/>
              <a:gd name="connsiteX0" fmla="*/ 0 w 2415540"/>
              <a:gd name="connsiteY0" fmla="*/ 118110 h 2022158"/>
              <a:gd name="connsiteX1" fmla="*/ 350520 w 2415540"/>
              <a:gd name="connsiteY1" fmla="*/ 57150 h 2022158"/>
              <a:gd name="connsiteX2" fmla="*/ 632460 w 2415540"/>
              <a:gd name="connsiteY2" fmla="*/ 125730 h 2022158"/>
              <a:gd name="connsiteX3" fmla="*/ 853440 w 2415540"/>
              <a:gd name="connsiteY3" fmla="*/ 57150 h 2022158"/>
              <a:gd name="connsiteX4" fmla="*/ 929640 w 2415540"/>
              <a:gd name="connsiteY4" fmla="*/ 125730 h 2022158"/>
              <a:gd name="connsiteX5" fmla="*/ 1021080 w 2415540"/>
              <a:gd name="connsiteY5" fmla="*/ 80010 h 2022158"/>
              <a:gd name="connsiteX6" fmla="*/ 1173480 w 2415540"/>
              <a:gd name="connsiteY6" fmla="*/ 605790 h 2022158"/>
              <a:gd name="connsiteX7" fmla="*/ 1379220 w 2415540"/>
              <a:gd name="connsiteY7" fmla="*/ 1672590 h 2022158"/>
              <a:gd name="connsiteX8" fmla="*/ 1531620 w 2415540"/>
              <a:gd name="connsiteY8" fmla="*/ 1962150 h 2022158"/>
              <a:gd name="connsiteX9" fmla="*/ 1866900 w 2415540"/>
              <a:gd name="connsiteY9" fmla="*/ 1565910 h 2022158"/>
              <a:gd name="connsiteX10" fmla="*/ 2106002 w 2415540"/>
              <a:gd name="connsiteY10" fmla="*/ 2009794 h 2022158"/>
              <a:gd name="connsiteX11" fmla="*/ 2278380 w 2415540"/>
              <a:gd name="connsiteY11" fmla="*/ 1863090 h 2022158"/>
              <a:gd name="connsiteX12" fmla="*/ 2415540 w 2415540"/>
              <a:gd name="connsiteY12" fmla="*/ 1931670 h 2022158"/>
              <a:gd name="connsiteX0" fmla="*/ 0 w 2415540"/>
              <a:gd name="connsiteY0" fmla="*/ 118110 h 2020234"/>
              <a:gd name="connsiteX1" fmla="*/ 350520 w 2415540"/>
              <a:gd name="connsiteY1" fmla="*/ 57150 h 2020234"/>
              <a:gd name="connsiteX2" fmla="*/ 632460 w 2415540"/>
              <a:gd name="connsiteY2" fmla="*/ 125730 h 2020234"/>
              <a:gd name="connsiteX3" fmla="*/ 853440 w 2415540"/>
              <a:gd name="connsiteY3" fmla="*/ 57150 h 2020234"/>
              <a:gd name="connsiteX4" fmla="*/ 929640 w 2415540"/>
              <a:gd name="connsiteY4" fmla="*/ 125730 h 2020234"/>
              <a:gd name="connsiteX5" fmla="*/ 1021080 w 2415540"/>
              <a:gd name="connsiteY5" fmla="*/ 80010 h 2020234"/>
              <a:gd name="connsiteX6" fmla="*/ 1173480 w 2415540"/>
              <a:gd name="connsiteY6" fmla="*/ 605790 h 2020234"/>
              <a:gd name="connsiteX7" fmla="*/ 1379220 w 2415540"/>
              <a:gd name="connsiteY7" fmla="*/ 1672590 h 2020234"/>
              <a:gd name="connsiteX8" fmla="*/ 1531620 w 2415540"/>
              <a:gd name="connsiteY8" fmla="*/ 1962150 h 2020234"/>
              <a:gd name="connsiteX9" fmla="*/ 1866900 w 2415540"/>
              <a:gd name="connsiteY9" fmla="*/ 1565910 h 2020234"/>
              <a:gd name="connsiteX10" fmla="*/ 2106002 w 2415540"/>
              <a:gd name="connsiteY10" fmla="*/ 2009794 h 2020234"/>
              <a:gd name="connsiteX11" fmla="*/ 2278380 w 2415540"/>
              <a:gd name="connsiteY11" fmla="*/ 1863090 h 2020234"/>
              <a:gd name="connsiteX12" fmla="*/ 2415540 w 2415540"/>
              <a:gd name="connsiteY12" fmla="*/ 1931670 h 2020234"/>
              <a:gd name="connsiteX0" fmla="*/ 0 w 2463293"/>
              <a:gd name="connsiteY0" fmla="*/ 118110 h 2020234"/>
              <a:gd name="connsiteX1" fmla="*/ 350520 w 2463293"/>
              <a:gd name="connsiteY1" fmla="*/ 57150 h 2020234"/>
              <a:gd name="connsiteX2" fmla="*/ 632460 w 2463293"/>
              <a:gd name="connsiteY2" fmla="*/ 125730 h 2020234"/>
              <a:gd name="connsiteX3" fmla="*/ 853440 w 2463293"/>
              <a:gd name="connsiteY3" fmla="*/ 57150 h 2020234"/>
              <a:gd name="connsiteX4" fmla="*/ 929640 w 2463293"/>
              <a:gd name="connsiteY4" fmla="*/ 125730 h 2020234"/>
              <a:gd name="connsiteX5" fmla="*/ 1021080 w 2463293"/>
              <a:gd name="connsiteY5" fmla="*/ 80010 h 2020234"/>
              <a:gd name="connsiteX6" fmla="*/ 1173480 w 2463293"/>
              <a:gd name="connsiteY6" fmla="*/ 605790 h 2020234"/>
              <a:gd name="connsiteX7" fmla="*/ 1379220 w 2463293"/>
              <a:gd name="connsiteY7" fmla="*/ 1672590 h 2020234"/>
              <a:gd name="connsiteX8" fmla="*/ 1531620 w 2463293"/>
              <a:gd name="connsiteY8" fmla="*/ 1962150 h 2020234"/>
              <a:gd name="connsiteX9" fmla="*/ 1866900 w 2463293"/>
              <a:gd name="connsiteY9" fmla="*/ 1565910 h 2020234"/>
              <a:gd name="connsiteX10" fmla="*/ 2106002 w 2463293"/>
              <a:gd name="connsiteY10" fmla="*/ 2009794 h 2020234"/>
              <a:gd name="connsiteX11" fmla="*/ 2278380 w 2463293"/>
              <a:gd name="connsiteY11" fmla="*/ 1863090 h 2020234"/>
              <a:gd name="connsiteX12" fmla="*/ 2415540 w 2463293"/>
              <a:gd name="connsiteY12" fmla="*/ 1931670 h 2020234"/>
              <a:gd name="connsiteX0" fmla="*/ 0 w 2463293"/>
              <a:gd name="connsiteY0" fmla="*/ 118110 h 2020234"/>
              <a:gd name="connsiteX1" fmla="*/ 350520 w 2463293"/>
              <a:gd name="connsiteY1" fmla="*/ 57150 h 2020234"/>
              <a:gd name="connsiteX2" fmla="*/ 632460 w 2463293"/>
              <a:gd name="connsiteY2" fmla="*/ 125730 h 2020234"/>
              <a:gd name="connsiteX3" fmla="*/ 853440 w 2463293"/>
              <a:gd name="connsiteY3" fmla="*/ 57150 h 2020234"/>
              <a:gd name="connsiteX4" fmla="*/ 929640 w 2463293"/>
              <a:gd name="connsiteY4" fmla="*/ 125730 h 2020234"/>
              <a:gd name="connsiteX5" fmla="*/ 1021080 w 2463293"/>
              <a:gd name="connsiteY5" fmla="*/ 80010 h 2020234"/>
              <a:gd name="connsiteX6" fmla="*/ 1173480 w 2463293"/>
              <a:gd name="connsiteY6" fmla="*/ 605790 h 2020234"/>
              <a:gd name="connsiteX7" fmla="*/ 1379220 w 2463293"/>
              <a:gd name="connsiteY7" fmla="*/ 1672590 h 2020234"/>
              <a:gd name="connsiteX8" fmla="*/ 1531620 w 2463293"/>
              <a:gd name="connsiteY8" fmla="*/ 1962150 h 2020234"/>
              <a:gd name="connsiteX9" fmla="*/ 1866900 w 2463293"/>
              <a:gd name="connsiteY9" fmla="*/ 1565910 h 2020234"/>
              <a:gd name="connsiteX10" fmla="*/ 2106002 w 2463293"/>
              <a:gd name="connsiteY10" fmla="*/ 2009794 h 2020234"/>
              <a:gd name="connsiteX11" fmla="*/ 2278380 w 2463293"/>
              <a:gd name="connsiteY11" fmla="*/ 1863090 h 2020234"/>
              <a:gd name="connsiteX12" fmla="*/ 2415540 w 2463293"/>
              <a:gd name="connsiteY12" fmla="*/ 1931670 h 2020234"/>
              <a:gd name="connsiteX0" fmla="*/ 0 w 2415540"/>
              <a:gd name="connsiteY0" fmla="*/ 118110 h 2020234"/>
              <a:gd name="connsiteX1" fmla="*/ 350520 w 2415540"/>
              <a:gd name="connsiteY1" fmla="*/ 57150 h 2020234"/>
              <a:gd name="connsiteX2" fmla="*/ 632460 w 2415540"/>
              <a:gd name="connsiteY2" fmla="*/ 125730 h 2020234"/>
              <a:gd name="connsiteX3" fmla="*/ 853440 w 2415540"/>
              <a:gd name="connsiteY3" fmla="*/ 57150 h 2020234"/>
              <a:gd name="connsiteX4" fmla="*/ 929640 w 2415540"/>
              <a:gd name="connsiteY4" fmla="*/ 125730 h 2020234"/>
              <a:gd name="connsiteX5" fmla="*/ 1021080 w 2415540"/>
              <a:gd name="connsiteY5" fmla="*/ 80010 h 2020234"/>
              <a:gd name="connsiteX6" fmla="*/ 1173480 w 2415540"/>
              <a:gd name="connsiteY6" fmla="*/ 605790 h 2020234"/>
              <a:gd name="connsiteX7" fmla="*/ 1379220 w 2415540"/>
              <a:gd name="connsiteY7" fmla="*/ 1672590 h 2020234"/>
              <a:gd name="connsiteX8" fmla="*/ 1531620 w 2415540"/>
              <a:gd name="connsiteY8" fmla="*/ 1962150 h 2020234"/>
              <a:gd name="connsiteX9" fmla="*/ 1866900 w 2415540"/>
              <a:gd name="connsiteY9" fmla="*/ 1565910 h 2020234"/>
              <a:gd name="connsiteX10" fmla="*/ 2106002 w 2415540"/>
              <a:gd name="connsiteY10" fmla="*/ 2009794 h 2020234"/>
              <a:gd name="connsiteX11" fmla="*/ 2278380 w 2415540"/>
              <a:gd name="connsiteY11" fmla="*/ 1863090 h 2020234"/>
              <a:gd name="connsiteX12" fmla="*/ 2415540 w 2415540"/>
              <a:gd name="connsiteY12" fmla="*/ 1931670 h 2020234"/>
              <a:gd name="connsiteX0" fmla="*/ 0 w 2415540"/>
              <a:gd name="connsiteY0" fmla="*/ 118110 h 2020234"/>
              <a:gd name="connsiteX1" fmla="*/ 350520 w 2415540"/>
              <a:gd name="connsiteY1" fmla="*/ 57150 h 2020234"/>
              <a:gd name="connsiteX2" fmla="*/ 632460 w 2415540"/>
              <a:gd name="connsiteY2" fmla="*/ 125730 h 2020234"/>
              <a:gd name="connsiteX3" fmla="*/ 853440 w 2415540"/>
              <a:gd name="connsiteY3" fmla="*/ 57150 h 2020234"/>
              <a:gd name="connsiteX4" fmla="*/ 929640 w 2415540"/>
              <a:gd name="connsiteY4" fmla="*/ 125730 h 2020234"/>
              <a:gd name="connsiteX5" fmla="*/ 1021080 w 2415540"/>
              <a:gd name="connsiteY5" fmla="*/ 80010 h 2020234"/>
              <a:gd name="connsiteX6" fmla="*/ 1173480 w 2415540"/>
              <a:gd name="connsiteY6" fmla="*/ 605790 h 2020234"/>
              <a:gd name="connsiteX7" fmla="*/ 1379220 w 2415540"/>
              <a:gd name="connsiteY7" fmla="*/ 1672590 h 2020234"/>
              <a:gd name="connsiteX8" fmla="*/ 1531620 w 2415540"/>
              <a:gd name="connsiteY8" fmla="*/ 1962150 h 2020234"/>
              <a:gd name="connsiteX9" fmla="*/ 1866900 w 2415540"/>
              <a:gd name="connsiteY9" fmla="*/ 1565910 h 2020234"/>
              <a:gd name="connsiteX10" fmla="*/ 2106002 w 2415540"/>
              <a:gd name="connsiteY10" fmla="*/ 2009794 h 2020234"/>
              <a:gd name="connsiteX11" fmla="*/ 2278380 w 2415540"/>
              <a:gd name="connsiteY11" fmla="*/ 1863090 h 2020234"/>
              <a:gd name="connsiteX12" fmla="*/ 2415540 w 2415540"/>
              <a:gd name="connsiteY12" fmla="*/ 1931670 h 2020234"/>
              <a:gd name="connsiteX0" fmla="*/ 0 w 2415540"/>
              <a:gd name="connsiteY0" fmla="*/ 118110 h 2020234"/>
              <a:gd name="connsiteX1" fmla="*/ 350520 w 2415540"/>
              <a:gd name="connsiteY1" fmla="*/ 57150 h 2020234"/>
              <a:gd name="connsiteX2" fmla="*/ 632460 w 2415540"/>
              <a:gd name="connsiteY2" fmla="*/ 125730 h 2020234"/>
              <a:gd name="connsiteX3" fmla="*/ 853440 w 2415540"/>
              <a:gd name="connsiteY3" fmla="*/ 57150 h 2020234"/>
              <a:gd name="connsiteX4" fmla="*/ 929640 w 2415540"/>
              <a:gd name="connsiteY4" fmla="*/ 125730 h 2020234"/>
              <a:gd name="connsiteX5" fmla="*/ 1021080 w 2415540"/>
              <a:gd name="connsiteY5" fmla="*/ 80010 h 2020234"/>
              <a:gd name="connsiteX6" fmla="*/ 1173480 w 2415540"/>
              <a:gd name="connsiteY6" fmla="*/ 605790 h 2020234"/>
              <a:gd name="connsiteX7" fmla="*/ 1379220 w 2415540"/>
              <a:gd name="connsiteY7" fmla="*/ 1672590 h 2020234"/>
              <a:gd name="connsiteX8" fmla="*/ 1531620 w 2415540"/>
              <a:gd name="connsiteY8" fmla="*/ 1962150 h 2020234"/>
              <a:gd name="connsiteX9" fmla="*/ 1866900 w 2415540"/>
              <a:gd name="connsiteY9" fmla="*/ 1565910 h 2020234"/>
              <a:gd name="connsiteX10" fmla="*/ 2106002 w 2415540"/>
              <a:gd name="connsiteY10" fmla="*/ 2009794 h 2020234"/>
              <a:gd name="connsiteX11" fmla="*/ 2278380 w 2415540"/>
              <a:gd name="connsiteY11" fmla="*/ 1863090 h 2020234"/>
              <a:gd name="connsiteX12" fmla="*/ 2415540 w 2415540"/>
              <a:gd name="connsiteY12" fmla="*/ 1931670 h 2020234"/>
              <a:gd name="connsiteX0" fmla="*/ 0 w 2415540"/>
              <a:gd name="connsiteY0" fmla="*/ 118110 h 2020234"/>
              <a:gd name="connsiteX1" fmla="*/ 350520 w 2415540"/>
              <a:gd name="connsiteY1" fmla="*/ 57150 h 2020234"/>
              <a:gd name="connsiteX2" fmla="*/ 632460 w 2415540"/>
              <a:gd name="connsiteY2" fmla="*/ 125730 h 2020234"/>
              <a:gd name="connsiteX3" fmla="*/ 853440 w 2415540"/>
              <a:gd name="connsiteY3" fmla="*/ 57150 h 2020234"/>
              <a:gd name="connsiteX4" fmla="*/ 929640 w 2415540"/>
              <a:gd name="connsiteY4" fmla="*/ 125730 h 2020234"/>
              <a:gd name="connsiteX5" fmla="*/ 1021080 w 2415540"/>
              <a:gd name="connsiteY5" fmla="*/ 80010 h 2020234"/>
              <a:gd name="connsiteX6" fmla="*/ 1173480 w 2415540"/>
              <a:gd name="connsiteY6" fmla="*/ 605790 h 2020234"/>
              <a:gd name="connsiteX7" fmla="*/ 1379220 w 2415540"/>
              <a:gd name="connsiteY7" fmla="*/ 1672590 h 2020234"/>
              <a:gd name="connsiteX8" fmla="*/ 1531620 w 2415540"/>
              <a:gd name="connsiteY8" fmla="*/ 1962150 h 2020234"/>
              <a:gd name="connsiteX9" fmla="*/ 1866900 w 2415540"/>
              <a:gd name="connsiteY9" fmla="*/ 1565910 h 2020234"/>
              <a:gd name="connsiteX10" fmla="*/ 2106002 w 2415540"/>
              <a:gd name="connsiteY10" fmla="*/ 2009794 h 2020234"/>
              <a:gd name="connsiteX11" fmla="*/ 2278380 w 2415540"/>
              <a:gd name="connsiteY11" fmla="*/ 1863090 h 2020234"/>
              <a:gd name="connsiteX12" fmla="*/ 2415540 w 2415540"/>
              <a:gd name="connsiteY12" fmla="*/ 1931670 h 2020234"/>
              <a:gd name="connsiteX0" fmla="*/ 0 w 2415540"/>
              <a:gd name="connsiteY0" fmla="*/ 118110 h 2020234"/>
              <a:gd name="connsiteX1" fmla="*/ 350520 w 2415540"/>
              <a:gd name="connsiteY1" fmla="*/ 57150 h 2020234"/>
              <a:gd name="connsiteX2" fmla="*/ 632460 w 2415540"/>
              <a:gd name="connsiteY2" fmla="*/ 125730 h 2020234"/>
              <a:gd name="connsiteX3" fmla="*/ 853440 w 2415540"/>
              <a:gd name="connsiteY3" fmla="*/ 57150 h 2020234"/>
              <a:gd name="connsiteX4" fmla="*/ 929640 w 2415540"/>
              <a:gd name="connsiteY4" fmla="*/ 125730 h 2020234"/>
              <a:gd name="connsiteX5" fmla="*/ 1021080 w 2415540"/>
              <a:gd name="connsiteY5" fmla="*/ 80010 h 2020234"/>
              <a:gd name="connsiteX6" fmla="*/ 1173480 w 2415540"/>
              <a:gd name="connsiteY6" fmla="*/ 605790 h 2020234"/>
              <a:gd name="connsiteX7" fmla="*/ 1379220 w 2415540"/>
              <a:gd name="connsiteY7" fmla="*/ 1672590 h 2020234"/>
              <a:gd name="connsiteX8" fmla="*/ 1531620 w 2415540"/>
              <a:gd name="connsiteY8" fmla="*/ 1962150 h 2020234"/>
              <a:gd name="connsiteX9" fmla="*/ 1866900 w 2415540"/>
              <a:gd name="connsiteY9" fmla="*/ 1565910 h 2020234"/>
              <a:gd name="connsiteX10" fmla="*/ 2106002 w 2415540"/>
              <a:gd name="connsiteY10" fmla="*/ 2009794 h 2020234"/>
              <a:gd name="connsiteX11" fmla="*/ 2278380 w 2415540"/>
              <a:gd name="connsiteY11" fmla="*/ 1863090 h 2020234"/>
              <a:gd name="connsiteX12" fmla="*/ 2415540 w 2415540"/>
              <a:gd name="connsiteY12" fmla="*/ 1931670 h 2020234"/>
              <a:gd name="connsiteX0" fmla="*/ 0 w 2422472"/>
              <a:gd name="connsiteY0" fmla="*/ 118110 h 2020234"/>
              <a:gd name="connsiteX1" fmla="*/ 350520 w 2422472"/>
              <a:gd name="connsiteY1" fmla="*/ 57150 h 2020234"/>
              <a:gd name="connsiteX2" fmla="*/ 632460 w 2422472"/>
              <a:gd name="connsiteY2" fmla="*/ 125730 h 2020234"/>
              <a:gd name="connsiteX3" fmla="*/ 853440 w 2422472"/>
              <a:gd name="connsiteY3" fmla="*/ 57150 h 2020234"/>
              <a:gd name="connsiteX4" fmla="*/ 929640 w 2422472"/>
              <a:gd name="connsiteY4" fmla="*/ 125730 h 2020234"/>
              <a:gd name="connsiteX5" fmla="*/ 1021080 w 2422472"/>
              <a:gd name="connsiteY5" fmla="*/ 80010 h 2020234"/>
              <a:gd name="connsiteX6" fmla="*/ 1173480 w 2422472"/>
              <a:gd name="connsiteY6" fmla="*/ 605790 h 2020234"/>
              <a:gd name="connsiteX7" fmla="*/ 1379220 w 2422472"/>
              <a:gd name="connsiteY7" fmla="*/ 1672590 h 2020234"/>
              <a:gd name="connsiteX8" fmla="*/ 1531620 w 2422472"/>
              <a:gd name="connsiteY8" fmla="*/ 1962150 h 2020234"/>
              <a:gd name="connsiteX9" fmla="*/ 1866900 w 2422472"/>
              <a:gd name="connsiteY9" fmla="*/ 1565910 h 2020234"/>
              <a:gd name="connsiteX10" fmla="*/ 2106002 w 2422472"/>
              <a:gd name="connsiteY10" fmla="*/ 2009794 h 2020234"/>
              <a:gd name="connsiteX11" fmla="*/ 2278380 w 2422472"/>
              <a:gd name="connsiteY11" fmla="*/ 1863090 h 2020234"/>
              <a:gd name="connsiteX12" fmla="*/ 2415540 w 2422472"/>
              <a:gd name="connsiteY12" fmla="*/ 1931670 h 2020234"/>
              <a:gd name="connsiteX0" fmla="*/ 0 w 2415540"/>
              <a:gd name="connsiteY0" fmla="*/ 118110 h 2020234"/>
              <a:gd name="connsiteX1" fmla="*/ 350520 w 2415540"/>
              <a:gd name="connsiteY1" fmla="*/ 57150 h 2020234"/>
              <a:gd name="connsiteX2" fmla="*/ 632460 w 2415540"/>
              <a:gd name="connsiteY2" fmla="*/ 125730 h 2020234"/>
              <a:gd name="connsiteX3" fmla="*/ 853440 w 2415540"/>
              <a:gd name="connsiteY3" fmla="*/ 57150 h 2020234"/>
              <a:gd name="connsiteX4" fmla="*/ 929640 w 2415540"/>
              <a:gd name="connsiteY4" fmla="*/ 125730 h 2020234"/>
              <a:gd name="connsiteX5" fmla="*/ 1021080 w 2415540"/>
              <a:gd name="connsiteY5" fmla="*/ 80010 h 2020234"/>
              <a:gd name="connsiteX6" fmla="*/ 1173480 w 2415540"/>
              <a:gd name="connsiteY6" fmla="*/ 605790 h 2020234"/>
              <a:gd name="connsiteX7" fmla="*/ 1379220 w 2415540"/>
              <a:gd name="connsiteY7" fmla="*/ 1672590 h 2020234"/>
              <a:gd name="connsiteX8" fmla="*/ 1531620 w 2415540"/>
              <a:gd name="connsiteY8" fmla="*/ 1962150 h 2020234"/>
              <a:gd name="connsiteX9" fmla="*/ 1866900 w 2415540"/>
              <a:gd name="connsiteY9" fmla="*/ 1565910 h 2020234"/>
              <a:gd name="connsiteX10" fmla="*/ 2106002 w 2415540"/>
              <a:gd name="connsiteY10" fmla="*/ 2009794 h 2020234"/>
              <a:gd name="connsiteX11" fmla="*/ 2278380 w 2415540"/>
              <a:gd name="connsiteY11" fmla="*/ 1863090 h 2020234"/>
              <a:gd name="connsiteX12" fmla="*/ 2415540 w 2415540"/>
              <a:gd name="connsiteY12" fmla="*/ 1931670 h 2020234"/>
              <a:gd name="connsiteX0" fmla="*/ 0 w 2391754"/>
              <a:gd name="connsiteY0" fmla="*/ 118110 h 2020234"/>
              <a:gd name="connsiteX1" fmla="*/ 350520 w 2391754"/>
              <a:gd name="connsiteY1" fmla="*/ 57150 h 2020234"/>
              <a:gd name="connsiteX2" fmla="*/ 632460 w 2391754"/>
              <a:gd name="connsiteY2" fmla="*/ 125730 h 2020234"/>
              <a:gd name="connsiteX3" fmla="*/ 853440 w 2391754"/>
              <a:gd name="connsiteY3" fmla="*/ 57150 h 2020234"/>
              <a:gd name="connsiteX4" fmla="*/ 929640 w 2391754"/>
              <a:gd name="connsiteY4" fmla="*/ 125730 h 2020234"/>
              <a:gd name="connsiteX5" fmla="*/ 1021080 w 2391754"/>
              <a:gd name="connsiteY5" fmla="*/ 80010 h 2020234"/>
              <a:gd name="connsiteX6" fmla="*/ 1173480 w 2391754"/>
              <a:gd name="connsiteY6" fmla="*/ 605790 h 2020234"/>
              <a:gd name="connsiteX7" fmla="*/ 1379220 w 2391754"/>
              <a:gd name="connsiteY7" fmla="*/ 1672590 h 2020234"/>
              <a:gd name="connsiteX8" fmla="*/ 1531620 w 2391754"/>
              <a:gd name="connsiteY8" fmla="*/ 1962150 h 2020234"/>
              <a:gd name="connsiteX9" fmla="*/ 1866900 w 2391754"/>
              <a:gd name="connsiteY9" fmla="*/ 1565910 h 2020234"/>
              <a:gd name="connsiteX10" fmla="*/ 2106002 w 2391754"/>
              <a:gd name="connsiteY10" fmla="*/ 2009794 h 2020234"/>
              <a:gd name="connsiteX11" fmla="*/ 2278380 w 2391754"/>
              <a:gd name="connsiteY11" fmla="*/ 1863090 h 2020234"/>
              <a:gd name="connsiteX12" fmla="*/ 2391754 w 2391754"/>
              <a:gd name="connsiteY12" fmla="*/ 2009794 h 2020234"/>
              <a:gd name="connsiteX0" fmla="*/ 0 w 2391754"/>
              <a:gd name="connsiteY0" fmla="*/ 118110 h 2020234"/>
              <a:gd name="connsiteX1" fmla="*/ 350520 w 2391754"/>
              <a:gd name="connsiteY1" fmla="*/ 57150 h 2020234"/>
              <a:gd name="connsiteX2" fmla="*/ 632460 w 2391754"/>
              <a:gd name="connsiteY2" fmla="*/ 125730 h 2020234"/>
              <a:gd name="connsiteX3" fmla="*/ 853440 w 2391754"/>
              <a:gd name="connsiteY3" fmla="*/ 57150 h 2020234"/>
              <a:gd name="connsiteX4" fmla="*/ 929640 w 2391754"/>
              <a:gd name="connsiteY4" fmla="*/ 125730 h 2020234"/>
              <a:gd name="connsiteX5" fmla="*/ 1021080 w 2391754"/>
              <a:gd name="connsiteY5" fmla="*/ 80010 h 2020234"/>
              <a:gd name="connsiteX6" fmla="*/ 1173480 w 2391754"/>
              <a:gd name="connsiteY6" fmla="*/ 605790 h 2020234"/>
              <a:gd name="connsiteX7" fmla="*/ 1379220 w 2391754"/>
              <a:gd name="connsiteY7" fmla="*/ 1672590 h 2020234"/>
              <a:gd name="connsiteX8" fmla="*/ 1531620 w 2391754"/>
              <a:gd name="connsiteY8" fmla="*/ 1962150 h 2020234"/>
              <a:gd name="connsiteX9" fmla="*/ 1866900 w 2391754"/>
              <a:gd name="connsiteY9" fmla="*/ 1565910 h 2020234"/>
              <a:gd name="connsiteX10" fmla="*/ 2106002 w 2391754"/>
              <a:gd name="connsiteY10" fmla="*/ 2009794 h 2020234"/>
              <a:gd name="connsiteX11" fmla="*/ 2278380 w 2391754"/>
              <a:gd name="connsiteY11" fmla="*/ 1863090 h 2020234"/>
              <a:gd name="connsiteX12" fmla="*/ 2391754 w 2391754"/>
              <a:gd name="connsiteY12" fmla="*/ 2009794 h 2020234"/>
              <a:gd name="connsiteX0" fmla="*/ 0 w 2391754"/>
              <a:gd name="connsiteY0" fmla="*/ 118110 h 2010708"/>
              <a:gd name="connsiteX1" fmla="*/ 350520 w 2391754"/>
              <a:gd name="connsiteY1" fmla="*/ 57150 h 2010708"/>
              <a:gd name="connsiteX2" fmla="*/ 632460 w 2391754"/>
              <a:gd name="connsiteY2" fmla="*/ 125730 h 2010708"/>
              <a:gd name="connsiteX3" fmla="*/ 853440 w 2391754"/>
              <a:gd name="connsiteY3" fmla="*/ 57150 h 2010708"/>
              <a:gd name="connsiteX4" fmla="*/ 929640 w 2391754"/>
              <a:gd name="connsiteY4" fmla="*/ 125730 h 2010708"/>
              <a:gd name="connsiteX5" fmla="*/ 1021080 w 2391754"/>
              <a:gd name="connsiteY5" fmla="*/ 80010 h 2010708"/>
              <a:gd name="connsiteX6" fmla="*/ 1173480 w 2391754"/>
              <a:gd name="connsiteY6" fmla="*/ 605790 h 2010708"/>
              <a:gd name="connsiteX7" fmla="*/ 1379220 w 2391754"/>
              <a:gd name="connsiteY7" fmla="*/ 1672590 h 2010708"/>
              <a:gd name="connsiteX8" fmla="*/ 1531620 w 2391754"/>
              <a:gd name="connsiteY8" fmla="*/ 1962150 h 2010708"/>
              <a:gd name="connsiteX9" fmla="*/ 1866900 w 2391754"/>
              <a:gd name="connsiteY9" fmla="*/ 1565910 h 2010708"/>
              <a:gd name="connsiteX10" fmla="*/ 2106002 w 2391754"/>
              <a:gd name="connsiteY10" fmla="*/ 2009794 h 2010708"/>
              <a:gd name="connsiteX11" fmla="*/ 2278380 w 2391754"/>
              <a:gd name="connsiteY11" fmla="*/ 1863090 h 2010708"/>
              <a:gd name="connsiteX12" fmla="*/ 2391754 w 2391754"/>
              <a:gd name="connsiteY12" fmla="*/ 2009794 h 2010708"/>
              <a:gd name="connsiteX0" fmla="*/ 0 w 2391754"/>
              <a:gd name="connsiteY0" fmla="*/ 118110 h 2010708"/>
              <a:gd name="connsiteX1" fmla="*/ 350520 w 2391754"/>
              <a:gd name="connsiteY1" fmla="*/ 57150 h 2010708"/>
              <a:gd name="connsiteX2" fmla="*/ 632460 w 2391754"/>
              <a:gd name="connsiteY2" fmla="*/ 125730 h 2010708"/>
              <a:gd name="connsiteX3" fmla="*/ 853440 w 2391754"/>
              <a:gd name="connsiteY3" fmla="*/ 57150 h 2010708"/>
              <a:gd name="connsiteX4" fmla="*/ 929640 w 2391754"/>
              <a:gd name="connsiteY4" fmla="*/ 125730 h 2010708"/>
              <a:gd name="connsiteX5" fmla="*/ 1021080 w 2391754"/>
              <a:gd name="connsiteY5" fmla="*/ 80010 h 2010708"/>
              <a:gd name="connsiteX6" fmla="*/ 1173480 w 2391754"/>
              <a:gd name="connsiteY6" fmla="*/ 605790 h 2010708"/>
              <a:gd name="connsiteX7" fmla="*/ 1379220 w 2391754"/>
              <a:gd name="connsiteY7" fmla="*/ 1672590 h 2010708"/>
              <a:gd name="connsiteX8" fmla="*/ 1531620 w 2391754"/>
              <a:gd name="connsiteY8" fmla="*/ 1962150 h 2010708"/>
              <a:gd name="connsiteX9" fmla="*/ 1866900 w 2391754"/>
              <a:gd name="connsiteY9" fmla="*/ 1565910 h 2010708"/>
              <a:gd name="connsiteX10" fmla="*/ 2106002 w 2391754"/>
              <a:gd name="connsiteY10" fmla="*/ 2009794 h 2010708"/>
              <a:gd name="connsiteX11" fmla="*/ 2278380 w 2391754"/>
              <a:gd name="connsiteY11" fmla="*/ 1863090 h 2010708"/>
              <a:gd name="connsiteX12" fmla="*/ 2391754 w 2391754"/>
              <a:gd name="connsiteY12" fmla="*/ 2009794 h 2010708"/>
              <a:gd name="connsiteX0" fmla="*/ 0 w 2391754"/>
              <a:gd name="connsiteY0" fmla="*/ 118110 h 2010708"/>
              <a:gd name="connsiteX1" fmla="*/ 350520 w 2391754"/>
              <a:gd name="connsiteY1" fmla="*/ 57150 h 2010708"/>
              <a:gd name="connsiteX2" fmla="*/ 632460 w 2391754"/>
              <a:gd name="connsiteY2" fmla="*/ 125730 h 2010708"/>
              <a:gd name="connsiteX3" fmla="*/ 853440 w 2391754"/>
              <a:gd name="connsiteY3" fmla="*/ 57150 h 2010708"/>
              <a:gd name="connsiteX4" fmla="*/ 929640 w 2391754"/>
              <a:gd name="connsiteY4" fmla="*/ 125730 h 2010708"/>
              <a:gd name="connsiteX5" fmla="*/ 1021080 w 2391754"/>
              <a:gd name="connsiteY5" fmla="*/ 80010 h 2010708"/>
              <a:gd name="connsiteX6" fmla="*/ 1173480 w 2391754"/>
              <a:gd name="connsiteY6" fmla="*/ 605790 h 2010708"/>
              <a:gd name="connsiteX7" fmla="*/ 1379220 w 2391754"/>
              <a:gd name="connsiteY7" fmla="*/ 1672590 h 2010708"/>
              <a:gd name="connsiteX8" fmla="*/ 1531620 w 2391754"/>
              <a:gd name="connsiteY8" fmla="*/ 1962150 h 2010708"/>
              <a:gd name="connsiteX9" fmla="*/ 1866900 w 2391754"/>
              <a:gd name="connsiteY9" fmla="*/ 1565910 h 2010708"/>
              <a:gd name="connsiteX10" fmla="*/ 2106002 w 2391754"/>
              <a:gd name="connsiteY10" fmla="*/ 2009794 h 2010708"/>
              <a:gd name="connsiteX11" fmla="*/ 2278380 w 2391754"/>
              <a:gd name="connsiteY11" fmla="*/ 1863090 h 2010708"/>
              <a:gd name="connsiteX12" fmla="*/ 2391754 w 2391754"/>
              <a:gd name="connsiteY12" fmla="*/ 2009794 h 2010708"/>
              <a:gd name="connsiteX0" fmla="*/ 0 w 2391754"/>
              <a:gd name="connsiteY0" fmla="*/ 118110 h 2010708"/>
              <a:gd name="connsiteX1" fmla="*/ 350520 w 2391754"/>
              <a:gd name="connsiteY1" fmla="*/ 57150 h 2010708"/>
              <a:gd name="connsiteX2" fmla="*/ 632460 w 2391754"/>
              <a:gd name="connsiteY2" fmla="*/ 125730 h 2010708"/>
              <a:gd name="connsiteX3" fmla="*/ 853440 w 2391754"/>
              <a:gd name="connsiteY3" fmla="*/ 57150 h 2010708"/>
              <a:gd name="connsiteX4" fmla="*/ 929640 w 2391754"/>
              <a:gd name="connsiteY4" fmla="*/ 125730 h 2010708"/>
              <a:gd name="connsiteX5" fmla="*/ 1021080 w 2391754"/>
              <a:gd name="connsiteY5" fmla="*/ 80010 h 2010708"/>
              <a:gd name="connsiteX6" fmla="*/ 1173480 w 2391754"/>
              <a:gd name="connsiteY6" fmla="*/ 605790 h 2010708"/>
              <a:gd name="connsiteX7" fmla="*/ 1379220 w 2391754"/>
              <a:gd name="connsiteY7" fmla="*/ 1672590 h 2010708"/>
              <a:gd name="connsiteX8" fmla="*/ 1531620 w 2391754"/>
              <a:gd name="connsiteY8" fmla="*/ 1962150 h 2010708"/>
              <a:gd name="connsiteX9" fmla="*/ 1866900 w 2391754"/>
              <a:gd name="connsiteY9" fmla="*/ 1565910 h 2010708"/>
              <a:gd name="connsiteX10" fmla="*/ 2106002 w 2391754"/>
              <a:gd name="connsiteY10" fmla="*/ 2009794 h 2010708"/>
              <a:gd name="connsiteX11" fmla="*/ 2278380 w 2391754"/>
              <a:gd name="connsiteY11" fmla="*/ 1863090 h 2010708"/>
              <a:gd name="connsiteX12" fmla="*/ 2391754 w 2391754"/>
              <a:gd name="connsiteY12" fmla="*/ 2009794 h 2010708"/>
              <a:gd name="connsiteX0" fmla="*/ 0 w 2391754"/>
              <a:gd name="connsiteY0" fmla="*/ 118110 h 2027574"/>
              <a:gd name="connsiteX1" fmla="*/ 350520 w 2391754"/>
              <a:gd name="connsiteY1" fmla="*/ 57150 h 2027574"/>
              <a:gd name="connsiteX2" fmla="*/ 632460 w 2391754"/>
              <a:gd name="connsiteY2" fmla="*/ 125730 h 2027574"/>
              <a:gd name="connsiteX3" fmla="*/ 853440 w 2391754"/>
              <a:gd name="connsiteY3" fmla="*/ 57150 h 2027574"/>
              <a:gd name="connsiteX4" fmla="*/ 929640 w 2391754"/>
              <a:gd name="connsiteY4" fmla="*/ 125730 h 2027574"/>
              <a:gd name="connsiteX5" fmla="*/ 1021080 w 2391754"/>
              <a:gd name="connsiteY5" fmla="*/ 80010 h 2027574"/>
              <a:gd name="connsiteX6" fmla="*/ 1173480 w 2391754"/>
              <a:gd name="connsiteY6" fmla="*/ 605790 h 2027574"/>
              <a:gd name="connsiteX7" fmla="*/ 1379220 w 2391754"/>
              <a:gd name="connsiteY7" fmla="*/ 1672590 h 2027574"/>
              <a:gd name="connsiteX8" fmla="*/ 1534498 w 2391754"/>
              <a:gd name="connsiteY8" fmla="*/ 2009794 h 2027574"/>
              <a:gd name="connsiteX9" fmla="*/ 1866900 w 2391754"/>
              <a:gd name="connsiteY9" fmla="*/ 1565910 h 2027574"/>
              <a:gd name="connsiteX10" fmla="*/ 2106002 w 2391754"/>
              <a:gd name="connsiteY10" fmla="*/ 2009794 h 2027574"/>
              <a:gd name="connsiteX11" fmla="*/ 2278380 w 2391754"/>
              <a:gd name="connsiteY11" fmla="*/ 1863090 h 2027574"/>
              <a:gd name="connsiteX12" fmla="*/ 2391754 w 2391754"/>
              <a:gd name="connsiteY12" fmla="*/ 2009794 h 2027574"/>
              <a:gd name="connsiteX0" fmla="*/ 0 w 2391754"/>
              <a:gd name="connsiteY0" fmla="*/ 118110 h 2027574"/>
              <a:gd name="connsiteX1" fmla="*/ 350520 w 2391754"/>
              <a:gd name="connsiteY1" fmla="*/ 57150 h 2027574"/>
              <a:gd name="connsiteX2" fmla="*/ 632460 w 2391754"/>
              <a:gd name="connsiteY2" fmla="*/ 125730 h 2027574"/>
              <a:gd name="connsiteX3" fmla="*/ 853440 w 2391754"/>
              <a:gd name="connsiteY3" fmla="*/ 57150 h 2027574"/>
              <a:gd name="connsiteX4" fmla="*/ 929640 w 2391754"/>
              <a:gd name="connsiteY4" fmla="*/ 125730 h 2027574"/>
              <a:gd name="connsiteX5" fmla="*/ 1021080 w 2391754"/>
              <a:gd name="connsiteY5" fmla="*/ 80010 h 2027574"/>
              <a:gd name="connsiteX6" fmla="*/ 1173480 w 2391754"/>
              <a:gd name="connsiteY6" fmla="*/ 605790 h 2027574"/>
              <a:gd name="connsiteX7" fmla="*/ 1379220 w 2391754"/>
              <a:gd name="connsiteY7" fmla="*/ 1672590 h 2027574"/>
              <a:gd name="connsiteX8" fmla="*/ 1534498 w 2391754"/>
              <a:gd name="connsiteY8" fmla="*/ 2009794 h 2027574"/>
              <a:gd name="connsiteX9" fmla="*/ 1866900 w 2391754"/>
              <a:gd name="connsiteY9" fmla="*/ 1565910 h 2027574"/>
              <a:gd name="connsiteX10" fmla="*/ 2106002 w 2391754"/>
              <a:gd name="connsiteY10" fmla="*/ 2009794 h 2027574"/>
              <a:gd name="connsiteX11" fmla="*/ 2278380 w 2391754"/>
              <a:gd name="connsiteY11" fmla="*/ 1863090 h 2027574"/>
              <a:gd name="connsiteX12" fmla="*/ 2391754 w 2391754"/>
              <a:gd name="connsiteY12" fmla="*/ 2009794 h 2027574"/>
              <a:gd name="connsiteX0" fmla="*/ 0 w 2391754"/>
              <a:gd name="connsiteY0" fmla="*/ 118110 h 2011045"/>
              <a:gd name="connsiteX1" fmla="*/ 350520 w 2391754"/>
              <a:gd name="connsiteY1" fmla="*/ 57150 h 2011045"/>
              <a:gd name="connsiteX2" fmla="*/ 632460 w 2391754"/>
              <a:gd name="connsiteY2" fmla="*/ 125730 h 2011045"/>
              <a:gd name="connsiteX3" fmla="*/ 853440 w 2391754"/>
              <a:gd name="connsiteY3" fmla="*/ 57150 h 2011045"/>
              <a:gd name="connsiteX4" fmla="*/ 929640 w 2391754"/>
              <a:gd name="connsiteY4" fmla="*/ 125730 h 2011045"/>
              <a:gd name="connsiteX5" fmla="*/ 1021080 w 2391754"/>
              <a:gd name="connsiteY5" fmla="*/ 80010 h 2011045"/>
              <a:gd name="connsiteX6" fmla="*/ 1173480 w 2391754"/>
              <a:gd name="connsiteY6" fmla="*/ 605790 h 2011045"/>
              <a:gd name="connsiteX7" fmla="*/ 1379220 w 2391754"/>
              <a:gd name="connsiteY7" fmla="*/ 1672590 h 2011045"/>
              <a:gd name="connsiteX8" fmla="*/ 1534498 w 2391754"/>
              <a:gd name="connsiteY8" fmla="*/ 2009794 h 2011045"/>
              <a:gd name="connsiteX9" fmla="*/ 1866900 w 2391754"/>
              <a:gd name="connsiteY9" fmla="*/ 1565910 h 2011045"/>
              <a:gd name="connsiteX10" fmla="*/ 2106002 w 2391754"/>
              <a:gd name="connsiteY10" fmla="*/ 2009794 h 2011045"/>
              <a:gd name="connsiteX11" fmla="*/ 2278380 w 2391754"/>
              <a:gd name="connsiteY11" fmla="*/ 1863090 h 2011045"/>
              <a:gd name="connsiteX12" fmla="*/ 2391754 w 2391754"/>
              <a:gd name="connsiteY12" fmla="*/ 2009794 h 201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91754" h="2011045">
                <a:moveTo>
                  <a:pt x="0" y="118110"/>
                </a:moveTo>
                <a:cubicBezTo>
                  <a:pt x="122555" y="86995"/>
                  <a:pt x="245110" y="55880"/>
                  <a:pt x="350520" y="57150"/>
                </a:cubicBezTo>
                <a:cubicBezTo>
                  <a:pt x="455930" y="58420"/>
                  <a:pt x="548640" y="125730"/>
                  <a:pt x="632460" y="125730"/>
                </a:cubicBezTo>
                <a:cubicBezTo>
                  <a:pt x="716280" y="125730"/>
                  <a:pt x="803910" y="57150"/>
                  <a:pt x="853440" y="57150"/>
                </a:cubicBezTo>
                <a:cubicBezTo>
                  <a:pt x="902970" y="57150"/>
                  <a:pt x="901700" y="121920"/>
                  <a:pt x="929640" y="125730"/>
                </a:cubicBezTo>
                <a:cubicBezTo>
                  <a:pt x="957580" y="129540"/>
                  <a:pt x="980440" y="0"/>
                  <a:pt x="1021080" y="80010"/>
                </a:cubicBezTo>
                <a:cubicBezTo>
                  <a:pt x="1061720" y="160020"/>
                  <a:pt x="1113790" y="340360"/>
                  <a:pt x="1173480" y="605790"/>
                </a:cubicBezTo>
                <a:cubicBezTo>
                  <a:pt x="1233170" y="871220"/>
                  <a:pt x="1319050" y="1438589"/>
                  <a:pt x="1379220" y="1672590"/>
                </a:cubicBezTo>
                <a:cubicBezTo>
                  <a:pt x="1439390" y="1906591"/>
                  <a:pt x="1456373" y="2008505"/>
                  <a:pt x="1534498" y="2009794"/>
                </a:cubicBezTo>
                <a:cubicBezTo>
                  <a:pt x="1641157" y="2011045"/>
                  <a:pt x="1736223" y="1567478"/>
                  <a:pt x="1866900" y="1565910"/>
                </a:cubicBezTo>
                <a:cubicBezTo>
                  <a:pt x="1991158" y="1570644"/>
                  <a:pt x="2018300" y="2010690"/>
                  <a:pt x="2106002" y="2009794"/>
                </a:cubicBezTo>
                <a:cubicBezTo>
                  <a:pt x="2186279" y="2010708"/>
                  <a:pt x="2212745" y="1862087"/>
                  <a:pt x="2278380" y="1863090"/>
                </a:cubicBezTo>
                <a:cubicBezTo>
                  <a:pt x="2323161" y="1860744"/>
                  <a:pt x="2349447" y="1954493"/>
                  <a:pt x="2391754" y="2009794"/>
                </a:cubicBezTo>
              </a:path>
            </a:pathLst>
          </a:custGeom>
          <a:noFill/>
          <a:ln w="28575" cap="flat" cmpd="sng" algn="ctr">
            <a:solidFill>
              <a:srgbClr val="FFC000"/>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000" b="0" i="0" u="none" strike="noStrike" cap="none" normalizeH="0" baseline="0">
              <a:ln>
                <a:noFill/>
              </a:ln>
              <a:solidFill>
                <a:schemeClr val="tx1"/>
              </a:solidFill>
              <a:effectLst/>
              <a:latin typeface="Arial" charset="0"/>
            </a:endParaRPr>
          </a:p>
        </p:txBody>
      </p:sp>
      <p:sp>
        <p:nvSpPr>
          <p:cNvPr id="17" name="Textfeld 16"/>
          <p:cNvSpPr txBox="1"/>
          <p:nvPr/>
        </p:nvSpPr>
        <p:spPr>
          <a:xfrm>
            <a:off x="6630792" y="2571317"/>
            <a:ext cx="981359" cy="307777"/>
          </a:xfrm>
          <a:prstGeom prst="rect">
            <a:avLst/>
          </a:prstGeom>
          <a:noFill/>
        </p:spPr>
        <p:txBody>
          <a:bodyPr wrap="none" rtlCol="0">
            <a:spAutoFit/>
          </a:bodyPr>
          <a:lstStyle/>
          <a:p>
            <a:r>
              <a:rPr lang="en-GB" sz="1400"/>
              <a:t>Passband</a:t>
            </a:r>
            <a:endParaRPr lang="en-GB" sz="1400" dirty="0"/>
          </a:p>
        </p:txBody>
      </p:sp>
      <p:sp>
        <p:nvSpPr>
          <p:cNvPr id="18" name="Textfeld 17"/>
          <p:cNvSpPr txBox="1"/>
          <p:nvPr/>
        </p:nvSpPr>
        <p:spPr>
          <a:xfrm>
            <a:off x="8745578" y="2285565"/>
            <a:ext cx="950901" cy="307777"/>
          </a:xfrm>
          <a:prstGeom prst="rect">
            <a:avLst/>
          </a:prstGeom>
          <a:noFill/>
        </p:spPr>
        <p:txBody>
          <a:bodyPr wrap="none" rtlCol="0">
            <a:spAutoFit/>
          </a:bodyPr>
          <a:lstStyle/>
          <a:p>
            <a:r>
              <a:rPr lang="en-GB" sz="1400"/>
              <a:t>Stopband</a:t>
            </a:r>
            <a:endParaRPr lang="en-GB" sz="1400" dirty="0"/>
          </a:p>
        </p:txBody>
      </p:sp>
      <p:sp>
        <p:nvSpPr>
          <p:cNvPr id="19" name="Textfeld 18"/>
          <p:cNvSpPr txBox="1"/>
          <p:nvPr/>
        </p:nvSpPr>
        <p:spPr>
          <a:xfrm>
            <a:off x="7585416" y="1428309"/>
            <a:ext cx="370614" cy="307777"/>
          </a:xfrm>
          <a:prstGeom prst="rect">
            <a:avLst/>
          </a:prstGeom>
          <a:noFill/>
        </p:spPr>
        <p:txBody>
          <a:bodyPr wrap="none" rtlCol="0">
            <a:spAutoFit/>
          </a:bodyPr>
          <a:lstStyle/>
          <a:p>
            <a:r>
              <a:rPr lang="en-GB" sz="1400" dirty="0" err="1"/>
              <a:t>a</a:t>
            </a:r>
            <a:r>
              <a:rPr lang="en-GB" sz="1400" baseline="-25000" dirty="0" err="1"/>
              <a:t>D</a:t>
            </a:r>
            <a:endParaRPr lang="en-GB" sz="1400" baseline="-25000" dirty="0"/>
          </a:p>
        </p:txBody>
      </p:sp>
      <p:sp>
        <p:nvSpPr>
          <p:cNvPr id="20" name="Textfeld 19"/>
          <p:cNvSpPr txBox="1"/>
          <p:nvPr/>
        </p:nvSpPr>
        <p:spPr>
          <a:xfrm>
            <a:off x="6406424" y="812355"/>
            <a:ext cx="397866" cy="307777"/>
          </a:xfrm>
          <a:prstGeom prst="rect">
            <a:avLst/>
          </a:prstGeom>
          <a:noFill/>
        </p:spPr>
        <p:txBody>
          <a:bodyPr wrap="none" rtlCol="0">
            <a:spAutoFit/>
          </a:bodyPr>
          <a:lstStyle/>
          <a:p>
            <a:r>
              <a:rPr lang="en-GB" sz="1400"/>
              <a:t>|A|</a:t>
            </a:r>
            <a:endParaRPr lang="en-GB" sz="1400" baseline="-25000" dirty="0"/>
          </a:p>
        </p:txBody>
      </p:sp>
      <p:sp>
        <p:nvSpPr>
          <p:cNvPr id="21" name="Textfeld 20"/>
          <p:cNvSpPr txBox="1"/>
          <p:nvPr/>
        </p:nvSpPr>
        <p:spPr>
          <a:xfrm>
            <a:off x="6406424" y="1018731"/>
            <a:ext cx="404278" cy="307777"/>
          </a:xfrm>
          <a:prstGeom prst="rect">
            <a:avLst/>
          </a:prstGeom>
          <a:noFill/>
        </p:spPr>
        <p:txBody>
          <a:bodyPr wrap="none" rtlCol="0">
            <a:spAutoFit/>
          </a:bodyPr>
          <a:lstStyle/>
          <a:p>
            <a:r>
              <a:rPr lang="en-GB" sz="1400"/>
              <a:t>dB</a:t>
            </a:r>
            <a:endParaRPr lang="en-GB" sz="1400" baseline="-25000" dirty="0"/>
          </a:p>
        </p:txBody>
      </p:sp>
      <p:sp>
        <p:nvSpPr>
          <p:cNvPr id="22" name="Textfeld 21"/>
          <p:cNvSpPr txBox="1"/>
          <p:nvPr/>
        </p:nvSpPr>
        <p:spPr>
          <a:xfrm>
            <a:off x="10042882" y="1620598"/>
            <a:ext cx="324128" cy="307777"/>
          </a:xfrm>
          <a:prstGeom prst="rect">
            <a:avLst/>
          </a:prstGeom>
          <a:noFill/>
        </p:spPr>
        <p:txBody>
          <a:bodyPr wrap="none" rtlCol="0">
            <a:spAutoFit/>
          </a:bodyPr>
          <a:lstStyle/>
          <a:p>
            <a:r>
              <a:rPr lang="en-GB" sz="1400"/>
              <a:t>ω</a:t>
            </a:r>
            <a:endParaRPr lang="en-GB" sz="1400" baseline="-25000" dirty="0"/>
          </a:p>
        </p:txBody>
      </p:sp>
    </p:spTree>
    <p:extLst>
      <p:ext uri="{BB962C8B-B14F-4D97-AF65-F5344CB8AC3E}">
        <p14:creationId xmlns:p14="http://schemas.microsoft.com/office/powerpoint/2010/main" val="33603269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Data Processing and Logging</a:t>
            </a:r>
          </a:p>
          <a:p>
            <a:r>
              <a:rPr lang="de-DE" altLang="zh-CN" dirty="0" smtClean="0"/>
              <a:t>Filter – </a:t>
            </a:r>
            <a:r>
              <a:rPr lang="de-DE" altLang="zh-CN" dirty="0" err="1"/>
              <a:t>E</a:t>
            </a:r>
            <a:r>
              <a:rPr lang="de-DE" altLang="zh-CN" dirty="0" err="1" smtClean="0"/>
              <a:t>xample</a:t>
            </a:r>
            <a:r>
              <a:rPr lang="de-DE" altLang="zh-CN" dirty="0" smtClean="0"/>
              <a:t> </a:t>
            </a:r>
            <a:r>
              <a:rPr lang="de-DE" altLang="zh-CN" dirty="0" err="1" smtClean="0"/>
              <a:t>and</a:t>
            </a:r>
            <a:r>
              <a:rPr lang="de-DE" altLang="zh-CN" dirty="0" smtClean="0"/>
              <a:t> </a:t>
            </a:r>
            <a:r>
              <a:rPr lang="de-DE" altLang="zh-CN" dirty="0" err="1" smtClean="0"/>
              <a:t>Measuring</a:t>
            </a:r>
            <a:r>
              <a:rPr lang="de-DE" altLang="zh-CN" dirty="0" smtClean="0"/>
              <a:t> </a:t>
            </a:r>
            <a:endParaRPr lang="de-DE" altLang="zh-CN" dirty="0"/>
          </a:p>
          <a:p>
            <a:endParaRPr lang="de-DE" altLang="zh-CN" dirty="0"/>
          </a:p>
        </p:txBody>
      </p:sp>
      <p:sp>
        <p:nvSpPr>
          <p:cNvPr id="6" name="Rectangle 8"/>
          <p:cNvSpPr>
            <a:spLocks noChangeArrowheads="1"/>
          </p:cNvSpPr>
          <p:nvPr/>
        </p:nvSpPr>
        <p:spPr bwMode="auto">
          <a:xfrm>
            <a:off x="0" y="90100"/>
            <a:ext cx="49" cy="276999"/>
          </a:xfrm>
          <a:prstGeom prst="rect">
            <a:avLst/>
          </a:prstGeom>
          <a:noFill/>
          <a:ln w="9525">
            <a:noFill/>
            <a:miter lim="800000"/>
            <a:headEnd/>
            <a:tailEnd/>
          </a:ln>
        </p:spPr>
        <p:txBody>
          <a:bodyPr wrap="none" lIns="0" tIns="0" rIns="0" bIns="0" anchor="ctr">
            <a:spAutoFit/>
          </a:bodyPr>
          <a:lstStyle/>
          <a:p>
            <a:endParaRPr lang="de-DE"/>
          </a:p>
        </p:txBody>
      </p:sp>
      <p:sp>
        <p:nvSpPr>
          <p:cNvPr id="7" name="Rectangle 9"/>
          <p:cNvSpPr>
            <a:spLocks noChangeArrowheads="1"/>
          </p:cNvSpPr>
          <p:nvPr/>
        </p:nvSpPr>
        <p:spPr bwMode="auto">
          <a:xfrm>
            <a:off x="0" y="985451"/>
            <a:ext cx="49" cy="276999"/>
          </a:xfrm>
          <a:prstGeom prst="rect">
            <a:avLst/>
          </a:prstGeom>
          <a:noFill/>
          <a:ln w="9525">
            <a:noFill/>
            <a:miter lim="800000"/>
            <a:headEnd/>
            <a:tailEnd/>
          </a:ln>
        </p:spPr>
        <p:txBody>
          <a:bodyPr wrap="none" lIns="0" tIns="0" rIns="0" bIns="0" anchor="ctr">
            <a:spAutoFit/>
          </a:bodyPr>
          <a:lstStyle/>
          <a:p>
            <a:endParaRPr lang="de-DE"/>
          </a:p>
        </p:txBody>
      </p:sp>
      <p:sp>
        <p:nvSpPr>
          <p:cNvPr id="8" name="Rectangle 11"/>
          <p:cNvSpPr>
            <a:spLocks noChangeArrowheads="1"/>
          </p:cNvSpPr>
          <p:nvPr/>
        </p:nvSpPr>
        <p:spPr bwMode="auto">
          <a:xfrm>
            <a:off x="0" y="90100"/>
            <a:ext cx="49" cy="276999"/>
          </a:xfrm>
          <a:prstGeom prst="rect">
            <a:avLst/>
          </a:prstGeom>
          <a:noFill/>
          <a:ln w="9525">
            <a:noFill/>
            <a:miter lim="800000"/>
            <a:headEnd/>
            <a:tailEnd/>
          </a:ln>
        </p:spPr>
        <p:txBody>
          <a:bodyPr wrap="none" lIns="0" tIns="0" rIns="0" bIns="0" anchor="ctr">
            <a:spAutoFit/>
          </a:bodyPr>
          <a:lstStyle/>
          <a:p>
            <a:endParaRPr lang="de-DE"/>
          </a:p>
        </p:txBody>
      </p:sp>
      <p:sp>
        <p:nvSpPr>
          <p:cNvPr id="9" name="Rectangle 12"/>
          <p:cNvSpPr>
            <a:spLocks noChangeArrowheads="1"/>
          </p:cNvSpPr>
          <p:nvPr/>
        </p:nvSpPr>
        <p:spPr bwMode="auto">
          <a:xfrm>
            <a:off x="0" y="661601"/>
            <a:ext cx="49" cy="276999"/>
          </a:xfrm>
          <a:prstGeom prst="rect">
            <a:avLst/>
          </a:prstGeom>
          <a:noFill/>
          <a:ln w="9525">
            <a:noFill/>
            <a:miter lim="800000"/>
            <a:headEnd/>
            <a:tailEnd/>
          </a:ln>
        </p:spPr>
        <p:txBody>
          <a:bodyPr wrap="none" lIns="0" tIns="0" rIns="0" bIns="0" anchor="ctr">
            <a:spAutoFit/>
          </a:bodyPr>
          <a:lstStyle/>
          <a:p>
            <a:endParaRPr lang="de-DE"/>
          </a:p>
        </p:txBody>
      </p:sp>
      <p:sp>
        <p:nvSpPr>
          <p:cNvPr id="12" name="Textfeld 11"/>
          <p:cNvSpPr txBox="1"/>
          <p:nvPr/>
        </p:nvSpPr>
        <p:spPr>
          <a:xfrm>
            <a:off x="335756" y="4211743"/>
            <a:ext cx="11537235" cy="1815882"/>
          </a:xfrm>
          <a:prstGeom prst="rect">
            <a:avLst/>
          </a:prstGeom>
          <a:noFill/>
        </p:spPr>
        <p:txBody>
          <a:bodyPr wrap="square" rtlCol="0">
            <a:spAutoFit/>
          </a:bodyPr>
          <a:lstStyle/>
          <a:p>
            <a:pPr marL="342900" indent="-342900">
              <a:buClr>
                <a:srgbClr val="00549F"/>
              </a:buClr>
              <a:buFont typeface="Wingdings" panose="05000000000000000000" pitchFamily="2" charset="2"/>
              <a:buChar char="§"/>
            </a:pPr>
            <a:r>
              <a:rPr lang="de-DE" sz="1600" dirty="0"/>
              <a:t>Input </a:t>
            </a:r>
            <a:r>
              <a:rPr lang="de-DE" sz="1600" dirty="0" err="1"/>
              <a:t>capacitor</a:t>
            </a:r>
            <a:r>
              <a:rPr lang="de-DE" sz="1600" dirty="0"/>
              <a:t> </a:t>
            </a:r>
            <a:r>
              <a:rPr lang="de-DE" sz="1600" b="1" dirty="0">
                <a:solidFill>
                  <a:schemeClr val="accent6"/>
                </a:solidFill>
              </a:rPr>
              <a:t>C504 </a:t>
            </a:r>
            <a:r>
              <a:rPr lang="de-DE" sz="1600" dirty="0" err="1"/>
              <a:t>filters</a:t>
            </a:r>
            <a:r>
              <a:rPr lang="de-DE" sz="1600" dirty="0"/>
              <a:t> high </a:t>
            </a:r>
            <a:r>
              <a:rPr lang="de-DE" sz="1600" dirty="0" err="1"/>
              <a:t>freqencies</a:t>
            </a:r>
            <a:r>
              <a:rPr lang="de-DE" sz="1600" dirty="0"/>
              <a:t> </a:t>
            </a:r>
            <a:r>
              <a:rPr lang="de-DE" sz="1600" dirty="0" err="1"/>
              <a:t>and</a:t>
            </a:r>
            <a:r>
              <a:rPr lang="de-DE" sz="1600" dirty="0"/>
              <a:t> </a:t>
            </a:r>
            <a:r>
              <a:rPr lang="de-DE" sz="1600" dirty="0" err="1" smtClean="0"/>
              <a:t>limits</a:t>
            </a:r>
            <a:r>
              <a:rPr lang="de-DE" sz="1600" dirty="0" smtClean="0"/>
              <a:t> </a:t>
            </a:r>
            <a:r>
              <a:rPr lang="de-DE" sz="1600" dirty="0" err="1" smtClean="0"/>
              <a:t>input</a:t>
            </a:r>
            <a:r>
              <a:rPr lang="de-DE" sz="1600" dirty="0" smtClean="0"/>
              <a:t> </a:t>
            </a:r>
            <a:r>
              <a:rPr lang="de-DE" sz="1600" dirty="0" err="1" smtClean="0"/>
              <a:t>voltage</a:t>
            </a:r>
            <a:r>
              <a:rPr lang="de-DE" sz="1600" dirty="0" smtClean="0"/>
              <a:t> </a:t>
            </a:r>
            <a:r>
              <a:rPr lang="de-DE" sz="1600" dirty="0" err="1" smtClean="0"/>
              <a:t>spikes</a:t>
            </a:r>
            <a:r>
              <a:rPr lang="de-DE" sz="1600" dirty="0" smtClean="0"/>
              <a:t>.</a:t>
            </a:r>
            <a:endParaRPr lang="de-DE" sz="1600" dirty="0"/>
          </a:p>
          <a:p>
            <a:pPr marL="342900" indent="-342900">
              <a:buClr>
                <a:srgbClr val="00549F"/>
              </a:buClr>
              <a:buFont typeface="Wingdings" panose="05000000000000000000" pitchFamily="2" charset="2"/>
              <a:buChar char="§"/>
            </a:pPr>
            <a:r>
              <a:rPr lang="en-US" sz="1600" b="1" dirty="0">
                <a:solidFill>
                  <a:schemeClr val="accent6"/>
                </a:solidFill>
              </a:rPr>
              <a:t>Second-order low pass filter R507 / R508 / C505 / C506 </a:t>
            </a:r>
            <a:r>
              <a:rPr lang="en-US" sz="1600" dirty="0"/>
              <a:t>for filtering of unwanted frequency components.</a:t>
            </a:r>
          </a:p>
          <a:p>
            <a:pPr marL="342900" indent="-342900">
              <a:buClr>
                <a:srgbClr val="00549F"/>
              </a:buClr>
              <a:buFont typeface="Wingdings" panose="05000000000000000000" pitchFamily="2" charset="2"/>
              <a:buChar char="§"/>
            </a:pPr>
            <a:r>
              <a:rPr lang="en-US" sz="1600" dirty="0"/>
              <a:t>Voltage divider </a:t>
            </a:r>
            <a:r>
              <a:rPr lang="en-US" sz="1600" b="1" dirty="0">
                <a:solidFill>
                  <a:schemeClr val="accent6"/>
                </a:solidFill>
              </a:rPr>
              <a:t>input low pass / R510 </a:t>
            </a:r>
            <a:r>
              <a:rPr lang="en-US" sz="1600" dirty="0"/>
              <a:t>for reducing the input voltage range.</a:t>
            </a:r>
          </a:p>
          <a:p>
            <a:pPr marL="342900" indent="-342900">
              <a:buClr>
                <a:srgbClr val="00549F"/>
              </a:buClr>
              <a:buFont typeface="Wingdings" panose="05000000000000000000" pitchFamily="2" charset="2"/>
              <a:buChar char="§"/>
            </a:pPr>
            <a:r>
              <a:rPr lang="en-US" sz="1600" dirty="0"/>
              <a:t>Certain frequency modes are filtered from supply voltage via </a:t>
            </a:r>
            <a:r>
              <a:rPr lang="en-US" sz="1600" b="1" dirty="0">
                <a:solidFill>
                  <a:schemeClr val="accent6"/>
                </a:solidFill>
              </a:rPr>
              <a:t>C502</a:t>
            </a:r>
            <a:r>
              <a:rPr lang="en-US" sz="1600" dirty="0"/>
              <a:t> and </a:t>
            </a:r>
            <a:r>
              <a:rPr lang="en-US" sz="1600" b="1" dirty="0">
                <a:solidFill>
                  <a:schemeClr val="accent6"/>
                </a:solidFill>
              </a:rPr>
              <a:t>C503</a:t>
            </a:r>
            <a:r>
              <a:rPr lang="en-US" sz="1600" dirty="0"/>
              <a:t>.</a:t>
            </a:r>
          </a:p>
          <a:p>
            <a:pPr marL="342900" indent="-342900">
              <a:buClr>
                <a:srgbClr val="00549F"/>
              </a:buClr>
              <a:buFont typeface="Wingdings" panose="05000000000000000000" pitchFamily="2" charset="2"/>
              <a:buChar char="§"/>
            </a:pPr>
            <a:r>
              <a:rPr lang="en-US" sz="1600" dirty="0"/>
              <a:t>Coupling with supply voltage via voltage divider </a:t>
            </a:r>
            <a:r>
              <a:rPr lang="en-US" sz="1600" b="1" dirty="0">
                <a:solidFill>
                  <a:schemeClr val="accent6"/>
                </a:solidFill>
              </a:rPr>
              <a:t>R506 / R510 </a:t>
            </a:r>
            <a:r>
              <a:rPr lang="en-US" sz="1600" dirty="0"/>
              <a:t>for setting a positive offset.</a:t>
            </a:r>
          </a:p>
          <a:p>
            <a:pPr marL="342900" indent="-342900">
              <a:buClr>
                <a:srgbClr val="00549F"/>
              </a:buClr>
              <a:buFont typeface="Wingdings" panose="05000000000000000000" pitchFamily="2" charset="2"/>
              <a:buChar char="§"/>
            </a:pPr>
            <a:r>
              <a:rPr lang="en-US" sz="1600" dirty="0"/>
              <a:t>OP with power supply on </a:t>
            </a:r>
            <a:r>
              <a:rPr lang="en-US" sz="1600" b="1" dirty="0">
                <a:solidFill>
                  <a:schemeClr val="accent6"/>
                </a:solidFill>
              </a:rPr>
              <a:t>GND </a:t>
            </a:r>
            <a:r>
              <a:rPr lang="en-US" sz="1600" dirty="0"/>
              <a:t>and </a:t>
            </a:r>
            <a:r>
              <a:rPr lang="en-US" sz="1600" b="1" dirty="0">
                <a:solidFill>
                  <a:schemeClr val="accent6"/>
                </a:solidFill>
              </a:rPr>
              <a:t>5V</a:t>
            </a:r>
            <a:r>
              <a:rPr lang="en-US" sz="1600" dirty="0"/>
              <a:t>: sets maximum output range to </a:t>
            </a:r>
            <a:r>
              <a:rPr lang="en-US" sz="1600" b="1" dirty="0">
                <a:solidFill>
                  <a:schemeClr val="accent6"/>
                </a:solidFill>
              </a:rPr>
              <a:t>0V-5V.</a:t>
            </a:r>
          </a:p>
          <a:p>
            <a:pPr marL="342900" indent="-342900">
              <a:buClr>
                <a:srgbClr val="00549F"/>
              </a:buClr>
              <a:buFont typeface="Wingdings" panose="05000000000000000000" pitchFamily="2" charset="2"/>
              <a:buChar char="§"/>
            </a:pPr>
            <a:r>
              <a:rPr lang="de-DE" sz="1600" dirty="0"/>
              <a:t>Output </a:t>
            </a:r>
            <a:r>
              <a:rPr lang="de-DE" sz="1600" dirty="0" err="1"/>
              <a:t>impedance</a:t>
            </a:r>
            <a:r>
              <a:rPr lang="de-DE" sz="1600" dirty="0"/>
              <a:t> </a:t>
            </a:r>
            <a:r>
              <a:rPr lang="de-DE" sz="1600" dirty="0" err="1"/>
              <a:t>adjustment</a:t>
            </a:r>
            <a:r>
              <a:rPr lang="de-DE" sz="1600" dirty="0"/>
              <a:t> via </a:t>
            </a:r>
            <a:r>
              <a:rPr lang="de-DE" sz="1600" b="1" dirty="0">
                <a:solidFill>
                  <a:schemeClr val="accent6"/>
                </a:solidFill>
              </a:rPr>
              <a:t>R509.</a:t>
            </a:r>
          </a:p>
        </p:txBody>
      </p:sp>
      <p:pic>
        <p:nvPicPr>
          <p:cNvPr id="13" name="Grafik 12"/>
          <p:cNvPicPr>
            <a:picLocks noChangeAspect="1"/>
          </p:cNvPicPr>
          <p:nvPr/>
        </p:nvPicPr>
        <p:blipFill rotWithShape="1">
          <a:blip r:embed="rId3">
            <a:extLst>
              <a:ext uri="{28A0092B-C50C-407E-A947-70E740481C1C}">
                <a14:useLocalDpi xmlns:a14="http://schemas.microsoft.com/office/drawing/2010/main" val="0"/>
              </a:ext>
            </a:extLst>
          </a:blip>
          <a:srcRect l="260" r="-260"/>
          <a:stretch/>
        </p:blipFill>
        <p:spPr>
          <a:xfrm>
            <a:off x="335756" y="938600"/>
            <a:ext cx="9716140" cy="3212563"/>
          </a:xfrm>
          <a:prstGeom prst="rect">
            <a:avLst/>
          </a:prstGeom>
        </p:spPr>
      </p:pic>
      <p:pic>
        <p:nvPicPr>
          <p:cNvPr id="14" name="Picture 2" descr="K:\b4\dreyer\projekte\Bilder\MPC\IMG_3231.JPG"/>
          <p:cNvPicPr>
            <a:picLocks noChangeArrowheads="1"/>
          </p:cNvPicPr>
          <p:nvPr/>
        </p:nvPicPr>
        <p:blipFill>
          <a:blip r:embed="rId4" cstate="print"/>
          <a:srcRect/>
          <a:stretch>
            <a:fillRect/>
          </a:stretch>
        </p:blipFill>
        <p:spPr bwMode="auto">
          <a:xfrm>
            <a:off x="359776" y="985451"/>
            <a:ext cx="2121590" cy="1391936"/>
          </a:xfrm>
          <a:prstGeom prst="rect">
            <a:avLst/>
          </a:prstGeom>
          <a:noFill/>
          <a:ln w="19050">
            <a:solidFill>
              <a:schemeClr val="tx1"/>
            </a:solidFill>
          </a:ln>
        </p:spPr>
      </p:pic>
    </p:spTree>
    <p:extLst>
      <p:ext uri="{BB962C8B-B14F-4D97-AF65-F5344CB8AC3E}">
        <p14:creationId xmlns:p14="http://schemas.microsoft.com/office/powerpoint/2010/main" val="3955611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2"/>
            </p:custDataLst>
            <p:extLst>
              <p:ext uri="{D42A27DB-BD31-4B8C-83A1-F6EECF244321}">
                <p14:modId xmlns:p14="http://schemas.microsoft.com/office/powerpoint/2010/main" val="37398783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6053" name="think-cell Folie" r:id="rId5" imgW="338" imgH="338" progId="TCLayout.ActiveDocument.1">
                  <p:embed/>
                </p:oleObj>
              </mc:Choice>
              <mc:Fallback>
                <p:oleObj name="think-cell Folie" r:id="rId5" imgW="338" imgH="33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extplatzhalter 1"/>
          <p:cNvSpPr>
            <a:spLocks noGrp="1"/>
          </p:cNvSpPr>
          <p:nvPr>
            <p:ph type="body" sz="quarter" idx="11"/>
          </p:nvPr>
        </p:nvSpPr>
        <p:spPr/>
        <p:txBody>
          <a:bodyPr/>
          <a:lstStyle/>
          <a:p>
            <a:r>
              <a:rPr lang="en-GB" dirty="0"/>
              <a:t>Data Processing and Logging</a:t>
            </a:r>
          </a:p>
          <a:p>
            <a:r>
              <a:rPr lang="de-DE" altLang="zh-CN" dirty="0" smtClean="0"/>
              <a:t>Analog Digital </a:t>
            </a:r>
            <a:r>
              <a:rPr lang="en-US" altLang="zh-CN" dirty="0" smtClean="0"/>
              <a:t>Conversion</a:t>
            </a:r>
            <a:r>
              <a:rPr lang="de-DE" altLang="zh-CN" dirty="0" smtClean="0"/>
              <a:t> – Advantages </a:t>
            </a:r>
            <a:r>
              <a:rPr lang="de-DE" altLang="zh-CN" dirty="0" err="1" smtClean="0"/>
              <a:t>of</a:t>
            </a:r>
            <a:r>
              <a:rPr lang="de-DE" altLang="zh-CN" dirty="0" smtClean="0"/>
              <a:t> Digital Signals</a:t>
            </a:r>
            <a:endParaRPr lang="de-DE" altLang="zh-CN" dirty="0"/>
          </a:p>
        </p:txBody>
      </p:sp>
      <p:sp>
        <p:nvSpPr>
          <p:cNvPr id="5" name="Textplatzhalter 4"/>
          <p:cNvSpPr>
            <a:spLocks noGrp="1"/>
          </p:cNvSpPr>
          <p:nvPr>
            <p:ph type="body" sz="quarter" idx="10"/>
          </p:nvPr>
        </p:nvSpPr>
        <p:spPr/>
        <p:txBody>
          <a:bodyPr/>
          <a:lstStyle/>
          <a:p>
            <a:r>
              <a:rPr lang="en-GB" dirty="0"/>
              <a:t>No influence due to component tolerance</a:t>
            </a:r>
          </a:p>
          <a:p>
            <a:r>
              <a:rPr lang="en-GB" dirty="0"/>
              <a:t>No temperature effects</a:t>
            </a:r>
          </a:p>
          <a:p>
            <a:r>
              <a:rPr lang="en-GB" dirty="0"/>
              <a:t>No ageing effects</a:t>
            </a:r>
          </a:p>
          <a:p>
            <a:r>
              <a:rPr lang="en-GB" dirty="0"/>
              <a:t>Very robust against interferences</a:t>
            </a:r>
          </a:p>
          <a:p>
            <a:r>
              <a:rPr lang="en-GB" dirty="0"/>
              <a:t>A wide range of frequencies can be processed</a:t>
            </a:r>
            <a:br>
              <a:rPr lang="en-GB" dirty="0"/>
            </a:br>
            <a:r>
              <a:rPr lang="en-GB" dirty="0"/>
              <a:t>(especially lower frequencies which are affected by leakage currents in capacitors and OP-AMPs during </a:t>
            </a:r>
            <a:r>
              <a:rPr lang="en-GB" dirty="0" err="1"/>
              <a:t>analog</a:t>
            </a:r>
            <a:r>
              <a:rPr lang="en-GB" dirty="0"/>
              <a:t> data processing)</a:t>
            </a:r>
          </a:p>
          <a:p>
            <a:r>
              <a:rPr lang="en-GB" dirty="0"/>
              <a:t>Beyond a certain accuracy and complexity, digital systems are more economical</a:t>
            </a:r>
          </a:p>
          <a:p>
            <a:r>
              <a:rPr lang="en-GB" dirty="0"/>
              <a:t>High </a:t>
            </a:r>
            <a:r>
              <a:rPr lang="en-GB" dirty="0" smtClean="0"/>
              <a:t>flexibility </a:t>
            </a:r>
            <a:r>
              <a:rPr lang="en-GB" dirty="0"/>
              <a:t>(the system can be easily modified as per requirement)</a:t>
            </a:r>
          </a:p>
          <a:p>
            <a:r>
              <a:rPr lang="en-GB" dirty="0"/>
              <a:t>Easier to calibrate</a:t>
            </a:r>
          </a:p>
          <a:p>
            <a:r>
              <a:rPr lang="en-GB" dirty="0" smtClean="0"/>
              <a:t>Operations </a:t>
            </a:r>
            <a:r>
              <a:rPr lang="en-GB" dirty="0"/>
              <a:t>are easily realized within digital computer</a:t>
            </a:r>
          </a:p>
          <a:p>
            <a:pPr lvl="1"/>
            <a:r>
              <a:rPr lang="en-GB" dirty="0"/>
              <a:t>Multiplication &amp; Division</a:t>
            </a:r>
          </a:p>
          <a:p>
            <a:pPr lvl="1"/>
            <a:r>
              <a:rPr lang="en-GB" dirty="0"/>
              <a:t>Logarithms, Radicals &amp; powers</a:t>
            </a:r>
          </a:p>
          <a:p>
            <a:pPr lvl="1"/>
            <a:r>
              <a:rPr lang="en-GB" dirty="0"/>
              <a:t>Linearization etc.</a:t>
            </a:r>
          </a:p>
          <a:p>
            <a:r>
              <a:rPr lang="en-GB" dirty="0"/>
              <a:t>It is necessary to covert the signal into the digital domain to make it useful for the digital system </a:t>
            </a:r>
          </a:p>
          <a:p>
            <a:r>
              <a:rPr lang="en-GB" dirty="0"/>
              <a:t>Signal conversion is done by Analog to Digital Converters (ADC)</a:t>
            </a:r>
          </a:p>
          <a:p>
            <a:endParaRPr lang="en-US" dirty="0"/>
          </a:p>
        </p:txBody>
      </p:sp>
    </p:spTree>
    <p:extLst>
      <p:ext uri="{BB962C8B-B14F-4D97-AF65-F5344CB8AC3E}">
        <p14:creationId xmlns:p14="http://schemas.microsoft.com/office/powerpoint/2010/main" val="12162683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Data Processing and Logging</a:t>
            </a:r>
          </a:p>
          <a:p>
            <a:r>
              <a:rPr lang="de-DE" altLang="zh-CN" dirty="0" smtClean="0"/>
              <a:t>Analog Digital </a:t>
            </a:r>
            <a:r>
              <a:rPr lang="de-DE" altLang="zh-CN" dirty="0" err="1" smtClean="0"/>
              <a:t>Conversion</a:t>
            </a:r>
            <a:r>
              <a:rPr lang="de-DE" altLang="zh-CN" dirty="0" smtClean="0"/>
              <a:t> - </a:t>
            </a:r>
            <a:r>
              <a:rPr lang="de-DE" altLang="zh-CN" dirty="0" err="1" smtClean="0"/>
              <a:t>Quantization</a:t>
            </a:r>
            <a:r>
              <a:rPr lang="de-DE" altLang="zh-CN" dirty="0" smtClean="0"/>
              <a:t> &amp; Sampling	</a:t>
            </a:r>
            <a:endParaRPr lang="de-DE" altLang="zh-CN" dirty="0"/>
          </a:p>
        </p:txBody>
      </p:sp>
      <p:grpSp>
        <p:nvGrpSpPr>
          <p:cNvPr id="4" name="Gruppieren 175"/>
          <p:cNvGrpSpPr>
            <a:grpSpLocks/>
          </p:cNvGrpSpPr>
          <p:nvPr/>
        </p:nvGrpSpPr>
        <p:grpSpPr>
          <a:xfrm>
            <a:off x="4020398" y="1052736"/>
            <a:ext cx="3494974" cy="1449388"/>
            <a:chOff x="2858372" y="1785926"/>
            <a:chExt cx="3494974" cy="1449388"/>
          </a:xfrm>
        </p:grpSpPr>
        <p:sp>
          <p:nvSpPr>
            <p:cNvPr id="5" name="Rectangle 8"/>
            <p:cNvSpPr>
              <a:spLocks noChangeArrowheads="1"/>
            </p:cNvSpPr>
            <p:nvPr/>
          </p:nvSpPr>
          <p:spPr bwMode="auto">
            <a:xfrm>
              <a:off x="3439397" y="3006714"/>
              <a:ext cx="86562"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T</a:t>
              </a:r>
              <a:endParaRPr kumimoji="0" lang="en-US" sz="1800" b="0" i="0" u="none" strike="noStrike" cap="none" normalizeH="0" baseline="0">
                <a:ln>
                  <a:noFill/>
                </a:ln>
                <a:solidFill>
                  <a:schemeClr val="tx1"/>
                </a:solidFill>
                <a:effectLst/>
                <a:latin typeface="Arial" pitchFamily="34" charset="0"/>
              </a:endParaRPr>
            </a:p>
          </p:txBody>
        </p:sp>
        <p:sp>
          <p:nvSpPr>
            <p:cNvPr id="6" name="Line 9"/>
            <p:cNvSpPr>
              <a:spLocks noChangeShapeType="1"/>
            </p:cNvSpPr>
            <p:nvPr/>
          </p:nvSpPr>
          <p:spPr bwMode="auto">
            <a:xfrm>
              <a:off x="3479084" y="2860664"/>
              <a:ext cx="1588" cy="119063"/>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Line 10"/>
            <p:cNvSpPr>
              <a:spLocks noChangeShapeType="1"/>
            </p:cNvSpPr>
            <p:nvPr/>
          </p:nvSpPr>
          <p:spPr bwMode="auto">
            <a:xfrm>
              <a:off x="3082209" y="2927339"/>
              <a:ext cx="2473325" cy="1588"/>
            </a:xfrm>
            <a:prstGeom prst="line">
              <a:avLst/>
            </a:prstGeom>
            <a:noFill/>
            <a:ln w="7"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1"/>
            <p:cNvSpPr>
              <a:spLocks/>
            </p:cNvSpPr>
            <p:nvPr/>
          </p:nvSpPr>
          <p:spPr bwMode="auto">
            <a:xfrm>
              <a:off x="5547597" y="2892414"/>
              <a:ext cx="104775" cy="69850"/>
            </a:xfrm>
            <a:custGeom>
              <a:avLst/>
              <a:gdLst/>
              <a:ahLst/>
              <a:cxnLst>
                <a:cxn ang="0">
                  <a:pos x="0" y="0"/>
                </a:cxn>
                <a:cxn ang="0">
                  <a:pos x="66" y="22"/>
                </a:cxn>
                <a:cxn ang="0">
                  <a:pos x="0" y="44"/>
                </a:cxn>
                <a:cxn ang="0">
                  <a:pos x="0" y="0"/>
                </a:cxn>
              </a:cxnLst>
              <a:rect l="0" t="0" r="r" b="b"/>
              <a:pathLst>
                <a:path w="66" h="44">
                  <a:moveTo>
                    <a:pt x="0" y="0"/>
                  </a:moveTo>
                  <a:lnTo>
                    <a:pt x="66" y="22"/>
                  </a:lnTo>
                  <a:lnTo>
                    <a:pt x="0" y="44"/>
                  </a:lnTo>
                  <a:lnTo>
                    <a:pt x="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Line 12"/>
            <p:cNvSpPr>
              <a:spLocks noChangeShapeType="1"/>
            </p:cNvSpPr>
            <p:nvPr/>
          </p:nvSpPr>
          <p:spPr bwMode="auto">
            <a:xfrm flipV="1">
              <a:off x="3213090" y="1909751"/>
              <a:ext cx="1588" cy="1150938"/>
            </a:xfrm>
            <a:prstGeom prst="line">
              <a:avLst/>
            </a:prstGeom>
            <a:noFill/>
            <a:ln w="7"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3"/>
            <p:cNvSpPr>
              <a:spLocks/>
            </p:cNvSpPr>
            <p:nvPr/>
          </p:nvSpPr>
          <p:spPr bwMode="auto">
            <a:xfrm>
              <a:off x="3180634" y="1812914"/>
              <a:ext cx="68263" cy="104775"/>
            </a:xfrm>
            <a:custGeom>
              <a:avLst/>
              <a:gdLst/>
              <a:ahLst/>
              <a:cxnLst>
                <a:cxn ang="0">
                  <a:pos x="0" y="66"/>
                </a:cxn>
                <a:cxn ang="0">
                  <a:pos x="22" y="0"/>
                </a:cxn>
                <a:cxn ang="0">
                  <a:pos x="43" y="66"/>
                </a:cxn>
                <a:cxn ang="0">
                  <a:pos x="0" y="66"/>
                </a:cxn>
              </a:cxnLst>
              <a:rect l="0" t="0" r="r" b="b"/>
              <a:pathLst>
                <a:path w="43" h="66">
                  <a:moveTo>
                    <a:pt x="0" y="66"/>
                  </a:moveTo>
                  <a:lnTo>
                    <a:pt x="22" y="0"/>
                  </a:lnTo>
                  <a:lnTo>
                    <a:pt x="43" y="66"/>
                  </a:lnTo>
                  <a:lnTo>
                    <a:pt x="0" y="6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Rectangle 14"/>
            <p:cNvSpPr>
              <a:spLocks noChangeArrowheads="1"/>
            </p:cNvSpPr>
            <p:nvPr/>
          </p:nvSpPr>
          <p:spPr bwMode="auto">
            <a:xfrm>
              <a:off x="5149134" y="3006714"/>
              <a:ext cx="38472"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t</a:t>
              </a:r>
              <a:endParaRPr kumimoji="0" lang="en-US" sz="1800" b="0" i="0" u="none" strike="noStrike" cap="none" normalizeH="0" baseline="0">
                <a:ln>
                  <a:noFill/>
                </a:ln>
                <a:solidFill>
                  <a:schemeClr val="tx1"/>
                </a:solidFill>
                <a:effectLst/>
                <a:latin typeface="Arial" pitchFamily="34" charset="0"/>
              </a:endParaRPr>
            </a:p>
          </p:txBody>
        </p:sp>
        <p:sp>
          <p:nvSpPr>
            <p:cNvPr id="12" name="Line 15"/>
            <p:cNvSpPr>
              <a:spLocks noChangeShapeType="1"/>
            </p:cNvSpPr>
            <p:nvPr/>
          </p:nvSpPr>
          <p:spPr bwMode="auto">
            <a:xfrm>
              <a:off x="5249147" y="3082914"/>
              <a:ext cx="247650" cy="1588"/>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6"/>
            <p:cNvSpPr>
              <a:spLocks/>
            </p:cNvSpPr>
            <p:nvPr/>
          </p:nvSpPr>
          <p:spPr bwMode="auto">
            <a:xfrm>
              <a:off x="5488859" y="3057514"/>
              <a:ext cx="77788" cy="50800"/>
            </a:xfrm>
            <a:custGeom>
              <a:avLst/>
              <a:gdLst/>
              <a:ahLst/>
              <a:cxnLst>
                <a:cxn ang="0">
                  <a:pos x="0" y="0"/>
                </a:cxn>
                <a:cxn ang="0">
                  <a:pos x="49" y="16"/>
                </a:cxn>
                <a:cxn ang="0">
                  <a:pos x="0" y="32"/>
                </a:cxn>
                <a:cxn ang="0">
                  <a:pos x="0" y="0"/>
                </a:cxn>
              </a:cxnLst>
              <a:rect l="0" t="0" r="r" b="b"/>
              <a:pathLst>
                <a:path w="49" h="32">
                  <a:moveTo>
                    <a:pt x="0" y="0"/>
                  </a:moveTo>
                  <a:lnTo>
                    <a:pt x="49" y="16"/>
                  </a:lnTo>
                  <a:lnTo>
                    <a:pt x="0" y="32"/>
                  </a:lnTo>
                  <a:lnTo>
                    <a:pt x="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Rectangle 17"/>
            <p:cNvSpPr>
              <a:spLocks noChangeArrowheads="1"/>
            </p:cNvSpPr>
            <p:nvPr/>
          </p:nvSpPr>
          <p:spPr bwMode="auto">
            <a:xfrm>
              <a:off x="2858372" y="1785926"/>
              <a:ext cx="70532"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s</a:t>
              </a:r>
              <a:endParaRPr kumimoji="0" lang="en-US" sz="1800" b="0" i="0" u="none" strike="noStrike" cap="none" normalizeH="0" baseline="0">
                <a:ln>
                  <a:noFill/>
                </a:ln>
                <a:solidFill>
                  <a:schemeClr val="tx1"/>
                </a:solidFill>
                <a:effectLst/>
                <a:latin typeface="Arial" pitchFamily="34" charset="0"/>
              </a:endParaRPr>
            </a:p>
          </p:txBody>
        </p:sp>
        <p:sp>
          <p:nvSpPr>
            <p:cNvPr id="15" name="Rectangle 18"/>
            <p:cNvSpPr>
              <a:spLocks noChangeArrowheads="1"/>
            </p:cNvSpPr>
            <p:nvPr/>
          </p:nvSpPr>
          <p:spPr bwMode="auto">
            <a:xfrm>
              <a:off x="2920284" y="1785926"/>
              <a:ext cx="46488"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a:t>
              </a:r>
              <a:endParaRPr kumimoji="0" lang="en-US" sz="1800" b="0" i="0" u="none" strike="noStrike" cap="none" normalizeH="0" baseline="0">
                <a:ln>
                  <a:noFill/>
                </a:ln>
                <a:solidFill>
                  <a:schemeClr val="tx1"/>
                </a:solidFill>
                <a:effectLst/>
                <a:latin typeface="Arial" pitchFamily="34" charset="0"/>
              </a:endParaRPr>
            </a:p>
          </p:txBody>
        </p:sp>
        <p:sp>
          <p:nvSpPr>
            <p:cNvPr id="16" name="Rectangle 19"/>
            <p:cNvSpPr>
              <a:spLocks noChangeArrowheads="1"/>
            </p:cNvSpPr>
            <p:nvPr/>
          </p:nvSpPr>
          <p:spPr bwMode="auto">
            <a:xfrm>
              <a:off x="2969497" y="1785926"/>
              <a:ext cx="38472"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t</a:t>
              </a:r>
              <a:endParaRPr kumimoji="0" lang="en-US" sz="1800" b="0" i="0" u="none" strike="noStrike" cap="none" normalizeH="0" baseline="0">
                <a:ln>
                  <a:noFill/>
                </a:ln>
                <a:solidFill>
                  <a:schemeClr val="tx1"/>
                </a:solidFill>
                <a:effectLst/>
                <a:latin typeface="Arial" pitchFamily="34" charset="0"/>
              </a:endParaRPr>
            </a:p>
          </p:txBody>
        </p:sp>
        <p:sp>
          <p:nvSpPr>
            <p:cNvPr id="17" name="Rectangle 20"/>
            <p:cNvSpPr>
              <a:spLocks noChangeArrowheads="1"/>
            </p:cNvSpPr>
            <p:nvPr/>
          </p:nvSpPr>
          <p:spPr bwMode="auto">
            <a:xfrm>
              <a:off x="3004422" y="1785926"/>
              <a:ext cx="46488"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a:t>
              </a:r>
              <a:endParaRPr kumimoji="0" lang="en-US" sz="1800" b="0" i="0" u="none" strike="noStrike" cap="none" normalizeH="0" baseline="0">
                <a:ln>
                  <a:noFill/>
                </a:ln>
                <a:solidFill>
                  <a:schemeClr val="tx1"/>
                </a:solidFill>
                <a:effectLst/>
                <a:latin typeface="Arial" pitchFamily="34" charset="0"/>
              </a:endParaRPr>
            </a:p>
          </p:txBody>
        </p:sp>
        <p:sp>
          <p:nvSpPr>
            <p:cNvPr id="18" name="Rectangle 21"/>
            <p:cNvSpPr>
              <a:spLocks noChangeArrowheads="1"/>
            </p:cNvSpPr>
            <p:nvPr/>
          </p:nvSpPr>
          <p:spPr bwMode="auto">
            <a:xfrm>
              <a:off x="3096497" y="2957501"/>
              <a:ext cx="78548"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0</a:t>
              </a:r>
              <a:endParaRPr kumimoji="0" lang="en-US" sz="1800" b="0" i="0" u="none" strike="noStrike" cap="none" normalizeH="0" baseline="0">
                <a:ln>
                  <a:noFill/>
                </a:ln>
                <a:solidFill>
                  <a:schemeClr val="tx1"/>
                </a:solidFill>
                <a:effectLst/>
                <a:latin typeface="Arial" pitchFamily="34" charset="0"/>
              </a:endParaRPr>
            </a:p>
          </p:txBody>
        </p:sp>
        <p:sp>
          <p:nvSpPr>
            <p:cNvPr id="19" name="Line 22"/>
            <p:cNvSpPr>
              <a:spLocks noChangeShapeType="1"/>
            </p:cNvSpPr>
            <p:nvPr/>
          </p:nvSpPr>
          <p:spPr bwMode="auto">
            <a:xfrm>
              <a:off x="3744197" y="2860664"/>
              <a:ext cx="1588" cy="119063"/>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Line 23"/>
            <p:cNvSpPr>
              <a:spLocks noChangeShapeType="1"/>
            </p:cNvSpPr>
            <p:nvPr/>
          </p:nvSpPr>
          <p:spPr bwMode="auto">
            <a:xfrm>
              <a:off x="4002959" y="2860664"/>
              <a:ext cx="1588" cy="119063"/>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Line 24"/>
            <p:cNvSpPr>
              <a:spLocks noChangeShapeType="1"/>
            </p:cNvSpPr>
            <p:nvPr/>
          </p:nvSpPr>
          <p:spPr bwMode="auto">
            <a:xfrm>
              <a:off x="4274422" y="2860664"/>
              <a:ext cx="1588" cy="119063"/>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Line 25"/>
            <p:cNvSpPr>
              <a:spLocks noChangeShapeType="1"/>
            </p:cNvSpPr>
            <p:nvPr/>
          </p:nvSpPr>
          <p:spPr bwMode="auto">
            <a:xfrm>
              <a:off x="4539534" y="2860664"/>
              <a:ext cx="1588" cy="119063"/>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Line 26"/>
            <p:cNvSpPr>
              <a:spLocks noChangeShapeType="1"/>
            </p:cNvSpPr>
            <p:nvPr/>
          </p:nvSpPr>
          <p:spPr bwMode="auto">
            <a:xfrm>
              <a:off x="4804647" y="2860664"/>
              <a:ext cx="1588" cy="119063"/>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Line 27"/>
            <p:cNvSpPr>
              <a:spLocks noChangeShapeType="1"/>
            </p:cNvSpPr>
            <p:nvPr/>
          </p:nvSpPr>
          <p:spPr bwMode="auto">
            <a:xfrm>
              <a:off x="5069759" y="2860664"/>
              <a:ext cx="1588" cy="119063"/>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Line 28"/>
            <p:cNvSpPr>
              <a:spLocks noChangeShapeType="1"/>
            </p:cNvSpPr>
            <p:nvPr/>
          </p:nvSpPr>
          <p:spPr bwMode="auto">
            <a:xfrm>
              <a:off x="5333284" y="2860664"/>
              <a:ext cx="1588" cy="119063"/>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Rectangle 29"/>
            <p:cNvSpPr>
              <a:spLocks noChangeArrowheads="1"/>
            </p:cNvSpPr>
            <p:nvPr/>
          </p:nvSpPr>
          <p:spPr bwMode="auto">
            <a:xfrm>
              <a:off x="3671172" y="3006714"/>
              <a:ext cx="78548"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2</a:t>
              </a:r>
              <a:endParaRPr kumimoji="0" lang="en-US" sz="1800" b="0" i="0" u="none" strike="noStrike" cap="none" normalizeH="0" baseline="0">
                <a:ln>
                  <a:noFill/>
                </a:ln>
                <a:solidFill>
                  <a:schemeClr val="tx1"/>
                </a:solidFill>
                <a:effectLst/>
                <a:latin typeface="Arial" pitchFamily="34" charset="0"/>
              </a:endParaRPr>
            </a:p>
          </p:txBody>
        </p:sp>
        <p:sp>
          <p:nvSpPr>
            <p:cNvPr id="27" name="Rectangle 30"/>
            <p:cNvSpPr>
              <a:spLocks noChangeArrowheads="1"/>
            </p:cNvSpPr>
            <p:nvPr/>
          </p:nvSpPr>
          <p:spPr bwMode="auto">
            <a:xfrm>
              <a:off x="3741022" y="3006714"/>
              <a:ext cx="86562"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T</a:t>
              </a:r>
              <a:endParaRPr kumimoji="0" lang="en-US" sz="1800" b="0" i="0" u="none" strike="noStrike" cap="none" normalizeH="0" baseline="0">
                <a:ln>
                  <a:noFill/>
                </a:ln>
                <a:solidFill>
                  <a:schemeClr val="tx1"/>
                </a:solidFill>
                <a:effectLst/>
                <a:latin typeface="Arial" pitchFamily="34" charset="0"/>
              </a:endParaRPr>
            </a:p>
          </p:txBody>
        </p:sp>
        <p:sp>
          <p:nvSpPr>
            <p:cNvPr id="28" name="Rectangle 31"/>
            <p:cNvSpPr>
              <a:spLocks noChangeArrowheads="1"/>
            </p:cNvSpPr>
            <p:nvPr/>
          </p:nvSpPr>
          <p:spPr bwMode="auto">
            <a:xfrm>
              <a:off x="3929934" y="3006714"/>
              <a:ext cx="78548"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3</a:t>
              </a:r>
              <a:endParaRPr kumimoji="0" lang="en-US" sz="1800" b="0" i="0" u="none" strike="noStrike" cap="none" normalizeH="0" baseline="0">
                <a:ln>
                  <a:noFill/>
                </a:ln>
                <a:solidFill>
                  <a:schemeClr val="tx1"/>
                </a:solidFill>
                <a:effectLst/>
                <a:latin typeface="Arial" pitchFamily="34" charset="0"/>
              </a:endParaRPr>
            </a:p>
          </p:txBody>
        </p:sp>
        <p:sp>
          <p:nvSpPr>
            <p:cNvPr id="29" name="Rectangle 32"/>
            <p:cNvSpPr>
              <a:spLocks noChangeArrowheads="1"/>
            </p:cNvSpPr>
            <p:nvPr/>
          </p:nvSpPr>
          <p:spPr bwMode="auto">
            <a:xfrm>
              <a:off x="4006134" y="3006714"/>
              <a:ext cx="86562"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T</a:t>
              </a:r>
              <a:endParaRPr kumimoji="0" lang="en-US" sz="1800" b="0" i="0" u="none" strike="noStrike" cap="none" normalizeH="0" baseline="0">
                <a:ln>
                  <a:noFill/>
                </a:ln>
                <a:solidFill>
                  <a:schemeClr val="tx1"/>
                </a:solidFill>
                <a:effectLst/>
                <a:latin typeface="Arial" pitchFamily="34" charset="0"/>
              </a:endParaRPr>
            </a:p>
          </p:txBody>
        </p:sp>
        <p:sp>
          <p:nvSpPr>
            <p:cNvPr id="30" name="Rectangle 33"/>
            <p:cNvSpPr>
              <a:spLocks noChangeArrowheads="1"/>
            </p:cNvSpPr>
            <p:nvPr/>
          </p:nvSpPr>
          <p:spPr bwMode="auto">
            <a:xfrm>
              <a:off x="4217272" y="3006714"/>
              <a:ext cx="115416"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a:t>
              </a:r>
              <a:endParaRPr kumimoji="0" lang="en-US" sz="1800" b="0" i="0" u="none" strike="noStrike" cap="none" normalizeH="0" baseline="0">
                <a:ln>
                  <a:noFill/>
                </a:ln>
                <a:solidFill>
                  <a:schemeClr val="tx1"/>
                </a:solidFill>
                <a:effectLst/>
                <a:latin typeface="Arial" pitchFamily="34" charset="0"/>
              </a:endParaRPr>
            </a:p>
          </p:txBody>
        </p:sp>
        <p:sp>
          <p:nvSpPr>
            <p:cNvPr id="31" name="Freeform 34"/>
            <p:cNvSpPr>
              <a:spLocks/>
            </p:cNvSpPr>
            <p:nvPr/>
          </p:nvSpPr>
          <p:spPr bwMode="auto">
            <a:xfrm>
              <a:off x="3002834" y="1825614"/>
              <a:ext cx="2436813" cy="1409700"/>
            </a:xfrm>
            <a:custGeom>
              <a:avLst/>
              <a:gdLst/>
              <a:ahLst/>
              <a:cxnLst>
                <a:cxn ang="0">
                  <a:pos x="0" y="577"/>
                </a:cxn>
                <a:cxn ang="0">
                  <a:pos x="238" y="416"/>
                </a:cxn>
                <a:cxn ang="0">
                  <a:pos x="373" y="122"/>
                </a:cxn>
                <a:cxn ang="0">
                  <a:pos x="465" y="12"/>
                </a:cxn>
                <a:cxn ang="0">
                  <a:pos x="594" y="256"/>
                </a:cxn>
                <a:cxn ang="0">
                  <a:pos x="751" y="96"/>
                </a:cxn>
                <a:cxn ang="0">
                  <a:pos x="986" y="703"/>
                </a:cxn>
                <a:cxn ang="0">
                  <a:pos x="1089" y="874"/>
                </a:cxn>
                <a:cxn ang="0">
                  <a:pos x="1256" y="703"/>
                </a:cxn>
                <a:cxn ang="0">
                  <a:pos x="1389" y="566"/>
                </a:cxn>
                <a:cxn ang="0">
                  <a:pos x="1535" y="443"/>
                </a:cxn>
              </a:cxnLst>
              <a:rect l="0" t="0" r="r" b="b"/>
              <a:pathLst>
                <a:path w="1535" h="888">
                  <a:moveTo>
                    <a:pt x="0" y="577"/>
                  </a:moveTo>
                  <a:cubicBezTo>
                    <a:pt x="134" y="610"/>
                    <a:pt x="195" y="503"/>
                    <a:pt x="238" y="416"/>
                  </a:cubicBezTo>
                  <a:cubicBezTo>
                    <a:pt x="284" y="323"/>
                    <a:pt x="308" y="254"/>
                    <a:pt x="373" y="122"/>
                  </a:cubicBezTo>
                  <a:cubicBezTo>
                    <a:pt x="400" y="66"/>
                    <a:pt x="435" y="0"/>
                    <a:pt x="465" y="12"/>
                  </a:cubicBezTo>
                  <a:cubicBezTo>
                    <a:pt x="511" y="30"/>
                    <a:pt x="548" y="228"/>
                    <a:pt x="594" y="256"/>
                  </a:cubicBezTo>
                  <a:cubicBezTo>
                    <a:pt x="644" y="287"/>
                    <a:pt x="703" y="122"/>
                    <a:pt x="751" y="96"/>
                  </a:cubicBezTo>
                  <a:cubicBezTo>
                    <a:pt x="833" y="53"/>
                    <a:pt x="881" y="415"/>
                    <a:pt x="986" y="703"/>
                  </a:cubicBezTo>
                  <a:cubicBezTo>
                    <a:pt x="1017" y="786"/>
                    <a:pt x="1052" y="863"/>
                    <a:pt x="1089" y="874"/>
                  </a:cubicBezTo>
                  <a:cubicBezTo>
                    <a:pt x="1138" y="888"/>
                    <a:pt x="1191" y="786"/>
                    <a:pt x="1256" y="703"/>
                  </a:cubicBezTo>
                  <a:cubicBezTo>
                    <a:pt x="1302" y="644"/>
                    <a:pt x="1353" y="595"/>
                    <a:pt x="1389" y="566"/>
                  </a:cubicBezTo>
                  <a:cubicBezTo>
                    <a:pt x="1458" y="509"/>
                    <a:pt x="1468" y="527"/>
                    <a:pt x="1535" y="443"/>
                  </a:cubicBezTo>
                </a:path>
              </a:pathLst>
            </a:custGeom>
            <a:noFill/>
            <a:ln w="28575" cap="rnd">
              <a:solidFill>
                <a:srgbClr val="FFC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C000"/>
                </a:solidFill>
              </a:endParaRPr>
            </a:p>
          </p:txBody>
        </p:sp>
        <p:sp>
          <p:nvSpPr>
            <p:cNvPr id="32" name="Rectangle 35"/>
            <p:cNvSpPr>
              <a:spLocks noChangeArrowheads="1"/>
            </p:cNvSpPr>
            <p:nvPr/>
          </p:nvSpPr>
          <p:spPr bwMode="auto">
            <a:xfrm>
              <a:off x="4638133" y="1963887"/>
              <a:ext cx="1715213" cy="50783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lvl="0" eaLnBrk="1" hangingPunct="1"/>
              <a:r>
                <a:rPr lang="en-US" sz="1100" dirty="0">
                  <a:solidFill>
                    <a:srgbClr val="000000"/>
                  </a:solidFill>
                  <a:latin typeface="Arial" pitchFamily="34" charset="0"/>
                </a:rPr>
                <a:t>s(t) </a:t>
              </a:r>
              <a:br>
                <a:rPr lang="en-US" sz="1100" dirty="0">
                  <a:solidFill>
                    <a:srgbClr val="000000"/>
                  </a:solidFill>
                  <a:latin typeface="Arial" pitchFamily="34" charset="0"/>
                </a:rPr>
              </a:br>
              <a:r>
                <a:rPr lang="en-US" sz="1100" dirty="0">
                  <a:solidFill>
                    <a:srgbClr val="000000"/>
                  </a:solidFill>
                  <a:latin typeface="Arial" pitchFamily="34" charset="0"/>
                </a:rPr>
                <a:t>value and  time continuous </a:t>
              </a:r>
              <a:br>
                <a:rPr lang="en-US" sz="1100" dirty="0">
                  <a:solidFill>
                    <a:srgbClr val="000000"/>
                  </a:solidFill>
                  <a:latin typeface="Arial" pitchFamily="34" charset="0"/>
                </a:rPr>
              </a:br>
              <a:r>
                <a:rPr lang="en-US" sz="1100" dirty="0">
                  <a:solidFill>
                    <a:srgbClr val="000000"/>
                  </a:solidFill>
                  <a:latin typeface="Arial" pitchFamily="34" charset="0"/>
                </a:rPr>
                <a:t>(analog)</a:t>
              </a:r>
              <a:endParaRPr kumimoji="0" lang="en-US" sz="1800" b="0" i="0" u="none" strike="noStrike" cap="none" normalizeH="0" baseline="0" dirty="0">
                <a:ln>
                  <a:noFill/>
                </a:ln>
                <a:solidFill>
                  <a:schemeClr val="tx1"/>
                </a:solidFill>
                <a:effectLst/>
                <a:latin typeface="Arial" pitchFamily="34" charset="0"/>
              </a:endParaRPr>
            </a:p>
          </p:txBody>
        </p:sp>
      </p:grpSp>
      <p:pic>
        <p:nvPicPr>
          <p:cNvPr id="33" name="Picture 223"/>
          <p:cNvPicPr>
            <a:picLocks noChangeArrowheads="1"/>
          </p:cNvPicPr>
          <p:nvPr/>
        </p:nvPicPr>
        <p:blipFill>
          <a:blip r:embed="rId3" cstate="print"/>
          <a:srcRect/>
          <a:stretch>
            <a:fillRect/>
          </a:stretch>
        </p:blipFill>
        <p:spPr bwMode="auto">
          <a:xfrm>
            <a:off x="4285933" y="2405299"/>
            <a:ext cx="427038" cy="477838"/>
          </a:xfrm>
          <a:prstGeom prst="rect">
            <a:avLst/>
          </a:prstGeom>
          <a:noFill/>
          <a:ln w="9525">
            <a:noFill/>
            <a:miter lim="800000"/>
            <a:headEnd/>
            <a:tailEnd/>
          </a:ln>
        </p:spPr>
      </p:pic>
      <p:grpSp>
        <p:nvGrpSpPr>
          <p:cNvPr id="34" name="Gruppieren 176"/>
          <p:cNvGrpSpPr>
            <a:grpSpLocks/>
          </p:cNvGrpSpPr>
          <p:nvPr/>
        </p:nvGrpSpPr>
        <p:grpSpPr>
          <a:xfrm>
            <a:off x="494945" y="2513234"/>
            <a:ext cx="2914641" cy="1936591"/>
            <a:chOff x="214282" y="3246424"/>
            <a:chExt cx="2914641" cy="1936591"/>
          </a:xfrm>
        </p:grpSpPr>
        <p:sp>
          <p:nvSpPr>
            <p:cNvPr id="35" name="Freeform 34"/>
            <p:cNvSpPr>
              <a:spLocks/>
            </p:cNvSpPr>
            <p:nvPr/>
          </p:nvSpPr>
          <p:spPr bwMode="auto">
            <a:xfrm>
              <a:off x="473017" y="3290874"/>
              <a:ext cx="2436813" cy="1409700"/>
            </a:xfrm>
            <a:custGeom>
              <a:avLst/>
              <a:gdLst/>
              <a:ahLst/>
              <a:cxnLst>
                <a:cxn ang="0">
                  <a:pos x="0" y="577"/>
                </a:cxn>
                <a:cxn ang="0">
                  <a:pos x="238" y="416"/>
                </a:cxn>
                <a:cxn ang="0">
                  <a:pos x="373" y="122"/>
                </a:cxn>
                <a:cxn ang="0">
                  <a:pos x="465" y="12"/>
                </a:cxn>
                <a:cxn ang="0">
                  <a:pos x="594" y="256"/>
                </a:cxn>
                <a:cxn ang="0">
                  <a:pos x="751" y="96"/>
                </a:cxn>
                <a:cxn ang="0">
                  <a:pos x="986" y="703"/>
                </a:cxn>
                <a:cxn ang="0">
                  <a:pos x="1089" y="874"/>
                </a:cxn>
                <a:cxn ang="0">
                  <a:pos x="1256" y="703"/>
                </a:cxn>
                <a:cxn ang="0">
                  <a:pos x="1389" y="566"/>
                </a:cxn>
                <a:cxn ang="0">
                  <a:pos x="1535" y="443"/>
                </a:cxn>
              </a:cxnLst>
              <a:rect l="0" t="0" r="r" b="b"/>
              <a:pathLst>
                <a:path w="1535" h="888">
                  <a:moveTo>
                    <a:pt x="0" y="577"/>
                  </a:moveTo>
                  <a:cubicBezTo>
                    <a:pt x="134" y="610"/>
                    <a:pt x="195" y="503"/>
                    <a:pt x="238" y="416"/>
                  </a:cubicBezTo>
                  <a:cubicBezTo>
                    <a:pt x="284" y="323"/>
                    <a:pt x="308" y="254"/>
                    <a:pt x="373" y="122"/>
                  </a:cubicBezTo>
                  <a:cubicBezTo>
                    <a:pt x="400" y="66"/>
                    <a:pt x="435" y="0"/>
                    <a:pt x="465" y="12"/>
                  </a:cubicBezTo>
                  <a:cubicBezTo>
                    <a:pt x="511" y="30"/>
                    <a:pt x="548" y="228"/>
                    <a:pt x="594" y="256"/>
                  </a:cubicBezTo>
                  <a:cubicBezTo>
                    <a:pt x="644" y="287"/>
                    <a:pt x="703" y="122"/>
                    <a:pt x="751" y="96"/>
                  </a:cubicBezTo>
                  <a:cubicBezTo>
                    <a:pt x="833" y="53"/>
                    <a:pt x="881" y="415"/>
                    <a:pt x="986" y="703"/>
                  </a:cubicBezTo>
                  <a:cubicBezTo>
                    <a:pt x="1017" y="786"/>
                    <a:pt x="1052" y="863"/>
                    <a:pt x="1089" y="874"/>
                  </a:cubicBezTo>
                  <a:cubicBezTo>
                    <a:pt x="1138" y="888"/>
                    <a:pt x="1191" y="786"/>
                    <a:pt x="1256" y="703"/>
                  </a:cubicBezTo>
                  <a:cubicBezTo>
                    <a:pt x="1302" y="644"/>
                    <a:pt x="1353" y="595"/>
                    <a:pt x="1389" y="566"/>
                  </a:cubicBezTo>
                  <a:cubicBezTo>
                    <a:pt x="1458" y="509"/>
                    <a:pt x="1468" y="527"/>
                    <a:pt x="1535" y="443"/>
                  </a:cubicBezTo>
                </a:path>
              </a:pathLst>
            </a:custGeom>
            <a:noFill/>
            <a:ln w="12700" cap="rnd">
              <a:solidFill>
                <a:srgbClr val="C0C0C0"/>
              </a:solidFill>
              <a:prstDash val="sysDash"/>
              <a:round/>
              <a:headEnd/>
              <a:tailEnd/>
            </a:ln>
          </p:spPr>
          <p:txBody>
            <a:bodyPr vert="horz" wrap="square" lIns="91440" tIns="45720" rIns="91440" bIns="45720" numCol="1" anchor="t" anchorCtr="0" compatLnSpc="1">
              <a:prstTxWarp prst="textNoShape">
                <a:avLst/>
              </a:prstTxWarp>
            </a:bodyPr>
            <a:lstStyle/>
            <a:p>
              <a:endParaRPr lang="en-US">
                <a:solidFill>
                  <a:srgbClr val="FFC000"/>
                </a:solidFill>
              </a:endParaRPr>
            </a:p>
          </p:txBody>
        </p:sp>
        <p:cxnSp>
          <p:nvCxnSpPr>
            <p:cNvPr id="36" name="Gerade Verbindung 248"/>
            <p:cNvCxnSpPr/>
            <p:nvPr/>
          </p:nvCxnSpPr>
          <p:spPr bwMode="auto">
            <a:xfrm>
              <a:off x="696856" y="3959216"/>
              <a:ext cx="2428892" cy="0"/>
            </a:xfrm>
            <a:prstGeom prst="line">
              <a:avLst/>
            </a:prstGeom>
            <a:ln>
              <a:solidFill>
                <a:srgbClr val="BFBFBF"/>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Gerade Verbindung 252"/>
            <p:cNvCxnSpPr/>
            <p:nvPr/>
          </p:nvCxnSpPr>
          <p:spPr bwMode="auto">
            <a:xfrm>
              <a:off x="700031" y="4092566"/>
              <a:ext cx="2428892" cy="0"/>
            </a:xfrm>
            <a:prstGeom prst="line">
              <a:avLst/>
            </a:prstGeom>
            <a:ln>
              <a:solidFill>
                <a:srgbClr val="BFBFBF"/>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Gerade Verbindung 253"/>
            <p:cNvCxnSpPr/>
            <p:nvPr/>
          </p:nvCxnSpPr>
          <p:spPr bwMode="auto">
            <a:xfrm>
              <a:off x="696856" y="4229091"/>
              <a:ext cx="2428892" cy="0"/>
            </a:xfrm>
            <a:prstGeom prst="line">
              <a:avLst/>
            </a:prstGeom>
            <a:ln>
              <a:solidFill>
                <a:srgbClr val="BFBFBF"/>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Gerade Verbindung 254"/>
            <p:cNvCxnSpPr/>
            <p:nvPr/>
          </p:nvCxnSpPr>
          <p:spPr bwMode="auto">
            <a:xfrm>
              <a:off x="696856" y="3830628"/>
              <a:ext cx="2428892" cy="0"/>
            </a:xfrm>
            <a:prstGeom prst="line">
              <a:avLst/>
            </a:prstGeom>
            <a:ln>
              <a:solidFill>
                <a:srgbClr val="BFBFBF"/>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Gerade Verbindung 255"/>
            <p:cNvCxnSpPr/>
            <p:nvPr/>
          </p:nvCxnSpPr>
          <p:spPr bwMode="auto">
            <a:xfrm>
              <a:off x="696856" y="3695689"/>
              <a:ext cx="2428892" cy="0"/>
            </a:xfrm>
            <a:prstGeom prst="line">
              <a:avLst/>
            </a:prstGeom>
            <a:ln>
              <a:solidFill>
                <a:srgbClr val="BFBFBF"/>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Gerade Verbindung 256"/>
            <p:cNvCxnSpPr/>
            <p:nvPr/>
          </p:nvCxnSpPr>
          <p:spPr bwMode="auto">
            <a:xfrm>
              <a:off x="693681" y="3563925"/>
              <a:ext cx="2428892" cy="0"/>
            </a:xfrm>
            <a:prstGeom prst="line">
              <a:avLst/>
            </a:prstGeom>
            <a:ln>
              <a:solidFill>
                <a:srgbClr val="BFBFBF"/>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Gerade Verbindung 257"/>
            <p:cNvCxnSpPr/>
            <p:nvPr/>
          </p:nvCxnSpPr>
          <p:spPr bwMode="auto">
            <a:xfrm>
              <a:off x="693681" y="3430575"/>
              <a:ext cx="2428892" cy="0"/>
            </a:xfrm>
            <a:prstGeom prst="line">
              <a:avLst/>
            </a:prstGeom>
            <a:ln>
              <a:solidFill>
                <a:srgbClr val="BFBFBF"/>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3" name="Rectangle 46"/>
            <p:cNvSpPr>
              <a:spLocks noChangeArrowheads="1"/>
            </p:cNvSpPr>
            <p:nvPr/>
          </p:nvSpPr>
          <p:spPr bwMode="auto">
            <a:xfrm>
              <a:off x="911196" y="4438636"/>
              <a:ext cx="86562"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T</a:t>
              </a:r>
              <a:endParaRPr kumimoji="0" lang="en-US" sz="1800" b="0" i="0" u="none" strike="noStrike" cap="none" normalizeH="0" baseline="0">
                <a:ln>
                  <a:noFill/>
                </a:ln>
                <a:solidFill>
                  <a:schemeClr val="tx1"/>
                </a:solidFill>
                <a:effectLst/>
                <a:latin typeface="Arial" pitchFamily="34" charset="0"/>
              </a:endParaRPr>
            </a:p>
          </p:txBody>
        </p:sp>
        <p:sp>
          <p:nvSpPr>
            <p:cNvPr id="44" name="Line 47"/>
            <p:cNvSpPr>
              <a:spLocks noChangeShapeType="1"/>
            </p:cNvSpPr>
            <p:nvPr/>
          </p:nvSpPr>
          <p:spPr bwMode="auto">
            <a:xfrm>
              <a:off x="954058" y="4306874"/>
              <a:ext cx="1588" cy="119063"/>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Line 48"/>
            <p:cNvSpPr>
              <a:spLocks noChangeShapeType="1"/>
            </p:cNvSpPr>
            <p:nvPr/>
          </p:nvSpPr>
          <p:spPr bwMode="auto">
            <a:xfrm>
              <a:off x="550833" y="4359261"/>
              <a:ext cx="2473325" cy="1588"/>
            </a:xfrm>
            <a:prstGeom prst="line">
              <a:avLst/>
            </a:prstGeom>
            <a:noFill/>
            <a:ln w="7"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49"/>
            <p:cNvSpPr>
              <a:spLocks/>
            </p:cNvSpPr>
            <p:nvPr/>
          </p:nvSpPr>
          <p:spPr bwMode="auto">
            <a:xfrm>
              <a:off x="3016221" y="4325924"/>
              <a:ext cx="104775" cy="68263"/>
            </a:xfrm>
            <a:custGeom>
              <a:avLst/>
              <a:gdLst/>
              <a:ahLst/>
              <a:cxnLst>
                <a:cxn ang="0">
                  <a:pos x="0" y="0"/>
                </a:cxn>
                <a:cxn ang="0">
                  <a:pos x="66" y="21"/>
                </a:cxn>
                <a:cxn ang="0">
                  <a:pos x="0" y="43"/>
                </a:cxn>
                <a:cxn ang="0">
                  <a:pos x="0" y="0"/>
                </a:cxn>
              </a:cxnLst>
              <a:rect l="0" t="0" r="r" b="b"/>
              <a:pathLst>
                <a:path w="66" h="43">
                  <a:moveTo>
                    <a:pt x="0" y="0"/>
                  </a:moveTo>
                  <a:lnTo>
                    <a:pt x="66" y="21"/>
                  </a:lnTo>
                  <a:lnTo>
                    <a:pt x="0" y="43"/>
                  </a:lnTo>
                  <a:lnTo>
                    <a:pt x="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Line 50"/>
            <p:cNvSpPr>
              <a:spLocks noChangeShapeType="1"/>
            </p:cNvSpPr>
            <p:nvPr/>
          </p:nvSpPr>
          <p:spPr bwMode="auto">
            <a:xfrm flipV="1">
              <a:off x="684183" y="3341674"/>
              <a:ext cx="1588" cy="1150938"/>
            </a:xfrm>
            <a:prstGeom prst="line">
              <a:avLst/>
            </a:prstGeom>
            <a:noFill/>
            <a:ln w="7"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51"/>
            <p:cNvSpPr>
              <a:spLocks/>
            </p:cNvSpPr>
            <p:nvPr/>
          </p:nvSpPr>
          <p:spPr bwMode="auto">
            <a:xfrm>
              <a:off x="649258" y="3246424"/>
              <a:ext cx="68263" cy="104775"/>
            </a:xfrm>
            <a:custGeom>
              <a:avLst/>
              <a:gdLst/>
              <a:ahLst/>
              <a:cxnLst>
                <a:cxn ang="0">
                  <a:pos x="0" y="66"/>
                </a:cxn>
                <a:cxn ang="0">
                  <a:pos x="22" y="0"/>
                </a:cxn>
                <a:cxn ang="0">
                  <a:pos x="43" y="66"/>
                </a:cxn>
                <a:cxn ang="0">
                  <a:pos x="0" y="66"/>
                </a:cxn>
              </a:cxnLst>
              <a:rect l="0" t="0" r="r" b="b"/>
              <a:pathLst>
                <a:path w="43" h="66">
                  <a:moveTo>
                    <a:pt x="0" y="66"/>
                  </a:moveTo>
                  <a:lnTo>
                    <a:pt x="22" y="0"/>
                  </a:lnTo>
                  <a:lnTo>
                    <a:pt x="43" y="66"/>
                  </a:lnTo>
                  <a:lnTo>
                    <a:pt x="0" y="6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Rectangle 52"/>
            <p:cNvSpPr>
              <a:spLocks noChangeArrowheads="1"/>
            </p:cNvSpPr>
            <p:nvPr/>
          </p:nvSpPr>
          <p:spPr bwMode="auto">
            <a:xfrm>
              <a:off x="2620933" y="4438636"/>
              <a:ext cx="38472"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t</a:t>
              </a:r>
              <a:endParaRPr kumimoji="0" lang="en-US" sz="1800" b="0" i="0" u="none" strike="noStrike" cap="none" normalizeH="0" baseline="0">
                <a:ln>
                  <a:noFill/>
                </a:ln>
                <a:solidFill>
                  <a:schemeClr val="tx1"/>
                </a:solidFill>
                <a:effectLst/>
                <a:latin typeface="Arial" pitchFamily="34" charset="0"/>
              </a:endParaRPr>
            </a:p>
          </p:txBody>
        </p:sp>
        <p:sp>
          <p:nvSpPr>
            <p:cNvPr id="50" name="Line 53"/>
            <p:cNvSpPr>
              <a:spLocks noChangeShapeType="1"/>
            </p:cNvSpPr>
            <p:nvPr/>
          </p:nvSpPr>
          <p:spPr bwMode="auto">
            <a:xfrm>
              <a:off x="2717771" y="4516424"/>
              <a:ext cx="247650" cy="1588"/>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4"/>
            <p:cNvSpPr>
              <a:spLocks/>
            </p:cNvSpPr>
            <p:nvPr/>
          </p:nvSpPr>
          <p:spPr bwMode="auto">
            <a:xfrm>
              <a:off x="2957483" y="4489436"/>
              <a:ext cx="77788" cy="52388"/>
            </a:xfrm>
            <a:custGeom>
              <a:avLst/>
              <a:gdLst/>
              <a:ahLst/>
              <a:cxnLst>
                <a:cxn ang="0">
                  <a:pos x="0" y="0"/>
                </a:cxn>
                <a:cxn ang="0">
                  <a:pos x="49" y="17"/>
                </a:cxn>
                <a:cxn ang="0">
                  <a:pos x="0" y="33"/>
                </a:cxn>
                <a:cxn ang="0">
                  <a:pos x="0" y="0"/>
                </a:cxn>
              </a:cxnLst>
              <a:rect l="0" t="0" r="r" b="b"/>
              <a:pathLst>
                <a:path w="49" h="33">
                  <a:moveTo>
                    <a:pt x="0" y="0"/>
                  </a:moveTo>
                  <a:lnTo>
                    <a:pt x="49" y="17"/>
                  </a:lnTo>
                  <a:lnTo>
                    <a:pt x="0" y="33"/>
                  </a:lnTo>
                  <a:lnTo>
                    <a:pt x="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Rectangle 55"/>
            <p:cNvSpPr>
              <a:spLocks noChangeArrowheads="1"/>
            </p:cNvSpPr>
            <p:nvPr/>
          </p:nvSpPr>
          <p:spPr bwMode="auto">
            <a:xfrm>
              <a:off x="357158" y="3246424"/>
              <a:ext cx="70532"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s</a:t>
              </a:r>
              <a:endParaRPr kumimoji="0" lang="en-US" sz="1800" b="0" i="0" u="none" strike="noStrike" cap="none" normalizeH="0" baseline="0">
                <a:ln>
                  <a:noFill/>
                </a:ln>
                <a:solidFill>
                  <a:schemeClr val="tx1"/>
                </a:solidFill>
                <a:effectLst/>
                <a:latin typeface="Arial" pitchFamily="34" charset="0"/>
              </a:endParaRPr>
            </a:p>
          </p:txBody>
        </p:sp>
        <p:sp>
          <p:nvSpPr>
            <p:cNvPr id="53" name="Rectangle 56"/>
            <p:cNvSpPr>
              <a:spLocks noChangeArrowheads="1"/>
            </p:cNvSpPr>
            <p:nvPr/>
          </p:nvSpPr>
          <p:spPr bwMode="auto">
            <a:xfrm>
              <a:off x="420658" y="3301986"/>
              <a:ext cx="49694" cy="10772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a:ln>
                    <a:noFill/>
                  </a:ln>
                  <a:solidFill>
                    <a:srgbClr val="000000"/>
                  </a:solidFill>
                  <a:effectLst/>
                  <a:latin typeface="Arial" pitchFamily="34" charset="0"/>
                </a:rPr>
                <a:t>q</a:t>
              </a:r>
              <a:endParaRPr kumimoji="0" lang="en-US" sz="1800" b="0" i="0" u="none" strike="noStrike" cap="none" normalizeH="0" baseline="0">
                <a:ln>
                  <a:noFill/>
                </a:ln>
                <a:solidFill>
                  <a:schemeClr val="tx1"/>
                </a:solidFill>
                <a:effectLst/>
                <a:latin typeface="Arial" pitchFamily="34" charset="0"/>
              </a:endParaRPr>
            </a:p>
          </p:txBody>
        </p:sp>
        <p:sp>
          <p:nvSpPr>
            <p:cNvPr id="54" name="Rectangle 57"/>
            <p:cNvSpPr>
              <a:spLocks noChangeArrowheads="1"/>
            </p:cNvSpPr>
            <p:nvPr/>
          </p:nvSpPr>
          <p:spPr bwMode="auto">
            <a:xfrm>
              <a:off x="468283" y="3246424"/>
              <a:ext cx="46488"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a:t>
              </a:r>
              <a:endParaRPr kumimoji="0" lang="en-US" sz="1800" b="0" i="0" u="none" strike="noStrike" cap="none" normalizeH="0" baseline="0">
                <a:ln>
                  <a:noFill/>
                </a:ln>
                <a:solidFill>
                  <a:schemeClr val="tx1"/>
                </a:solidFill>
                <a:effectLst/>
                <a:latin typeface="Arial" pitchFamily="34" charset="0"/>
              </a:endParaRPr>
            </a:p>
          </p:txBody>
        </p:sp>
        <p:sp>
          <p:nvSpPr>
            <p:cNvPr id="55" name="Rectangle 58"/>
            <p:cNvSpPr>
              <a:spLocks noChangeArrowheads="1"/>
            </p:cNvSpPr>
            <p:nvPr/>
          </p:nvSpPr>
          <p:spPr bwMode="auto">
            <a:xfrm>
              <a:off x="511146" y="3246424"/>
              <a:ext cx="38472"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t</a:t>
              </a:r>
              <a:endParaRPr kumimoji="0" lang="en-US" sz="1800" b="0" i="0" u="none" strike="noStrike" cap="none" normalizeH="0" baseline="0">
                <a:ln>
                  <a:noFill/>
                </a:ln>
                <a:solidFill>
                  <a:schemeClr val="tx1"/>
                </a:solidFill>
                <a:effectLst/>
                <a:latin typeface="Arial" pitchFamily="34" charset="0"/>
              </a:endParaRPr>
            </a:p>
          </p:txBody>
        </p:sp>
        <p:sp>
          <p:nvSpPr>
            <p:cNvPr id="56" name="Rectangle 59"/>
            <p:cNvSpPr>
              <a:spLocks noChangeArrowheads="1"/>
            </p:cNvSpPr>
            <p:nvPr/>
          </p:nvSpPr>
          <p:spPr bwMode="auto">
            <a:xfrm>
              <a:off x="546071" y="3246424"/>
              <a:ext cx="46488"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a:t>
              </a:r>
              <a:endParaRPr kumimoji="0" lang="en-US" sz="1800" b="0" i="0" u="none" strike="noStrike" cap="none" normalizeH="0" baseline="0">
                <a:ln>
                  <a:noFill/>
                </a:ln>
                <a:solidFill>
                  <a:schemeClr val="tx1"/>
                </a:solidFill>
                <a:effectLst/>
                <a:latin typeface="Arial" pitchFamily="34" charset="0"/>
              </a:endParaRPr>
            </a:p>
          </p:txBody>
        </p:sp>
        <p:sp>
          <p:nvSpPr>
            <p:cNvPr id="57" name="Rectangle 60"/>
            <p:cNvSpPr>
              <a:spLocks noChangeArrowheads="1"/>
            </p:cNvSpPr>
            <p:nvPr/>
          </p:nvSpPr>
          <p:spPr bwMode="auto">
            <a:xfrm>
              <a:off x="560358" y="4389424"/>
              <a:ext cx="78548"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0</a:t>
              </a:r>
              <a:endParaRPr kumimoji="0" lang="en-US" sz="1800" b="0" i="0" u="none" strike="noStrike" cap="none" normalizeH="0" baseline="0">
                <a:ln>
                  <a:noFill/>
                </a:ln>
                <a:solidFill>
                  <a:schemeClr val="tx1"/>
                </a:solidFill>
                <a:effectLst/>
                <a:latin typeface="Arial" pitchFamily="34" charset="0"/>
              </a:endParaRPr>
            </a:p>
          </p:txBody>
        </p:sp>
        <p:sp>
          <p:nvSpPr>
            <p:cNvPr id="58" name="Line 61"/>
            <p:cNvSpPr>
              <a:spLocks noChangeShapeType="1"/>
            </p:cNvSpPr>
            <p:nvPr/>
          </p:nvSpPr>
          <p:spPr bwMode="auto">
            <a:xfrm>
              <a:off x="1219171" y="4306874"/>
              <a:ext cx="1588" cy="119063"/>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Line 62"/>
            <p:cNvSpPr>
              <a:spLocks noChangeShapeType="1"/>
            </p:cNvSpPr>
            <p:nvPr/>
          </p:nvSpPr>
          <p:spPr bwMode="auto">
            <a:xfrm>
              <a:off x="1482696" y="4306874"/>
              <a:ext cx="1588" cy="119063"/>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Line 63"/>
            <p:cNvSpPr>
              <a:spLocks noChangeShapeType="1"/>
            </p:cNvSpPr>
            <p:nvPr/>
          </p:nvSpPr>
          <p:spPr bwMode="auto">
            <a:xfrm>
              <a:off x="1747808" y="4306874"/>
              <a:ext cx="1588" cy="119063"/>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Line 64"/>
            <p:cNvSpPr>
              <a:spLocks noChangeShapeType="1"/>
            </p:cNvSpPr>
            <p:nvPr/>
          </p:nvSpPr>
          <p:spPr bwMode="auto">
            <a:xfrm>
              <a:off x="2012921" y="4306874"/>
              <a:ext cx="1588" cy="119063"/>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Line 65"/>
            <p:cNvSpPr>
              <a:spLocks noChangeShapeType="1"/>
            </p:cNvSpPr>
            <p:nvPr/>
          </p:nvSpPr>
          <p:spPr bwMode="auto">
            <a:xfrm>
              <a:off x="2543146" y="4306874"/>
              <a:ext cx="1588" cy="119063"/>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Rectangle 66"/>
            <p:cNvSpPr>
              <a:spLocks noChangeArrowheads="1"/>
            </p:cNvSpPr>
            <p:nvPr/>
          </p:nvSpPr>
          <p:spPr bwMode="auto">
            <a:xfrm>
              <a:off x="1135033" y="4438636"/>
              <a:ext cx="78548"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2</a:t>
              </a:r>
              <a:endParaRPr kumimoji="0" lang="en-US" sz="1800" b="0" i="0" u="none" strike="noStrike" cap="none" normalizeH="0" baseline="0">
                <a:ln>
                  <a:noFill/>
                </a:ln>
                <a:solidFill>
                  <a:schemeClr val="tx1"/>
                </a:solidFill>
                <a:effectLst/>
                <a:latin typeface="Arial" pitchFamily="34" charset="0"/>
              </a:endParaRPr>
            </a:p>
          </p:txBody>
        </p:sp>
        <p:sp>
          <p:nvSpPr>
            <p:cNvPr id="64" name="Rectangle 67"/>
            <p:cNvSpPr>
              <a:spLocks noChangeArrowheads="1"/>
            </p:cNvSpPr>
            <p:nvPr/>
          </p:nvSpPr>
          <p:spPr bwMode="auto">
            <a:xfrm>
              <a:off x="1211233" y="4438636"/>
              <a:ext cx="86562"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T</a:t>
              </a:r>
              <a:endParaRPr kumimoji="0" lang="en-US" sz="1800" b="0" i="0" u="none" strike="noStrike" cap="none" normalizeH="0" baseline="0">
                <a:ln>
                  <a:noFill/>
                </a:ln>
                <a:solidFill>
                  <a:schemeClr val="tx1"/>
                </a:solidFill>
                <a:effectLst/>
                <a:latin typeface="Arial" pitchFamily="34" charset="0"/>
              </a:endParaRPr>
            </a:p>
          </p:txBody>
        </p:sp>
        <p:sp>
          <p:nvSpPr>
            <p:cNvPr id="65" name="Rectangle 68"/>
            <p:cNvSpPr>
              <a:spLocks noChangeArrowheads="1"/>
            </p:cNvSpPr>
            <p:nvPr/>
          </p:nvSpPr>
          <p:spPr bwMode="auto">
            <a:xfrm>
              <a:off x="1401733" y="4438636"/>
              <a:ext cx="78548"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3</a:t>
              </a:r>
              <a:endParaRPr kumimoji="0" lang="en-US" sz="1800" b="0" i="0" u="none" strike="noStrike" cap="none" normalizeH="0" baseline="0">
                <a:ln>
                  <a:noFill/>
                </a:ln>
                <a:solidFill>
                  <a:schemeClr val="tx1"/>
                </a:solidFill>
                <a:effectLst/>
                <a:latin typeface="Arial" pitchFamily="34" charset="0"/>
              </a:endParaRPr>
            </a:p>
          </p:txBody>
        </p:sp>
        <p:sp>
          <p:nvSpPr>
            <p:cNvPr id="66" name="Rectangle 69"/>
            <p:cNvSpPr>
              <a:spLocks noChangeArrowheads="1"/>
            </p:cNvSpPr>
            <p:nvPr/>
          </p:nvSpPr>
          <p:spPr bwMode="auto">
            <a:xfrm>
              <a:off x="1471583" y="4438636"/>
              <a:ext cx="86562"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T</a:t>
              </a:r>
              <a:endParaRPr kumimoji="0" lang="en-US" sz="1800" b="0" i="0" u="none" strike="noStrike" cap="none" normalizeH="0" baseline="0">
                <a:ln>
                  <a:noFill/>
                </a:ln>
                <a:solidFill>
                  <a:schemeClr val="tx1"/>
                </a:solidFill>
                <a:effectLst/>
                <a:latin typeface="Arial" pitchFamily="34" charset="0"/>
              </a:endParaRPr>
            </a:p>
          </p:txBody>
        </p:sp>
        <p:sp>
          <p:nvSpPr>
            <p:cNvPr id="67" name="Rectangle 70"/>
            <p:cNvSpPr>
              <a:spLocks noChangeArrowheads="1"/>
            </p:cNvSpPr>
            <p:nvPr/>
          </p:nvSpPr>
          <p:spPr bwMode="auto">
            <a:xfrm>
              <a:off x="1689071" y="4438636"/>
              <a:ext cx="115416"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a:t>
              </a:r>
              <a:endParaRPr kumimoji="0" lang="en-US" sz="1800" b="0" i="0" u="none" strike="noStrike" cap="none" normalizeH="0" baseline="0">
                <a:ln>
                  <a:noFill/>
                </a:ln>
                <a:solidFill>
                  <a:schemeClr val="tx1"/>
                </a:solidFill>
                <a:effectLst/>
                <a:latin typeface="Arial" pitchFamily="34" charset="0"/>
              </a:endParaRPr>
            </a:p>
          </p:txBody>
        </p:sp>
        <p:sp>
          <p:nvSpPr>
            <p:cNvPr id="68" name="Line 98"/>
            <p:cNvSpPr>
              <a:spLocks noChangeShapeType="1"/>
            </p:cNvSpPr>
            <p:nvPr/>
          </p:nvSpPr>
          <p:spPr bwMode="auto">
            <a:xfrm>
              <a:off x="2808258" y="4306874"/>
              <a:ext cx="1588" cy="119063"/>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Line 115"/>
            <p:cNvSpPr>
              <a:spLocks noChangeShapeType="1"/>
            </p:cNvSpPr>
            <p:nvPr/>
          </p:nvSpPr>
          <p:spPr bwMode="auto">
            <a:xfrm>
              <a:off x="622271" y="4224324"/>
              <a:ext cx="133350" cy="1588"/>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Line 116"/>
            <p:cNvSpPr>
              <a:spLocks noChangeShapeType="1"/>
            </p:cNvSpPr>
            <p:nvPr/>
          </p:nvSpPr>
          <p:spPr bwMode="auto">
            <a:xfrm>
              <a:off x="622271" y="4090974"/>
              <a:ext cx="133350" cy="1588"/>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Line 117"/>
            <p:cNvSpPr>
              <a:spLocks noChangeShapeType="1"/>
            </p:cNvSpPr>
            <p:nvPr/>
          </p:nvSpPr>
          <p:spPr bwMode="auto">
            <a:xfrm>
              <a:off x="622271" y="3959211"/>
              <a:ext cx="133350" cy="1588"/>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Line 118"/>
            <p:cNvSpPr>
              <a:spLocks noChangeShapeType="1"/>
            </p:cNvSpPr>
            <p:nvPr/>
          </p:nvSpPr>
          <p:spPr bwMode="auto">
            <a:xfrm>
              <a:off x="622271" y="3825861"/>
              <a:ext cx="133350" cy="1588"/>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Line 119"/>
            <p:cNvSpPr>
              <a:spLocks noChangeShapeType="1"/>
            </p:cNvSpPr>
            <p:nvPr/>
          </p:nvSpPr>
          <p:spPr bwMode="auto">
            <a:xfrm>
              <a:off x="622271" y="3694099"/>
              <a:ext cx="133350" cy="1588"/>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ine 120"/>
            <p:cNvSpPr>
              <a:spLocks noChangeShapeType="1"/>
            </p:cNvSpPr>
            <p:nvPr/>
          </p:nvSpPr>
          <p:spPr bwMode="auto">
            <a:xfrm>
              <a:off x="622271" y="3560749"/>
              <a:ext cx="133350" cy="1588"/>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Line 121"/>
            <p:cNvSpPr>
              <a:spLocks noChangeShapeType="1"/>
            </p:cNvSpPr>
            <p:nvPr/>
          </p:nvSpPr>
          <p:spPr bwMode="auto">
            <a:xfrm>
              <a:off x="622271" y="3428986"/>
              <a:ext cx="133350" cy="1588"/>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122"/>
            <p:cNvSpPr>
              <a:spLocks/>
            </p:cNvSpPr>
            <p:nvPr/>
          </p:nvSpPr>
          <p:spPr bwMode="auto">
            <a:xfrm>
              <a:off x="687342" y="3298812"/>
              <a:ext cx="2292367" cy="1351706"/>
            </a:xfrm>
            <a:custGeom>
              <a:avLst/>
              <a:gdLst>
                <a:gd name="connsiteX0" fmla="*/ 0 w 10000"/>
                <a:gd name="connsiteY0" fmla="*/ 8029 h 10000"/>
                <a:gd name="connsiteX1" fmla="*/ 0 w 10000"/>
                <a:gd name="connsiteY1" fmla="*/ 7031 h 10000"/>
                <a:gd name="connsiteX2" fmla="*/ 1157 w 10000"/>
                <a:gd name="connsiteY2" fmla="*/ 7031 h 10000"/>
                <a:gd name="connsiteX3" fmla="*/ 1164 w 10000"/>
                <a:gd name="connsiteY3" fmla="*/ 3041 h 10000"/>
                <a:gd name="connsiteX4" fmla="*/ 2315 w 10000"/>
                <a:gd name="connsiteY4" fmla="*/ 3041 h 10000"/>
                <a:gd name="connsiteX5" fmla="*/ 2315 w 10000"/>
                <a:gd name="connsiteY5" fmla="*/ 0 h 10000"/>
                <a:gd name="connsiteX6" fmla="*/ 3465 w 10000"/>
                <a:gd name="connsiteY6" fmla="*/ 0 h 10000"/>
                <a:gd name="connsiteX7" fmla="*/ 3465 w 10000"/>
                <a:gd name="connsiteY7" fmla="*/ 3017 h 10000"/>
                <a:gd name="connsiteX8" fmla="*/ 4622 w 10000"/>
                <a:gd name="connsiteY8" fmla="*/ 3017 h 10000"/>
                <a:gd name="connsiteX9" fmla="*/ 4622 w 10000"/>
                <a:gd name="connsiteY9" fmla="*/ 2007 h 10000"/>
                <a:gd name="connsiteX10" fmla="*/ 5780 w 10000"/>
                <a:gd name="connsiteY10" fmla="*/ 2007 h 10000"/>
                <a:gd name="connsiteX11" fmla="*/ 5780 w 10000"/>
                <a:gd name="connsiteY11" fmla="*/ 8029 h 10000"/>
                <a:gd name="connsiteX12" fmla="*/ 6937 w 10000"/>
                <a:gd name="connsiteY12" fmla="*/ 8089 h 10000"/>
                <a:gd name="connsiteX13" fmla="*/ 6930 w 10000"/>
                <a:gd name="connsiteY13" fmla="*/ 10000 h 10000"/>
                <a:gd name="connsiteX14" fmla="*/ 8094 w 10000"/>
                <a:gd name="connsiteY14" fmla="*/ 10000 h 10000"/>
                <a:gd name="connsiteX15" fmla="*/ 8157 w 10000"/>
                <a:gd name="connsiteY15" fmla="*/ 7813 h 10000"/>
                <a:gd name="connsiteX16" fmla="*/ 9252 w 10000"/>
                <a:gd name="connsiteY16" fmla="*/ 7031 h 10000"/>
                <a:gd name="connsiteX17" fmla="*/ 9245 w 10000"/>
                <a:gd name="connsiteY17" fmla="*/ 6022 h 10000"/>
                <a:gd name="connsiteX18" fmla="*/ 10000 w 10000"/>
                <a:gd name="connsiteY18" fmla="*/ 6022 h 10000"/>
                <a:gd name="connsiteX0" fmla="*/ 0 w 10000"/>
                <a:gd name="connsiteY0" fmla="*/ 8029 h 10000"/>
                <a:gd name="connsiteX1" fmla="*/ 0 w 10000"/>
                <a:gd name="connsiteY1" fmla="*/ 7031 h 10000"/>
                <a:gd name="connsiteX2" fmla="*/ 1157 w 10000"/>
                <a:gd name="connsiteY2" fmla="*/ 7031 h 10000"/>
                <a:gd name="connsiteX3" fmla="*/ 1164 w 10000"/>
                <a:gd name="connsiteY3" fmla="*/ 3041 h 10000"/>
                <a:gd name="connsiteX4" fmla="*/ 2315 w 10000"/>
                <a:gd name="connsiteY4" fmla="*/ 3041 h 10000"/>
                <a:gd name="connsiteX5" fmla="*/ 2315 w 10000"/>
                <a:gd name="connsiteY5" fmla="*/ 0 h 10000"/>
                <a:gd name="connsiteX6" fmla="*/ 3465 w 10000"/>
                <a:gd name="connsiteY6" fmla="*/ 0 h 10000"/>
                <a:gd name="connsiteX7" fmla="*/ 3465 w 10000"/>
                <a:gd name="connsiteY7" fmla="*/ 3017 h 10000"/>
                <a:gd name="connsiteX8" fmla="*/ 4622 w 10000"/>
                <a:gd name="connsiteY8" fmla="*/ 3017 h 10000"/>
                <a:gd name="connsiteX9" fmla="*/ 4622 w 10000"/>
                <a:gd name="connsiteY9" fmla="*/ 2007 h 10000"/>
                <a:gd name="connsiteX10" fmla="*/ 5780 w 10000"/>
                <a:gd name="connsiteY10" fmla="*/ 2007 h 10000"/>
                <a:gd name="connsiteX11" fmla="*/ 5780 w 10000"/>
                <a:gd name="connsiteY11" fmla="*/ 8029 h 10000"/>
                <a:gd name="connsiteX12" fmla="*/ 6937 w 10000"/>
                <a:gd name="connsiteY12" fmla="*/ 8089 h 10000"/>
                <a:gd name="connsiteX13" fmla="*/ 6930 w 10000"/>
                <a:gd name="connsiteY13" fmla="*/ 10000 h 10000"/>
                <a:gd name="connsiteX14" fmla="*/ 8094 w 10000"/>
                <a:gd name="connsiteY14" fmla="*/ 10000 h 10000"/>
                <a:gd name="connsiteX15" fmla="*/ 8115 w 10000"/>
                <a:gd name="connsiteY15" fmla="*/ 7741 h 10000"/>
                <a:gd name="connsiteX16" fmla="*/ 9252 w 10000"/>
                <a:gd name="connsiteY16" fmla="*/ 7031 h 10000"/>
                <a:gd name="connsiteX17" fmla="*/ 9245 w 10000"/>
                <a:gd name="connsiteY17" fmla="*/ 6022 h 10000"/>
                <a:gd name="connsiteX18" fmla="*/ 10000 w 10000"/>
                <a:gd name="connsiteY18" fmla="*/ 6022 h 10000"/>
                <a:gd name="connsiteX0" fmla="*/ 0 w 10000"/>
                <a:gd name="connsiteY0" fmla="*/ 8029 h 10000"/>
                <a:gd name="connsiteX1" fmla="*/ 0 w 10000"/>
                <a:gd name="connsiteY1" fmla="*/ 7031 h 10000"/>
                <a:gd name="connsiteX2" fmla="*/ 1157 w 10000"/>
                <a:gd name="connsiteY2" fmla="*/ 7031 h 10000"/>
                <a:gd name="connsiteX3" fmla="*/ 1164 w 10000"/>
                <a:gd name="connsiteY3" fmla="*/ 3041 h 10000"/>
                <a:gd name="connsiteX4" fmla="*/ 2315 w 10000"/>
                <a:gd name="connsiteY4" fmla="*/ 3041 h 10000"/>
                <a:gd name="connsiteX5" fmla="*/ 2315 w 10000"/>
                <a:gd name="connsiteY5" fmla="*/ 0 h 10000"/>
                <a:gd name="connsiteX6" fmla="*/ 3465 w 10000"/>
                <a:gd name="connsiteY6" fmla="*/ 0 h 10000"/>
                <a:gd name="connsiteX7" fmla="*/ 3465 w 10000"/>
                <a:gd name="connsiteY7" fmla="*/ 3017 h 10000"/>
                <a:gd name="connsiteX8" fmla="*/ 4622 w 10000"/>
                <a:gd name="connsiteY8" fmla="*/ 3017 h 10000"/>
                <a:gd name="connsiteX9" fmla="*/ 4622 w 10000"/>
                <a:gd name="connsiteY9" fmla="*/ 2007 h 10000"/>
                <a:gd name="connsiteX10" fmla="*/ 5780 w 10000"/>
                <a:gd name="connsiteY10" fmla="*/ 2007 h 10000"/>
                <a:gd name="connsiteX11" fmla="*/ 5780 w 10000"/>
                <a:gd name="connsiteY11" fmla="*/ 8029 h 10000"/>
                <a:gd name="connsiteX12" fmla="*/ 6937 w 10000"/>
                <a:gd name="connsiteY12" fmla="*/ 8089 h 10000"/>
                <a:gd name="connsiteX13" fmla="*/ 6930 w 10000"/>
                <a:gd name="connsiteY13" fmla="*/ 10000 h 10000"/>
                <a:gd name="connsiteX14" fmla="*/ 8094 w 10000"/>
                <a:gd name="connsiteY14" fmla="*/ 10000 h 10000"/>
                <a:gd name="connsiteX15" fmla="*/ 8094 w 10000"/>
                <a:gd name="connsiteY15" fmla="*/ 7741 h 10000"/>
                <a:gd name="connsiteX16" fmla="*/ 9252 w 10000"/>
                <a:gd name="connsiteY16" fmla="*/ 7031 h 10000"/>
                <a:gd name="connsiteX17" fmla="*/ 9245 w 10000"/>
                <a:gd name="connsiteY17" fmla="*/ 6022 h 10000"/>
                <a:gd name="connsiteX18" fmla="*/ 10000 w 10000"/>
                <a:gd name="connsiteY18" fmla="*/ 6022 h 10000"/>
                <a:gd name="connsiteX0" fmla="*/ 0 w 10000"/>
                <a:gd name="connsiteY0" fmla="*/ 8029 h 10000"/>
                <a:gd name="connsiteX1" fmla="*/ 0 w 10000"/>
                <a:gd name="connsiteY1" fmla="*/ 7031 h 10000"/>
                <a:gd name="connsiteX2" fmla="*/ 1157 w 10000"/>
                <a:gd name="connsiteY2" fmla="*/ 7031 h 10000"/>
                <a:gd name="connsiteX3" fmla="*/ 1164 w 10000"/>
                <a:gd name="connsiteY3" fmla="*/ 3041 h 10000"/>
                <a:gd name="connsiteX4" fmla="*/ 2315 w 10000"/>
                <a:gd name="connsiteY4" fmla="*/ 3041 h 10000"/>
                <a:gd name="connsiteX5" fmla="*/ 2315 w 10000"/>
                <a:gd name="connsiteY5" fmla="*/ 0 h 10000"/>
                <a:gd name="connsiteX6" fmla="*/ 3465 w 10000"/>
                <a:gd name="connsiteY6" fmla="*/ 0 h 10000"/>
                <a:gd name="connsiteX7" fmla="*/ 3465 w 10000"/>
                <a:gd name="connsiteY7" fmla="*/ 3017 h 10000"/>
                <a:gd name="connsiteX8" fmla="*/ 4622 w 10000"/>
                <a:gd name="connsiteY8" fmla="*/ 3017 h 10000"/>
                <a:gd name="connsiteX9" fmla="*/ 4622 w 10000"/>
                <a:gd name="connsiteY9" fmla="*/ 2007 h 10000"/>
                <a:gd name="connsiteX10" fmla="*/ 5780 w 10000"/>
                <a:gd name="connsiteY10" fmla="*/ 2007 h 10000"/>
                <a:gd name="connsiteX11" fmla="*/ 5780 w 10000"/>
                <a:gd name="connsiteY11" fmla="*/ 8029 h 10000"/>
                <a:gd name="connsiteX12" fmla="*/ 6937 w 10000"/>
                <a:gd name="connsiteY12" fmla="*/ 8089 h 10000"/>
                <a:gd name="connsiteX13" fmla="*/ 6930 w 10000"/>
                <a:gd name="connsiteY13" fmla="*/ 10000 h 10000"/>
                <a:gd name="connsiteX14" fmla="*/ 8094 w 10000"/>
                <a:gd name="connsiteY14" fmla="*/ 10000 h 10000"/>
                <a:gd name="connsiteX15" fmla="*/ 8094 w 10000"/>
                <a:gd name="connsiteY15" fmla="*/ 7741 h 10000"/>
                <a:gd name="connsiteX16" fmla="*/ 9231 w 10000"/>
                <a:gd name="connsiteY16" fmla="*/ 7698 h 10000"/>
                <a:gd name="connsiteX17" fmla="*/ 9245 w 10000"/>
                <a:gd name="connsiteY17" fmla="*/ 6022 h 10000"/>
                <a:gd name="connsiteX18" fmla="*/ 10000 w 10000"/>
                <a:gd name="connsiteY18" fmla="*/ 6022 h 10000"/>
                <a:gd name="connsiteX0" fmla="*/ 0 w 10000"/>
                <a:gd name="connsiteY0" fmla="*/ 8029 h 10000"/>
                <a:gd name="connsiteX1" fmla="*/ 0 w 10000"/>
                <a:gd name="connsiteY1" fmla="*/ 7031 h 10000"/>
                <a:gd name="connsiteX2" fmla="*/ 1157 w 10000"/>
                <a:gd name="connsiteY2" fmla="*/ 7031 h 10000"/>
                <a:gd name="connsiteX3" fmla="*/ 1164 w 10000"/>
                <a:gd name="connsiteY3" fmla="*/ 3041 h 10000"/>
                <a:gd name="connsiteX4" fmla="*/ 2315 w 10000"/>
                <a:gd name="connsiteY4" fmla="*/ 3041 h 10000"/>
                <a:gd name="connsiteX5" fmla="*/ 2315 w 10000"/>
                <a:gd name="connsiteY5" fmla="*/ 0 h 10000"/>
                <a:gd name="connsiteX6" fmla="*/ 3465 w 10000"/>
                <a:gd name="connsiteY6" fmla="*/ 0 h 10000"/>
                <a:gd name="connsiteX7" fmla="*/ 3465 w 10000"/>
                <a:gd name="connsiteY7" fmla="*/ 3017 h 10000"/>
                <a:gd name="connsiteX8" fmla="*/ 4622 w 10000"/>
                <a:gd name="connsiteY8" fmla="*/ 3017 h 10000"/>
                <a:gd name="connsiteX9" fmla="*/ 4622 w 10000"/>
                <a:gd name="connsiteY9" fmla="*/ 2007 h 10000"/>
                <a:gd name="connsiteX10" fmla="*/ 5780 w 10000"/>
                <a:gd name="connsiteY10" fmla="*/ 2007 h 10000"/>
                <a:gd name="connsiteX11" fmla="*/ 5780 w 10000"/>
                <a:gd name="connsiteY11" fmla="*/ 8029 h 10000"/>
                <a:gd name="connsiteX12" fmla="*/ 6937 w 10000"/>
                <a:gd name="connsiteY12" fmla="*/ 8089 h 10000"/>
                <a:gd name="connsiteX13" fmla="*/ 6930 w 10000"/>
                <a:gd name="connsiteY13" fmla="*/ 10000 h 10000"/>
                <a:gd name="connsiteX14" fmla="*/ 8094 w 10000"/>
                <a:gd name="connsiteY14" fmla="*/ 10000 h 10000"/>
                <a:gd name="connsiteX15" fmla="*/ 8094 w 10000"/>
                <a:gd name="connsiteY15" fmla="*/ 7741 h 10000"/>
                <a:gd name="connsiteX16" fmla="*/ 9231 w 10000"/>
                <a:gd name="connsiteY16" fmla="*/ 7770 h 10000"/>
                <a:gd name="connsiteX17" fmla="*/ 9245 w 10000"/>
                <a:gd name="connsiteY17" fmla="*/ 6022 h 10000"/>
                <a:gd name="connsiteX18" fmla="*/ 10000 w 10000"/>
                <a:gd name="connsiteY18" fmla="*/ 6022 h 10000"/>
                <a:gd name="connsiteX0" fmla="*/ 0 w 10000"/>
                <a:gd name="connsiteY0" fmla="*/ 8029 h 10000"/>
                <a:gd name="connsiteX1" fmla="*/ 0 w 10000"/>
                <a:gd name="connsiteY1" fmla="*/ 7031 h 10000"/>
                <a:gd name="connsiteX2" fmla="*/ 1157 w 10000"/>
                <a:gd name="connsiteY2" fmla="*/ 7031 h 10000"/>
                <a:gd name="connsiteX3" fmla="*/ 1164 w 10000"/>
                <a:gd name="connsiteY3" fmla="*/ 3041 h 10000"/>
                <a:gd name="connsiteX4" fmla="*/ 2315 w 10000"/>
                <a:gd name="connsiteY4" fmla="*/ 3041 h 10000"/>
                <a:gd name="connsiteX5" fmla="*/ 2315 w 10000"/>
                <a:gd name="connsiteY5" fmla="*/ 0 h 10000"/>
                <a:gd name="connsiteX6" fmla="*/ 3465 w 10000"/>
                <a:gd name="connsiteY6" fmla="*/ 0 h 10000"/>
                <a:gd name="connsiteX7" fmla="*/ 3465 w 10000"/>
                <a:gd name="connsiteY7" fmla="*/ 3017 h 10000"/>
                <a:gd name="connsiteX8" fmla="*/ 4622 w 10000"/>
                <a:gd name="connsiteY8" fmla="*/ 3017 h 10000"/>
                <a:gd name="connsiteX9" fmla="*/ 4622 w 10000"/>
                <a:gd name="connsiteY9" fmla="*/ 2007 h 10000"/>
                <a:gd name="connsiteX10" fmla="*/ 5780 w 10000"/>
                <a:gd name="connsiteY10" fmla="*/ 2007 h 10000"/>
                <a:gd name="connsiteX11" fmla="*/ 5780 w 10000"/>
                <a:gd name="connsiteY11" fmla="*/ 8029 h 10000"/>
                <a:gd name="connsiteX12" fmla="*/ 6937 w 10000"/>
                <a:gd name="connsiteY12" fmla="*/ 8089 h 10000"/>
                <a:gd name="connsiteX13" fmla="*/ 6930 w 10000"/>
                <a:gd name="connsiteY13" fmla="*/ 10000 h 10000"/>
                <a:gd name="connsiteX14" fmla="*/ 8094 w 10000"/>
                <a:gd name="connsiteY14" fmla="*/ 10000 h 10000"/>
                <a:gd name="connsiteX15" fmla="*/ 8094 w 10000"/>
                <a:gd name="connsiteY15" fmla="*/ 7741 h 10000"/>
                <a:gd name="connsiteX16" fmla="*/ 9241 w 10000"/>
                <a:gd name="connsiteY16" fmla="*/ 7770 h 10000"/>
                <a:gd name="connsiteX17" fmla="*/ 9245 w 10000"/>
                <a:gd name="connsiteY17" fmla="*/ 6022 h 10000"/>
                <a:gd name="connsiteX18" fmla="*/ 10000 w 10000"/>
                <a:gd name="connsiteY18" fmla="*/ 6022 h 10000"/>
                <a:gd name="connsiteX0" fmla="*/ 0 w 10000"/>
                <a:gd name="connsiteY0" fmla="*/ 8029 h 10000"/>
                <a:gd name="connsiteX1" fmla="*/ 0 w 10000"/>
                <a:gd name="connsiteY1" fmla="*/ 7031 h 10000"/>
                <a:gd name="connsiteX2" fmla="*/ 1157 w 10000"/>
                <a:gd name="connsiteY2" fmla="*/ 7031 h 10000"/>
                <a:gd name="connsiteX3" fmla="*/ 1164 w 10000"/>
                <a:gd name="connsiteY3" fmla="*/ 3041 h 10000"/>
                <a:gd name="connsiteX4" fmla="*/ 2315 w 10000"/>
                <a:gd name="connsiteY4" fmla="*/ 3041 h 10000"/>
                <a:gd name="connsiteX5" fmla="*/ 2315 w 10000"/>
                <a:gd name="connsiteY5" fmla="*/ 0 h 10000"/>
                <a:gd name="connsiteX6" fmla="*/ 3465 w 10000"/>
                <a:gd name="connsiteY6" fmla="*/ 0 h 10000"/>
                <a:gd name="connsiteX7" fmla="*/ 3465 w 10000"/>
                <a:gd name="connsiteY7" fmla="*/ 3017 h 10000"/>
                <a:gd name="connsiteX8" fmla="*/ 4622 w 10000"/>
                <a:gd name="connsiteY8" fmla="*/ 3017 h 10000"/>
                <a:gd name="connsiteX9" fmla="*/ 4622 w 10000"/>
                <a:gd name="connsiteY9" fmla="*/ 2007 h 10000"/>
                <a:gd name="connsiteX10" fmla="*/ 5780 w 10000"/>
                <a:gd name="connsiteY10" fmla="*/ 2007 h 10000"/>
                <a:gd name="connsiteX11" fmla="*/ 5780 w 10000"/>
                <a:gd name="connsiteY11" fmla="*/ 8029 h 10000"/>
                <a:gd name="connsiteX12" fmla="*/ 6937 w 10000"/>
                <a:gd name="connsiteY12" fmla="*/ 8053 h 10000"/>
                <a:gd name="connsiteX13" fmla="*/ 6930 w 10000"/>
                <a:gd name="connsiteY13" fmla="*/ 10000 h 10000"/>
                <a:gd name="connsiteX14" fmla="*/ 8094 w 10000"/>
                <a:gd name="connsiteY14" fmla="*/ 10000 h 10000"/>
                <a:gd name="connsiteX15" fmla="*/ 8094 w 10000"/>
                <a:gd name="connsiteY15" fmla="*/ 7741 h 10000"/>
                <a:gd name="connsiteX16" fmla="*/ 9241 w 10000"/>
                <a:gd name="connsiteY16" fmla="*/ 7770 h 10000"/>
                <a:gd name="connsiteX17" fmla="*/ 9245 w 10000"/>
                <a:gd name="connsiteY17" fmla="*/ 6022 h 10000"/>
                <a:gd name="connsiteX18" fmla="*/ 10000 w 10000"/>
                <a:gd name="connsiteY18" fmla="*/ 6022 h 10000"/>
                <a:gd name="connsiteX0" fmla="*/ 0 w 10000"/>
                <a:gd name="connsiteY0" fmla="*/ 8029 h 10000"/>
                <a:gd name="connsiteX1" fmla="*/ 0 w 10000"/>
                <a:gd name="connsiteY1" fmla="*/ 7031 h 10000"/>
                <a:gd name="connsiteX2" fmla="*/ 1157 w 10000"/>
                <a:gd name="connsiteY2" fmla="*/ 7031 h 10000"/>
                <a:gd name="connsiteX3" fmla="*/ 1164 w 10000"/>
                <a:gd name="connsiteY3" fmla="*/ 3041 h 10000"/>
                <a:gd name="connsiteX4" fmla="*/ 2315 w 10000"/>
                <a:gd name="connsiteY4" fmla="*/ 3041 h 10000"/>
                <a:gd name="connsiteX5" fmla="*/ 2315 w 10000"/>
                <a:gd name="connsiteY5" fmla="*/ 0 h 10000"/>
                <a:gd name="connsiteX6" fmla="*/ 3465 w 10000"/>
                <a:gd name="connsiteY6" fmla="*/ 0 h 10000"/>
                <a:gd name="connsiteX7" fmla="*/ 3465 w 10000"/>
                <a:gd name="connsiteY7" fmla="*/ 3017 h 10000"/>
                <a:gd name="connsiteX8" fmla="*/ 4622 w 10000"/>
                <a:gd name="connsiteY8" fmla="*/ 3017 h 10000"/>
                <a:gd name="connsiteX9" fmla="*/ 4622 w 10000"/>
                <a:gd name="connsiteY9" fmla="*/ 2007 h 10000"/>
                <a:gd name="connsiteX10" fmla="*/ 5780 w 10000"/>
                <a:gd name="connsiteY10" fmla="*/ 2007 h 10000"/>
                <a:gd name="connsiteX11" fmla="*/ 5780 w 10000"/>
                <a:gd name="connsiteY11" fmla="*/ 8029 h 10000"/>
                <a:gd name="connsiteX12" fmla="*/ 6937 w 10000"/>
                <a:gd name="connsiteY12" fmla="*/ 8053 h 10000"/>
                <a:gd name="connsiteX13" fmla="*/ 6930 w 10000"/>
                <a:gd name="connsiteY13" fmla="*/ 10000 h 10000"/>
                <a:gd name="connsiteX14" fmla="*/ 8094 w 10000"/>
                <a:gd name="connsiteY14" fmla="*/ 10000 h 10000"/>
                <a:gd name="connsiteX15" fmla="*/ 8094 w 10000"/>
                <a:gd name="connsiteY15" fmla="*/ 7741 h 10000"/>
                <a:gd name="connsiteX16" fmla="*/ 9241 w 10000"/>
                <a:gd name="connsiteY16" fmla="*/ 7734 h 10000"/>
                <a:gd name="connsiteX17" fmla="*/ 9245 w 10000"/>
                <a:gd name="connsiteY17" fmla="*/ 6022 h 10000"/>
                <a:gd name="connsiteX18" fmla="*/ 10000 w 10000"/>
                <a:gd name="connsiteY18" fmla="*/ 6022 h 10000"/>
                <a:gd name="connsiteX0" fmla="*/ 0 w 10000"/>
                <a:gd name="connsiteY0" fmla="*/ 8029 h 10000"/>
                <a:gd name="connsiteX1" fmla="*/ 0 w 10000"/>
                <a:gd name="connsiteY1" fmla="*/ 7031 h 10000"/>
                <a:gd name="connsiteX2" fmla="*/ 1157 w 10000"/>
                <a:gd name="connsiteY2" fmla="*/ 7031 h 10000"/>
                <a:gd name="connsiteX3" fmla="*/ 1164 w 10000"/>
                <a:gd name="connsiteY3" fmla="*/ 3041 h 10000"/>
                <a:gd name="connsiteX4" fmla="*/ 2315 w 10000"/>
                <a:gd name="connsiteY4" fmla="*/ 3041 h 10000"/>
                <a:gd name="connsiteX5" fmla="*/ 2315 w 10000"/>
                <a:gd name="connsiteY5" fmla="*/ 0 h 10000"/>
                <a:gd name="connsiteX6" fmla="*/ 3465 w 10000"/>
                <a:gd name="connsiteY6" fmla="*/ 0 h 10000"/>
                <a:gd name="connsiteX7" fmla="*/ 3486 w 10000"/>
                <a:gd name="connsiteY7" fmla="*/ 2945 h 10000"/>
                <a:gd name="connsiteX8" fmla="*/ 4622 w 10000"/>
                <a:gd name="connsiteY8" fmla="*/ 3017 h 10000"/>
                <a:gd name="connsiteX9" fmla="*/ 4622 w 10000"/>
                <a:gd name="connsiteY9" fmla="*/ 2007 h 10000"/>
                <a:gd name="connsiteX10" fmla="*/ 5780 w 10000"/>
                <a:gd name="connsiteY10" fmla="*/ 2007 h 10000"/>
                <a:gd name="connsiteX11" fmla="*/ 5780 w 10000"/>
                <a:gd name="connsiteY11" fmla="*/ 8029 h 10000"/>
                <a:gd name="connsiteX12" fmla="*/ 6937 w 10000"/>
                <a:gd name="connsiteY12" fmla="*/ 8053 h 10000"/>
                <a:gd name="connsiteX13" fmla="*/ 6930 w 10000"/>
                <a:gd name="connsiteY13" fmla="*/ 10000 h 10000"/>
                <a:gd name="connsiteX14" fmla="*/ 8094 w 10000"/>
                <a:gd name="connsiteY14" fmla="*/ 10000 h 10000"/>
                <a:gd name="connsiteX15" fmla="*/ 8094 w 10000"/>
                <a:gd name="connsiteY15" fmla="*/ 7741 h 10000"/>
                <a:gd name="connsiteX16" fmla="*/ 9241 w 10000"/>
                <a:gd name="connsiteY16" fmla="*/ 7734 h 10000"/>
                <a:gd name="connsiteX17" fmla="*/ 9245 w 10000"/>
                <a:gd name="connsiteY17" fmla="*/ 6022 h 10000"/>
                <a:gd name="connsiteX18" fmla="*/ 10000 w 10000"/>
                <a:gd name="connsiteY18" fmla="*/ 6022 h 10000"/>
                <a:gd name="connsiteX0" fmla="*/ 0 w 10000"/>
                <a:gd name="connsiteY0" fmla="*/ 8029 h 10000"/>
                <a:gd name="connsiteX1" fmla="*/ 0 w 10000"/>
                <a:gd name="connsiteY1" fmla="*/ 7031 h 10000"/>
                <a:gd name="connsiteX2" fmla="*/ 1157 w 10000"/>
                <a:gd name="connsiteY2" fmla="*/ 7031 h 10000"/>
                <a:gd name="connsiteX3" fmla="*/ 1164 w 10000"/>
                <a:gd name="connsiteY3" fmla="*/ 3041 h 10000"/>
                <a:gd name="connsiteX4" fmla="*/ 2315 w 10000"/>
                <a:gd name="connsiteY4" fmla="*/ 3041 h 10000"/>
                <a:gd name="connsiteX5" fmla="*/ 2315 w 10000"/>
                <a:gd name="connsiteY5" fmla="*/ 0 h 10000"/>
                <a:gd name="connsiteX6" fmla="*/ 3465 w 10000"/>
                <a:gd name="connsiteY6" fmla="*/ 0 h 10000"/>
                <a:gd name="connsiteX7" fmla="*/ 3476 w 10000"/>
                <a:gd name="connsiteY7" fmla="*/ 2891 h 10000"/>
                <a:gd name="connsiteX8" fmla="*/ 4622 w 10000"/>
                <a:gd name="connsiteY8" fmla="*/ 3017 h 10000"/>
                <a:gd name="connsiteX9" fmla="*/ 4622 w 10000"/>
                <a:gd name="connsiteY9" fmla="*/ 2007 h 10000"/>
                <a:gd name="connsiteX10" fmla="*/ 5780 w 10000"/>
                <a:gd name="connsiteY10" fmla="*/ 2007 h 10000"/>
                <a:gd name="connsiteX11" fmla="*/ 5780 w 10000"/>
                <a:gd name="connsiteY11" fmla="*/ 8029 h 10000"/>
                <a:gd name="connsiteX12" fmla="*/ 6937 w 10000"/>
                <a:gd name="connsiteY12" fmla="*/ 8053 h 10000"/>
                <a:gd name="connsiteX13" fmla="*/ 6930 w 10000"/>
                <a:gd name="connsiteY13" fmla="*/ 10000 h 10000"/>
                <a:gd name="connsiteX14" fmla="*/ 8094 w 10000"/>
                <a:gd name="connsiteY14" fmla="*/ 10000 h 10000"/>
                <a:gd name="connsiteX15" fmla="*/ 8094 w 10000"/>
                <a:gd name="connsiteY15" fmla="*/ 7741 h 10000"/>
                <a:gd name="connsiteX16" fmla="*/ 9241 w 10000"/>
                <a:gd name="connsiteY16" fmla="*/ 7734 h 10000"/>
                <a:gd name="connsiteX17" fmla="*/ 9245 w 10000"/>
                <a:gd name="connsiteY17" fmla="*/ 6022 h 10000"/>
                <a:gd name="connsiteX18" fmla="*/ 10000 w 10000"/>
                <a:gd name="connsiteY18" fmla="*/ 6022 h 10000"/>
                <a:gd name="connsiteX0" fmla="*/ 0 w 10000"/>
                <a:gd name="connsiteY0" fmla="*/ 8029 h 10000"/>
                <a:gd name="connsiteX1" fmla="*/ 0 w 10000"/>
                <a:gd name="connsiteY1" fmla="*/ 7031 h 10000"/>
                <a:gd name="connsiteX2" fmla="*/ 1157 w 10000"/>
                <a:gd name="connsiteY2" fmla="*/ 7031 h 10000"/>
                <a:gd name="connsiteX3" fmla="*/ 1164 w 10000"/>
                <a:gd name="connsiteY3" fmla="*/ 3041 h 10000"/>
                <a:gd name="connsiteX4" fmla="*/ 2315 w 10000"/>
                <a:gd name="connsiteY4" fmla="*/ 3041 h 10000"/>
                <a:gd name="connsiteX5" fmla="*/ 2315 w 10000"/>
                <a:gd name="connsiteY5" fmla="*/ 0 h 10000"/>
                <a:gd name="connsiteX6" fmla="*/ 3465 w 10000"/>
                <a:gd name="connsiteY6" fmla="*/ 0 h 10000"/>
                <a:gd name="connsiteX7" fmla="*/ 3476 w 10000"/>
                <a:gd name="connsiteY7" fmla="*/ 2891 h 10000"/>
                <a:gd name="connsiteX8" fmla="*/ 4622 w 10000"/>
                <a:gd name="connsiteY8" fmla="*/ 2891 h 10000"/>
                <a:gd name="connsiteX9" fmla="*/ 4622 w 10000"/>
                <a:gd name="connsiteY9" fmla="*/ 2007 h 10000"/>
                <a:gd name="connsiteX10" fmla="*/ 5780 w 10000"/>
                <a:gd name="connsiteY10" fmla="*/ 2007 h 10000"/>
                <a:gd name="connsiteX11" fmla="*/ 5780 w 10000"/>
                <a:gd name="connsiteY11" fmla="*/ 8029 h 10000"/>
                <a:gd name="connsiteX12" fmla="*/ 6937 w 10000"/>
                <a:gd name="connsiteY12" fmla="*/ 8053 h 10000"/>
                <a:gd name="connsiteX13" fmla="*/ 6930 w 10000"/>
                <a:gd name="connsiteY13" fmla="*/ 10000 h 10000"/>
                <a:gd name="connsiteX14" fmla="*/ 8094 w 10000"/>
                <a:gd name="connsiteY14" fmla="*/ 10000 h 10000"/>
                <a:gd name="connsiteX15" fmla="*/ 8094 w 10000"/>
                <a:gd name="connsiteY15" fmla="*/ 7741 h 10000"/>
                <a:gd name="connsiteX16" fmla="*/ 9241 w 10000"/>
                <a:gd name="connsiteY16" fmla="*/ 7734 h 10000"/>
                <a:gd name="connsiteX17" fmla="*/ 9245 w 10000"/>
                <a:gd name="connsiteY17" fmla="*/ 6022 h 10000"/>
                <a:gd name="connsiteX18" fmla="*/ 10000 w 10000"/>
                <a:gd name="connsiteY18" fmla="*/ 6022 h 10000"/>
                <a:gd name="connsiteX0" fmla="*/ 0 w 10000"/>
                <a:gd name="connsiteY0" fmla="*/ 8029 h 10000"/>
                <a:gd name="connsiteX1" fmla="*/ 0 w 10000"/>
                <a:gd name="connsiteY1" fmla="*/ 7031 h 10000"/>
                <a:gd name="connsiteX2" fmla="*/ 1157 w 10000"/>
                <a:gd name="connsiteY2" fmla="*/ 7031 h 10000"/>
                <a:gd name="connsiteX3" fmla="*/ 1164 w 10000"/>
                <a:gd name="connsiteY3" fmla="*/ 3041 h 10000"/>
                <a:gd name="connsiteX4" fmla="*/ 2315 w 10000"/>
                <a:gd name="connsiteY4" fmla="*/ 3041 h 10000"/>
                <a:gd name="connsiteX5" fmla="*/ 2315 w 10000"/>
                <a:gd name="connsiteY5" fmla="*/ 0 h 10000"/>
                <a:gd name="connsiteX6" fmla="*/ 3465 w 10000"/>
                <a:gd name="connsiteY6" fmla="*/ 0 h 10000"/>
                <a:gd name="connsiteX7" fmla="*/ 3476 w 10000"/>
                <a:gd name="connsiteY7" fmla="*/ 2891 h 10000"/>
                <a:gd name="connsiteX8" fmla="*/ 4622 w 10000"/>
                <a:gd name="connsiteY8" fmla="*/ 2891 h 10000"/>
                <a:gd name="connsiteX9" fmla="*/ 4622 w 10000"/>
                <a:gd name="connsiteY9" fmla="*/ 1448 h 10000"/>
                <a:gd name="connsiteX10" fmla="*/ 5780 w 10000"/>
                <a:gd name="connsiteY10" fmla="*/ 2007 h 10000"/>
                <a:gd name="connsiteX11" fmla="*/ 5780 w 10000"/>
                <a:gd name="connsiteY11" fmla="*/ 8029 h 10000"/>
                <a:gd name="connsiteX12" fmla="*/ 6937 w 10000"/>
                <a:gd name="connsiteY12" fmla="*/ 8053 h 10000"/>
                <a:gd name="connsiteX13" fmla="*/ 6930 w 10000"/>
                <a:gd name="connsiteY13" fmla="*/ 10000 h 10000"/>
                <a:gd name="connsiteX14" fmla="*/ 8094 w 10000"/>
                <a:gd name="connsiteY14" fmla="*/ 10000 h 10000"/>
                <a:gd name="connsiteX15" fmla="*/ 8094 w 10000"/>
                <a:gd name="connsiteY15" fmla="*/ 7741 h 10000"/>
                <a:gd name="connsiteX16" fmla="*/ 9241 w 10000"/>
                <a:gd name="connsiteY16" fmla="*/ 7734 h 10000"/>
                <a:gd name="connsiteX17" fmla="*/ 9245 w 10000"/>
                <a:gd name="connsiteY17" fmla="*/ 6022 h 10000"/>
                <a:gd name="connsiteX18" fmla="*/ 10000 w 10000"/>
                <a:gd name="connsiteY18" fmla="*/ 6022 h 10000"/>
                <a:gd name="connsiteX0" fmla="*/ 0 w 10000"/>
                <a:gd name="connsiteY0" fmla="*/ 8029 h 10000"/>
                <a:gd name="connsiteX1" fmla="*/ 0 w 10000"/>
                <a:gd name="connsiteY1" fmla="*/ 7031 h 10000"/>
                <a:gd name="connsiteX2" fmla="*/ 1157 w 10000"/>
                <a:gd name="connsiteY2" fmla="*/ 7031 h 10000"/>
                <a:gd name="connsiteX3" fmla="*/ 1164 w 10000"/>
                <a:gd name="connsiteY3" fmla="*/ 3041 h 10000"/>
                <a:gd name="connsiteX4" fmla="*/ 2315 w 10000"/>
                <a:gd name="connsiteY4" fmla="*/ 3041 h 10000"/>
                <a:gd name="connsiteX5" fmla="*/ 2315 w 10000"/>
                <a:gd name="connsiteY5" fmla="*/ 0 h 10000"/>
                <a:gd name="connsiteX6" fmla="*/ 3465 w 10000"/>
                <a:gd name="connsiteY6" fmla="*/ 0 h 10000"/>
                <a:gd name="connsiteX7" fmla="*/ 3476 w 10000"/>
                <a:gd name="connsiteY7" fmla="*/ 2891 h 10000"/>
                <a:gd name="connsiteX8" fmla="*/ 4622 w 10000"/>
                <a:gd name="connsiteY8" fmla="*/ 2891 h 10000"/>
                <a:gd name="connsiteX9" fmla="*/ 4622 w 10000"/>
                <a:gd name="connsiteY9" fmla="*/ 1448 h 10000"/>
                <a:gd name="connsiteX10" fmla="*/ 5780 w 10000"/>
                <a:gd name="connsiteY10" fmla="*/ 1484 h 10000"/>
                <a:gd name="connsiteX11" fmla="*/ 5780 w 10000"/>
                <a:gd name="connsiteY11" fmla="*/ 8029 h 10000"/>
                <a:gd name="connsiteX12" fmla="*/ 6937 w 10000"/>
                <a:gd name="connsiteY12" fmla="*/ 8053 h 10000"/>
                <a:gd name="connsiteX13" fmla="*/ 6930 w 10000"/>
                <a:gd name="connsiteY13" fmla="*/ 10000 h 10000"/>
                <a:gd name="connsiteX14" fmla="*/ 8094 w 10000"/>
                <a:gd name="connsiteY14" fmla="*/ 10000 h 10000"/>
                <a:gd name="connsiteX15" fmla="*/ 8094 w 10000"/>
                <a:gd name="connsiteY15" fmla="*/ 7741 h 10000"/>
                <a:gd name="connsiteX16" fmla="*/ 9241 w 10000"/>
                <a:gd name="connsiteY16" fmla="*/ 7734 h 10000"/>
                <a:gd name="connsiteX17" fmla="*/ 9245 w 10000"/>
                <a:gd name="connsiteY17" fmla="*/ 6022 h 10000"/>
                <a:gd name="connsiteX18" fmla="*/ 10000 w 10000"/>
                <a:gd name="connsiteY18" fmla="*/ 6022 h 10000"/>
                <a:gd name="connsiteX0" fmla="*/ 0 w 10000"/>
                <a:gd name="connsiteY0" fmla="*/ 8029 h 10000"/>
                <a:gd name="connsiteX1" fmla="*/ 0 w 10000"/>
                <a:gd name="connsiteY1" fmla="*/ 7031 h 10000"/>
                <a:gd name="connsiteX2" fmla="*/ 1157 w 10000"/>
                <a:gd name="connsiteY2" fmla="*/ 7031 h 10000"/>
                <a:gd name="connsiteX3" fmla="*/ 1164 w 10000"/>
                <a:gd name="connsiteY3" fmla="*/ 3041 h 10000"/>
                <a:gd name="connsiteX4" fmla="*/ 2315 w 10000"/>
                <a:gd name="connsiteY4" fmla="*/ 3041 h 10000"/>
                <a:gd name="connsiteX5" fmla="*/ 2315 w 10000"/>
                <a:gd name="connsiteY5" fmla="*/ 0 h 10000"/>
                <a:gd name="connsiteX6" fmla="*/ 3465 w 10000"/>
                <a:gd name="connsiteY6" fmla="*/ 0 h 10000"/>
                <a:gd name="connsiteX7" fmla="*/ 3476 w 10000"/>
                <a:gd name="connsiteY7" fmla="*/ 2891 h 10000"/>
                <a:gd name="connsiteX8" fmla="*/ 4622 w 10000"/>
                <a:gd name="connsiteY8" fmla="*/ 2891 h 10000"/>
                <a:gd name="connsiteX9" fmla="*/ 4622 w 10000"/>
                <a:gd name="connsiteY9" fmla="*/ 1448 h 10000"/>
                <a:gd name="connsiteX10" fmla="*/ 5780 w 10000"/>
                <a:gd name="connsiteY10" fmla="*/ 1430 h 10000"/>
                <a:gd name="connsiteX11" fmla="*/ 5780 w 10000"/>
                <a:gd name="connsiteY11" fmla="*/ 8029 h 10000"/>
                <a:gd name="connsiteX12" fmla="*/ 6937 w 10000"/>
                <a:gd name="connsiteY12" fmla="*/ 8053 h 10000"/>
                <a:gd name="connsiteX13" fmla="*/ 6930 w 10000"/>
                <a:gd name="connsiteY13" fmla="*/ 10000 h 10000"/>
                <a:gd name="connsiteX14" fmla="*/ 8094 w 10000"/>
                <a:gd name="connsiteY14" fmla="*/ 10000 h 10000"/>
                <a:gd name="connsiteX15" fmla="*/ 8094 w 10000"/>
                <a:gd name="connsiteY15" fmla="*/ 7741 h 10000"/>
                <a:gd name="connsiteX16" fmla="*/ 9241 w 10000"/>
                <a:gd name="connsiteY16" fmla="*/ 7734 h 10000"/>
                <a:gd name="connsiteX17" fmla="*/ 9245 w 10000"/>
                <a:gd name="connsiteY17" fmla="*/ 6022 h 10000"/>
                <a:gd name="connsiteX18" fmla="*/ 10000 w 10000"/>
                <a:gd name="connsiteY18" fmla="*/ 6022 h 10000"/>
                <a:gd name="connsiteX0" fmla="*/ 0 w 10000"/>
                <a:gd name="connsiteY0" fmla="*/ 8029 h 10216"/>
                <a:gd name="connsiteX1" fmla="*/ 0 w 10000"/>
                <a:gd name="connsiteY1" fmla="*/ 7031 h 10216"/>
                <a:gd name="connsiteX2" fmla="*/ 1157 w 10000"/>
                <a:gd name="connsiteY2" fmla="*/ 7031 h 10216"/>
                <a:gd name="connsiteX3" fmla="*/ 1164 w 10000"/>
                <a:gd name="connsiteY3" fmla="*/ 3041 h 10216"/>
                <a:gd name="connsiteX4" fmla="*/ 2315 w 10000"/>
                <a:gd name="connsiteY4" fmla="*/ 3041 h 10216"/>
                <a:gd name="connsiteX5" fmla="*/ 2315 w 10000"/>
                <a:gd name="connsiteY5" fmla="*/ 0 h 10216"/>
                <a:gd name="connsiteX6" fmla="*/ 3465 w 10000"/>
                <a:gd name="connsiteY6" fmla="*/ 0 h 10216"/>
                <a:gd name="connsiteX7" fmla="*/ 3476 w 10000"/>
                <a:gd name="connsiteY7" fmla="*/ 2891 h 10216"/>
                <a:gd name="connsiteX8" fmla="*/ 4622 w 10000"/>
                <a:gd name="connsiteY8" fmla="*/ 2891 h 10216"/>
                <a:gd name="connsiteX9" fmla="*/ 4622 w 10000"/>
                <a:gd name="connsiteY9" fmla="*/ 1448 h 10216"/>
                <a:gd name="connsiteX10" fmla="*/ 5780 w 10000"/>
                <a:gd name="connsiteY10" fmla="*/ 1430 h 10216"/>
                <a:gd name="connsiteX11" fmla="*/ 5780 w 10000"/>
                <a:gd name="connsiteY11" fmla="*/ 8029 h 10216"/>
                <a:gd name="connsiteX12" fmla="*/ 6937 w 10000"/>
                <a:gd name="connsiteY12" fmla="*/ 8053 h 10216"/>
                <a:gd name="connsiteX13" fmla="*/ 6930 w 10000"/>
                <a:gd name="connsiteY13" fmla="*/ 10216 h 10216"/>
                <a:gd name="connsiteX14" fmla="*/ 8094 w 10000"/>
                <a:gd name="connsiteY14" fmla="*/ 10000 h 10216"/>
                <a:gd name="connsiteX15" fmla="*/ 8094 w 10000"/>
                <a:gd name="connsiteY15" fmla="*/ 7741 h 10216"/>
                <a:gd name="connsiteX16" fmla="*/ 9241 w 10000"/>
                <a:gd name="connsiteY16" fmla="*/ 7734 h 10216"/>
                <a:gd name="connsiteX17" fmla="*/ 9245 w 10000"/>
                <a:gd name="connsiteY17" fmla="*/ 6022 h 10216"/>
                <a:gd name="connsiteX18" fmla="*/ 10000 w 10000"/>
                <a:gd name="connsiteY18" fmla="*/ 6022 h 10216"/>
                <a:gd name="connsiteX0" fmla="*/ 0 w 10000"/>
                <a:gd name="connsiteY0" fmla="*/ 8029 h 10234"/>
                <a:gd name="connsiteX1" fmla="*/ 0 w 10000"/>
                <a:gd name="connsiteY1" fmla="*/ 7031 h 10234"/>
                <a:gd name="connsiteX2" fmla="*/ 1157 w 10000"/>
                <a:gd name="connsiteY2" fmla="*/ 7031 h 10234"/>
                <a:gd name="connsiteX3" fmla="*/ 1164 w 10000"/>
                <a:gd name="connsiteY3" fmla="*/ 3041 h 10234"/>
                <a:gd name="connsiteX4" fmla="*/ 2315 w 10000"/>
                <a:gd name="connsiteY4" fmla="*/ 3041 h 10234"/>
                <a:gd name="connsiteX5" fmla="*/ 2315 w 10000"/>
                <a:gd name="connsiteY5" fmla="*/ 0 h 10234"/>
                <a:gd name="connsiteX6" fmla="*/ 3465 w 10000"/>
                <a:gd name="connsiteY6" fmla="*/ 0 h 10234"/>
                <a:gd name="connsiteX7" fmla="*/ 3476 w 10000"/>
                <a:gd name="connsiteY7" fmla="*/ 2891 h 10234"/>
                <a:gd name="connsiteX8" fmla="*/ 4622 w 10000"/>
                <a:gd name="connsiteY8" fmla="*/ 2891 h 10234"/>
                <a:gd name="connsiteX9" fmla="*/ 4622 w 10000"/>
                <a:gd name="connsiteY9" fmla="*/ 1448 h 10234"/>
                <a:gd name="connsiteX10" fmla="*/ 5780 w 10000"/>
                <a:gd name="connsiteY10" fmla="*/ 1430 h 10234"/>
                <a:gd name="connsiteX11" fmla="*/ 5780 w 10000"/>
                <a:gd name="connsiteY11" fmla="*/ 8029 h 10234"/>
                <a:gd name="connsiteX12" fmla="*/ 6937 w 10000"/>
                <a:gd name="connsiteY12" fmla="*/ 8053 h 10234"/>
                <a:gd name="connsiteX13" fmla="*/ 6930 w 10000"/>
                <a:gd name="connsiteY13" fmla="*/ 10216 h 10234"/>
                <a:gd name="connsiteX14" fmla="*/ 8094 w 10000"/>
                <a:gd name="connsiteY14" fmla="*/ 10234 h 10234"/>
                <a:gd name="connsiteX15" fmla="*/ 8094 w 10000"/>
                <a:gd name="connsiteY15" fmla="*/ 7741 h 10234"/>
                <a:gd name="connsiteX16" fmla="*/ 9241 w 10000"/>
                <a:gd name="connsiteY16" fmla="*/ 7734 h 10234"/>
                <a:gd name="connsiteX17" fmla="*/ 9245 w 10000"/>
                <a:gd name="connsiteY17" fmla="*/ 6022 h 10234"/>
                <a:gd name="connsiteX18" fmla="*/ 10000 w 10000"/>
                <a:gd name="connsiteY18" fmla="*/ 6022 h 10234"/>
                <a:gd name="connsiteX0" fmla="*/ 0 w 10000"/>
                <a:gd name="connsiteY0" fmla="*/ 8029 h 10234"/>
                <a:gd name="connsiteX1" fmla="*/ 0 w 10000"/>
                <a:gd name="connsiteY1" fmla="*/ 6688 h 10234"/>
                <a:gd name="connsiteX2" fmla="*/ 1157 w 10000"/>
                <a:gd name="connsiteY2" fmla="*/ 7031 h 10234"/>
                <a:gd name="connsiteX3" fmla="*/ 1164 w 10000"/>
                <a:gd name="connsiteY3" fmla="*/ 3041 h 10234"/>
                <a:gd name="connsiteX4" fmla="*/ 2315 w 10000"/>
                <a:gd name="connsiteY4" fmla="*/ 3041 h 10234"/>
                <a:gd name="connsiteX5" fmla="*/ 2315 w 10000"/>
                <a:gd name="connsiteY5" fmla="*/ 0 h 10234"/>
                <a:gd name="connsiteX6" fmla="*/ 3465 w 10000"/>
                <a:gd name="connsiteY6" fmla="*/ 0 h 10234"/>
                <a:gd name="connsiteX7" fmla="*/ 3476 w 10000"/>
                <a:gd name="connsiteY7" fmla="*/ 2891 h 10234"/>
                <a:gd name="connsiteX8" fmla="*/ 4622 w 10000"/>
                <a:gd name="connsiteY8" fmla="*/ 2891 h 10234"/>
                <a:gd name="connsiteX9" fmla="*/ 4622 w 10000"/>
                <a:gd name="connsiteY9" fmla="*/ 1448 h 10234"/>
                <a:gd name="connsiteX10" fmla="*/ 5780 w 10000"/>
                <a:gd name="connsiteY10" fmla="*/ 1430 h 10234"/>
                <a:gd name="connsiteX11" fmla="*/ 5780 w 10000"/>
                <a:gd name="connsiteY11" fmla="*/ 8029 h 10234"/>
                <a:gd name="connsiteX12" fmla="*/ 6937 w 10000"/>
                <a:gd name="connsiteY12" fmla="*/ 8053 h 10234"/>
                <a:gd name="connsiteX13" fmla="*/ 6930 w 10000"/>
                <a:gd name="connsiteY13" fmla="*/ 10216 h 10234"/>
                <a:gd name="connsiteX14" fmla="*/ 8094 w 10000"/>
                <a:gd name="connsiteY14" fmla="*/ 10234 h 10234"/>
                <a:gd name="connsiteX15" fmla="*/ 8094 w 10000"/>
                <a:gd name="connsiteY15" fmla="*/ 7741 h 10234"/>
                <a:gd name="connsiteX16" fmla="*/ 9241 w 10000"/>
                <a:gd name="connsiteY16" fmla="*/ 7734 h 10234"/>
                <a:gd name="connsiteX17" fmla="*/ 9245 w 10000"/>
                <a:gd name="connsiteY17" fmla="*/ 6022 h 10234"/>
                <a:gd name="connsiteX18" fmla="*/ 10000 w 10000"/>
                <a:gd name="connsiteY18" fmla="*/ 6022 h 10234"/>
                <a:gd name="connsiteX0" fmla="*/ 0 w 10000"/>
                <a:gd name="connsiteY0" fmla="*/ 8029 h 10234"/>
                <a:gd name="connsiteX1" fmla="*/ 0 w 10000"/>
                <a:gd name="connsiteY1" fmla="*/ 6688 h 10234"/>
                <a:gd name="connsiteX2" fmla="*/ 1157 w 10000"/>
                <a:gd name="connsiteY2" fmla="*/ 6706 h 10234"/>
                <a:gd name="connsiteX3" fmla="*/ 1164 w 10000"/>
                <a:gd name="connsiteY3" fmla="*/ 3041 h 10234"/>
                <a:gd name="connsiteX4" fmla="*/ 2315 w 10000"/>
                <a:gd name="connsiteY4" fmla="*/ 3041 h 10234"/>
                <a:gd name="connsiteX5" fmla="*/ 2315 w 10000"/>
                <a:gd name="connsiteY5" fmla="*/ 0 h 10234"/>
                <a:gd name="connsiteX6" fmla="*/ 3465 w 10000"/>
                <a:gd name="connsiteY6" fmla="*/ 0 h 10234"/>
                <a:gd name="connsiteX7" fmla="*/ 3476 w 10000"/>
                <a:gd name="connsiteY7" fmla="*/ 2891 h 10234"/>
                <a:gd name="connsiteX8" fmla="*/ 4622 w 10000"/>
                <a:gd name="connsiteY8" fmla="*/ 2891 h 10234"/>
                <a:gd name="connsiteX9" fmla="*/ 4622 w 10000"/>
                <a:gd name="connsiteY9" fmla="*/ 1448 h 10234"/>
                <a:gd name="connsiteX10" fmla="*/ 5780 w 10000"/>
                <a:gd name="connsiteY10" fmla="*/ 1430 h 10234"/>
                <a:gd name="connsiteX11" fmla="*/ 5780 w 10000"/>
                <a:gd name="connsiteY11" fmla="*/ 8029 h 10234"/>
                <a:gd name="connsiteX12" fmla="*/ 6937 w 10000"/>
                <a:gd name="connsiteY12" fmla="*/ 8053 h 10234"/>
                <a:gd name="connsiteX13" fmla="*/ 6930 w 10000"/>
                <a:gd name="connsiteY13" fmla="*/ 10216 h 10234"/>
                <a:gd name="connsiteX14" fmla="*/ 8094 w 10000"/>
                <a:gd name="connsiteY14" fmla="*/ 10234 h 10234"/>
                <a:gd name="connsiteX15" fmla="*/ 8094 w 10000"/>
                <a:gd name="connsiteY15" fmla="*/ 7741 h 10234"/>
                <a:gd name="connsiteX16" fmla="*/ 9241 w 10000"/>
                <a:gd name="connsiteY16" fmla="*/ 7734 h 10234"/>
                <a:gd name="connsiteX17" fmla="*/ 9245 w 10000"/>
                <a:gd name="connsiteY17" fmla="*/ 6022 h 10234"/>
                <a:gd name="connsiteX18" fmla="*/ 10000 w 10000"/>
                <a:gd name="connsiteY18" fmla="*/ 6022 h 10234"/>
                <a:gd name="connsiteX0" fmla="*/ 21 w 10021"/>
                <a:gd name="connsiteY0" fmla="*/ 8029 h 10234"/>
                <a:gd name="connsiteX1" fmla="*/ 0 w 10021"/>
                <a:gd name="connsiteY1" fmla="*/ 7037 h 10234"/>
                <a:gd name="connsiteX2" fmla="*/ 1178 w 10021"/>
                <a:gd name="connsiteY2" fmla="*/ 6706 h 10234"/>
                <a:gd name="connsiteX3" fmla="*/ 1185 w 10021"/>
                <a:gd name="connsiteY3" fmla="*/ 3041 h 10234"/>
                <a:gd name="connsiteX4" fmla="*/ 2336 w 10021"/>
                <a:gd name="connsiteY4" fmla="*/ 3041 h 10234"/>
                <a:gd name="connsiteX5" fmla="*/ 2336 w 10021"/>
                <a:gd name="connsiteY5" fmla="*/ 0 h 10234"/>
                <a:gd name="connsiteX6" fmla="*/ 3486 w 10021"/>
                <a:gd name="connsiteY6" fmla="*/ 0 h 10234"/>
                <a:gd name="connsiteX7" fmla="*/ 3497 w 10021"/>
                <a:gd name="connsiteY7" fmla="*/ 2891 h 10234"/>
                <a:gd name="connsiteX8" fmla="*/ 4643 w 10021"/>
                <a:gd name="connsiteY8" fmla="*/ 2891 h 10234"/>
                <a:gd name="connsiteX9" fmla="*/ 4643 w 10021"/>
                <a:gd name="connsiteY9" fmla="*/ 1448 h 10234"/>
                <a:gd name="connsiteX10" fmla="*/ 5801 w 10021"/>
                <a:gd name="connsiteY10" fmla="*/ 1430 h 10234"/>
                <a:gd name="connsiteX11" fmla="*/ 5801 w 10021"/>
                <a:gd name="connsiteY11" fmla="*/ 8029 h 10234"/>
                <a:gd name="connsiteX12" fmla="*/ 6958 w 10021"/>
                <a:gd name="connsiteY12" fmla="*/ 8053 h 10234"/>
                <a:gd name="connsiteX13" fmla="*/ 6951 w 10021"/>
                <a:gd name="connsiteY13" fmla="*/ 10216 h 10234"/>
                <a:gd name="connsiteX14" fmla="*/ 8115 w 10021"/>
                <a:gd name="connsiteY14" fmla="*/ 10234 h 10234"/>
                <a:gd name="connsiteX15" fmla="*/ 8115 w 10021"/>
                <a:gd name="connsiteY15" fmla="*/ 7741 h 10234"/>
                <a:gd name="connsiteX16" fmla="*/ 9262 w 10021"/>
                <a:gd name="connsiteY16" fmla="*/ 7734 h 10234"/>
                <a:gd name="connsiteX17" fmla="*/ 9266 w 10021"/>
                <a:gd name="connsiteY17" fmla="*/ 6022 h 10234"/>
                <a:gd name="connsiteX18" fmla="*/ 10021 w 10021"/>
                <a:gd name="connsiteY18" fmla="*/ 6022 h 10234"/>
                <a:gd name="connsiteX0" fmla="*/ 21 w 10021"/>
                <a:gd name="connsiteY0" fmla="*/ 8029 h 10234"/>
                <a:gd name="connsiteX1" fmla="*/ 0 w 10021"/>
                <a:gd name="connsiteY1" fmla="*/ 7037 h 10234"/>
                <a:gd name="connsiteX2" fmla="*/ 1178 w 10021"/>
                <a:gd name="connsiteY2" fmla="*/ 7067 h 10234"/>
                <a:gd name="connsiteX3" fmla="*/ 1185 w 10021"/>
                <a:gd name="connsiteY3" fmla="*/ 3041 h 10234"/>
                <a:gd name="connsiteX4" fmla="*/ 2336 w 10021"/>
                <a:gd name="connsiteY4" fmla="*/ 3041 h 10234"/>
                <a:gd name="connsiteX5" fmla="*/ 2336 w 10021"/>
                <a:gd name="connsiteY5" fmla="*/ 0 h 10234"/>
                <a:gd name="connsiteX6" fmla="*/ 3486 w 10021"/>
                <a:gd name="connsiteY6" fmla="*/ 0 h 10234"/>
                <a:gd name="connsiteX7" fmla="*/ 3497 w 10021"/>
                <a:gd name="connsiteY7" fmla="*/ 2891 h 10234"/>
                <a:gd name="connsiteX8" fmla="*/ 4643 w 10021"/>
                <a:gd name="connsiteY8" fmla="*/ 2891 h 10234"/>
                <a:gd name="connsiteX9" fmla="*/ 4643 w 10021"/>
                <a:gd name="connsiteY9" fmla="*/ 1448 h 10234"/>
                <a:gd name="connsiteX10" fmla="*/ 5801 w 10021"/>
                <a:gd name="connsiteY10" fmla="*/ 1430 h 10234"/>
                <a:gd name="connsiteX11" fmla="*/ 5801 w 10021"/>
                <a:gd name="connsiteY11" fmla="*/ 8029 h 10234"/>
                <a:gd name="connsiteX12" fmla="*/ 6958 w 10021"/>
                <a:gd name="connsiteY12" fmla="*/ 8053 h 10234"/>
                <a:gd name="connsiteX13" fmla="*/ 6951 w 10021"/>
                <a:gd name="connsiteY13" fmla="*/ 10216 h 10234"/>
                <a:gd name="connsiteX14" fmla="*/ 8115 w 10021"/>
                <a:gd name="connsiteY14" fmla="*/ 10234 h 10234"/>
                <a:gd name="connsiteX15" fmla="*/ 8115 w 10021"/>
                <a:gd name="connsiteY15" fmla="*/ 7741 h 10234"/>
                <a:gd name="connsiteX16" fmla="*/ 9262 w 10021"/>
                <a:gd name="connsiteY16" fmla="*/ 7734 h 10234"/>
                <a:gd name="connsiteX17" fmla="*/ 9266 w 10021"/>
                <a:gd name="connsiteY17" fmla="*/ 6022 h 10234"/>
                <a:gd name="connsiteX18" fmla="*/ 10021 w 10021"/>
                <a:gd name="connsiteY18" fmla="*/ 6022 h 10234"/>
                <a:gd name="connsiteX0" fmla="*/ 7 w 10007"/>
                <a:gd name="connsiteY0" fmla="*/ 8029 h 10234"/>
                <a:gd name="connsiteX1" fmla="*/ 14 w 10007"/>
                <a:gd name="connsiteY1" fmla="*/ 7061 h 10234"/>
                <a:gd name="connsiteX2" fmla="*/ 1164 w 10007"/>
                <a:gd name="connsiteY2" fmla="*/ 7067 h 10234"/>
                <a:gd name="connsiteX3" fmla="*/ 1171 w 10007"/>
                <a:gd name="connsiteY3" fmla="*/ 3041 h 10234"/>
                <a:gd name="connsiteX4" fmla="*/ 2322 w 10007"/>
                <a:gd name="connsiteY4" fmla="*/ 3041 h 10234"/>
                <a:gd name="connsiteX5" fmla="*/ 2322 w 10007"/>
                <a:gd name="connsiteY5" fmla="*/ 0 h 10234"/>
                <a:gd name="connsiteX6" fmla="*/ 3472 w 10007"/>
                <a:gd name="connsiteY6" fmla="*/ 0 h 10234"/>
                <a:gd name="connsiteX7" fmla="*/ 3483 w 10007"/>
                <a:gd name="connsiteY7" fmla="*/ 2891 h 10234"/>
                <a:gd name="connsiteX8" fmla="*/ 4629 w 10007"/>
                <a:gd name="connsiteY8" fmla="*/ 2891 h 10234"/>
                <a:gd name="connsiteX9" fmla="*/ 4629 w 10007"/>
                <a:gd name="connsiteY9" fmla="*/ 1448 h 10234"/>
                <a:gd name="connsiteX10" fmla="*/ 5787 w 10007"/>
                <a:gd name="connsiteY10" fmla="*/ 1430 h 10234"/>
                <a:gd name="connsiteX11" fmla="*/ 5787 w 10007"/>
                <a:gd name="connsiteY11" fmla="*/ 8029 h 10234"/>
                <a:gd name="connsiteX12" fmla="*/ 6944 w 10007"/>
                <a:gd name="connsiteY12" fmla="*/ 8053 h 10234"/>
                <a:gd name="connsiteX13" fmla="*/ 6937 w 10007"/>
                <a:gd name="connsiteY13" fmla="*/ 10216 h 10234"/>
                <a:gd name="connsiteX14" fmla="*/ 8101 w 10007"/>
                <a:gd name="connsiteY14" fmla="*/ 10234 h 10234"/>
                <a:gd name="connsiteX15" fmla="*/ 8101 w 10007"/>
                <a:gd name="connsiteY15" fmla="*/ 7741 h 10234"/>
                <a:gd name="connsiteX16" fmla="*/ 9248 w 10007"/>
                <a:gd name="connsiteY16" fmla="*/ 7734 h 10234"/>
                <a:gd name="connsiteX17" fmla="*/ 9252 w 10007"/>
                <a:gd name="connsiteY17" fmla="*/ 6022 h 10234"/>
                <a:gd name="connsiteX18" fmla="*/ 10007 w 10007"/>
                <a:gd name="connsiteY18" fmla="*/ 6022 h 10234"/>
                <a:gd name="connsiteX0" fmla="*/ 7 w 10007"/>
                <a:gd name="connsiteY0" fmla="*/ 8029 h 10234"/>
                <a:gd name="connsiteX1" fmla="*/ 14 w 10007"/>
                <a:gd name="connsiteY1" fmla="*/ 7037 h 10234"/>
                <a:gd name="connsiteX2" fmla="*/ 1164 w 10007"/>
                <a:gd name="connsiteY2" fmla="*/ 7067 h 10234"/>
                <a:gd name="connsiteX3" fmla="*/ 1171 w 10007"/>
                <a:gd name="connsiteY3" fmla="*/ 3041 h 10234"/>
                <a:gd name="connsiteX4" fmla="*/ 2322 w 10007"/>
                <a:gd name="connsiteY4" fmla="*/ 3041 h 10234"/>
                <a:gd name="connsiteX5" fmla="*/ 2322 w 10007"/>
                <a:gd name="connsiteY5" fmla="*/ 0 h 10234"/>
                <a:gd name="connsiteX6" fmla="*/ 3472 w 10007"/>
                <a:gd name="connsiteY6" fmla="*/ 0 h 10234"/>
                <a:gd name="connsiteX7" fmla="*/ 3483 w 10007"/>
                <a:gd name="connsiteY7" fmla="*/ 2891 h 10234"/>
                <a:gd name="connsiteX8" fmla="*/ 4629 w 10007"/>
                <a:gd name="connsiteY8" fmla="*/ 2891 h 10234"/>
                <a:gd name="connsiteX9" fmla="*/ 4629 w 10007"/>
                <a:gd name="connsiteY9" fmla="*/ 1448 h 10234"/>
                <a:gd name="connsiteX10" fmla="*/ 5787 w 10007"/>
                <a:gd name="connsiteY10" fmla="*/ 1430 h 10234"/>
                <a:gd name="connsiteX11" fmla="*/ 5787 w 10007"/>
                <a:gd name="connsiteY11" fmla="*/ 8029 h 10234"/>
                <a:gd name="connsiteX12" fmla="*/ 6944 w 10007"/>
                <a:gd name="connsiteY12" fmla="*/ 8053 h 10234"/>
                <a:gd name="connsiteX13" fmla="*/ 6937 w 10007"/>
                <a:gd name="connsiteY13" fmla="*/ 10216 h 10234"/>
                <a:gd name="connsiteX14" fmla="*/ 8101 w 10007"/>
                <a:gd name="connsiteY14" fmla="*/ 10234 h 10234"/>
                <a:gd name="connsiteX15" fmla="*/ 8101 w 10007"/>
                <a:gd name="connsiteY15" fmla="*/ 7741 h 10234"/>
                <a:gd name="connsiteX16" fmla="*/ 9248 w 10007"/>
                <a:gd name="connsiteY16" fmla="*/ 7734 h 10234"/>
                <a:gd name="connsiteX17" fmla="*/ 9252 w 10007"/>
                <a:gd name="connsiteY17" fmla="*/ 6022 h 10234"/>
                <a:gd name="connsiteX18" fmla="*/ 10007 w 10007"/>
                <a:gd name="connsiteY18" fmla="*/ 6022 h 10234"/>
                <a:gd name="connsiteX0" fmla="*/ 7 w 10007"/>
                <a:gd name="connsiteY0" fmla="*/ 8029 h 10234"/>
                <a:gd name="connsiteX1" fmla="*/ 0 w 10007"/>
                <a:gd name="connsiteY1" fmla="*/ 7061 h 10234"/>
                <a:gd name="connsiteX2" fmla="*/ 1164 w 10007"/>
                <a:gd name="connsiteY2" fmla="*/ 7067 h 10234"/>
                <a:gd name="connsiteX3" fmla="*/ 1171 w 10007"/>
                <a:gd name="connsiteY3" fmla="*/ 3041 h 10234"/>
                <a:gd name="connsiteX4" fmla="*/ 2322 w 10007"/>
                <a:gd name="connsiteY4" fmla="*/ 3041 h 10234"/>
                <a:gd name="connsiteX5" fmla="*/ 2322 w 10007"/>
                <a:gd name="connsiteY5" fmla="*/ 0 h 10234"/>
                <a:gd name="connsiteX6" fmla="*/ 3472 w 10007"/>
                <a:gd name="connsiteY6" fmla="*/ 0 h 10234"/>
                <a:gd name="connsiteX7" fmla="*/ 3483 w 10007"/>
                <a:gd name="connsiteY7" fmla="*/ 2891 h 10234"/>
                <a:gd name="connsiteX8" fmla="*/ 4629 w 10007"/>
                <a:gd name="connsiteY8" fmla="*/ 2891 h 10234"/>
                <a:gd name="connsiteX9" fmla="*/ 4629 w 10007"/>
                <a:gd name="connsiteY9" fmla="*/ 1448 h 10234"/>
                <a:gd name="connsiteX10" fmla="*/ 5787 w 10007"/>
                <a:gd name="connsiteY10" fmla="*/ 1430 h 10234"/>
                <a:gd name="connsiteX11" fmla="*/ 5787 w 10007"/>
                <a:gd name="connsiteY11" fmla="*/ 8029 h 10234"/>
                <a:gd name="connsiteX12" fmla="*/ 6944 w 10007"/>
                <a:gd name="connsiteY12" fmla="*/ 8053 h 10234"/>
                <a:gd name="connsiteX13" fmla="*/ 6937 w 10007"/>
                <a:gd name="connsiteY13" fmla="*/ 10216 h 10234"/>
                <a:gd name="connsiteX14" fmla="*/ 8101 w 10007"/>
                <a:gd name="connsiteY14" fmla="*/ 10234 h 10234"/>
                <a:gd name="connsiteX15" fmla="*/ 8101 w 10007"/>
                <a:gd name="connsiteY15" fmla="*/ 7741 h 10234"/>
                <a:gd name="connsiteX16" fmla="*/ 9248 w 10007"/>
                <a:gd name="connsiteY16" fmla="*/ 7734 h 10234"/>
                <a:gd name="connsiteX17" fmla="*/ 9252 w 10007"/>
                <a:gd name="connsiteY17" fmla="*/ 6022 h 10234"/>
                <a:gd name="connsiteX18" fmla="*/ 10007 w 10007"/>
                <a:gd name="connsiteY18" fmla="*/ 6022 h 10234"/>
                <a:gd name="connsiteX0" fmla="*/ 7 w 10007"/>
                <a:gd name="connsiteY0" fmla="*/ 8029 h 10234"/>
                <a:gd name="connsiteX1" fmla="*/ 0 w 10007"/>
                <a:gd name="connsiteY1" fmla="*/ 7061 h 10234"/>
                <a:gd name="connsiteX2" fmla="*/ 1164 w 10007"/>
                <a:gd name="connsiteY2" fmla="*/ 7067 h 10234"/>
                <a:gd name="connsiteX3" fmla="*/ 1171 w 10007"/>
                <a:gd name="connsiteY3" fmla="*/ 3041 h 10234"/>
                <a:gd name="connsiteX4" fmla="*/ 2322 w 10007"/>
                <a:gd name="connsiteY4" fmla="*/ 3041 h 10234"/>
                <a:gd name="connsiteX5" fmla="*/ 2322 w 10007"/>
                <a:gd name="connsiteY5" fmla="*/ 0 h 10234"/>
                <a:gd name="connsiteX6" fmla="*/ 3472 w 10007"/>
                <a:gd name="connsiteY6" fmla="*/ 0 h 10234"/>
                <a:gd name="connsiteX7" fmla="*/ 3483 w 10007"/>
                <a:gd name="connsiteY7" fmla="*/ 3011 h 10234"/>
                <a:gd name="connsiteX8" fmla="*/ 4629 w 10007"/>
                <a:gd name="connsiteY8" fmla="*/ 2891 h 10234"/>
                <a:gd name="connsiteX9" fmla="*/ 4629 w 10007"/>
                <a:gd name="connsiteY9" fmla="*/ 1448 h 10234"/>
                <a:gd name="connsiteX10" fmla="*/ 5787 w 10007"/>
                <a:gd name="connsiteY10" fmla="*/ 1430 h 10234"/>
                <a:gd name="connsiteX11" fmla="*/ 5787 w 10007"/>
                <a:gd name="connsiteY11" fmla="*/ 8029 h 10234"/>
                <a:gd name="connsiteX12" fmla="*/ 6944 w 10007"/>
                <a:gd name="connsiteY12" fmla="*/ 8053 h 10234"/>
                <a:gd name="connsiteX13" fmla="*/ 6937 w 10007"/>
                <a:gd name="connsiteY13" fmla="*/ 10216 h 10234"/>
                <a:gd name="connsiteX14" fmla="*/ 8101 w 10007"/>
                <a:gd name="connsiteY14" fmla="*/ 10234 h 10234"/>
                <a:gd name="connsiteX15" fmla="*/ 8101 w 10007"/>
                <a:gd name="connsiteY15" fmla="*/ 7741 h 10234"/>
                <a:gd name="connsiteX16" fmla="*/ 9248 w 10007"/>
                <a:gd name="connsiteY16" fmla="*/ 7734 h 10234"/>
                <a:gd name="connsiteX17" fmla="*/ 9252 w 10007"/>
                <a:gd name="connsiteY17" fmla="*/ 6022 h 10234"/>
                <a:gd name="connsiteX18" fmla="*/ 10007 w 10007"/>
                <a:gd name="connsiteY18" fmla="*/ 6022 h 10234"/>
                <a:gd name="connsiteX0" fmla="*/ 7 w 10007"/>
                <a:gd name="connsiteY0" fmla="*/ 8029 h 10234"/>
                <a:gd name="connsiteX1" fmla="*/ 0 w 10007"/>
                <a:gd name="connsiteY1" fmla="*/ 7061 h 10234"/>
                <a:gd name="connsiteX2" fmla="*/ 1164 w 10007"/>
                <a:gd name="connsiteY2" fmla="*/ 7067 h 10234"/>
                <a:gd name="connsiteX3" fmla="*/ 1171 w 10007"/>
                <a:gd name="connsiteY3" fmla="*/ 3041 h 10234"/>
                <a:gd name="connsiteX4" fmla="*/ 2322 w 10007"/>
                <a:gd name="connsiteY4" fmla="*/ 3041 h 10234"/>
                <a:gd name="connsiteX5" fmla="*/ 2322 w 10007"/>
                <a:gd name="connsiteY5" fmla="*/ 0 h 10234"/>
                <a:gd name="connsiteX6" fmla="*/ 3472 w 10007"/>
                <a:gd name="connsiteY6" fmla="*/ 0 h 10234"/>
                <a:gd name="connsiteX7" fmla="*/ 3483 w 10007"/>
                <a:gd name="connsiteY7" fmla="*/ 3011 h 10234"/>
                <a:gd name="connsiteX8" fmla="*/ 4629 w 10007"/>
                <a:gd name="connsiteY8" fmla="*/ 3011 h 10234"/>
                <a:gd name="connsiteX9" fmla="*/ 4629 w 10007"/>
                <a:gd name="connsiteY9" fmla="*/ 1448 h 10234"/>
                <a:gd name="connsiteX10" fmla="*/ 5787 w 10007"/>
                <a:gd name="connsiteY10" fmla="*/ 1430 h 10234"/>
                <a:gd name="connsiteX11" fmla="*/ 5787 w 10007"/>
                <a:gd name="connsiteY11" fmla="*/ 8029 h 10234"/>
                <a:gd name="connsiteX12" fmla="*/ 6944 w 10007"/>
                <a:gd name="connsiteY12" fmla="*/ 8053 h 10234"/>
                <a:gd name="connsiteX13" fmla="*/ 6937 w 10007"/>
                <a:gd name="connsiteY13" fmla="*/ 10216 h 10234"/>
                <a:gd name="connsiteX14" fmla="*/ 8101 w 10007"/>
                <a:gd name="connsiteY14" fmla="*/ 10234 h 10234"/>
                <a:gd name="connsiteX15" fmla="*/ 8101 w 10007"/>
                <a:gd name="connsiteY15" fmla="*/ 7741 h 10234"/>
                <a:gd name="connsiteX16" fmla="*/ 9248 w 10007"/>
                <a:gd name="connsiteY16" fmla="*/ 7734 h 10234"/>
                <a:gd name="connsiteX17" fmla="*/ 9252 w 10007"/>
                <a:gd name="connsiteY17" fmla="*/ 6022 h 10234"/>
                <a:gd name="connsiteX18" fmla="*/ 10007 w 10007"/>
                <a:gd name="connsiteY18" fmla="*/ 6022 h 10234"/>
                <a:gd name="connsiteX0" fmla="*/ 7 w 10007"/>
                <a:gd name="connsiteY0" fmla="*/ 8029 h 10234"/>
                <a:gd name="connsiteX1" fmla="*/ 0 w 10007"/>
                <a:gd name="connsiteY1" fmla="*/ 7061 h 10234"/>
                <a:gd name="connsiteX2" fmla="*/ 1164 w 10007"/>
                <a:gd name="connsiteY2" fmla="*/ 7067 h 10234"/>
                <a:gd name="connsiteX3" fmla="*/ 1171 w 10007"/>
                <a:gd name="connsiteY3" fmla="*/ 3041 h 10234"/>
                <a:gd name="connsiteX4" fmla="*/ 2322 w 10007"/>
                <a:gd name="connsiteY4" fmla="*/ 3041 h 10234"/>
                <a:gd name="connsiteX5" fmla="*/ 2322 w 10007"/>
                <a:gd name="connsiteY5" fmla="*/ 0 h 10234"/>
                <a:gd name="connsiteX6" fmla="*/ 3472 w 10007"/>
                <a:gd name="connsiteY6" fmla="*/ 0 h 10234"/>
                <a:gd name="connsiteX7" fmla="*/ 3483 w 10007"/>
                <a:gd name="connsiteY7" fmla="*/ 3011 h 10234"/>
                <a:gd name="connsiteX8" fmla="*/ 4629 w 10007"/>
                <a:gd name="connsiteY8" fmla="*/ 3011 h 10234"/>
                <a:gd name="connsiteX9" fmla="*/ 4629 w 10007"/>
                <a:gd name="connsiteY9" fmla="*/ 1448 h 10234"/>
                <a:gd name="connsiteX10" fmla="*/ 5787 w 10007"/>
                <a:gd name="connsiteY10" fmla="*/ 1430 h 10234"/>
                <a:gd name="connsiteX11" fmla="*/ 5787 w 10007"/>
                <a:gd name="connsiteY11" fmla="*/ 8029 h 10234"/>
                <a:gd name="connsiteX12" fmla="*/ 6944 w 10007"/>
                <a:gd name="connsiteY12" fmla="*/ 8053 h 10234"/>
                <a:gd name="connsiteX13" fmla="*/ 6937 w 10007"/>
                <a:gd name="connsiteY13" fmla="*/ 10216 h 10234"/>
                <a:gd name="connsiteX14" fmla="*/ 8101 w 10007"/>
                <a:gd name="connsiteY14" fmla="*/ 10234 h 10234"/>
                <a:gd name="connsiteX15" fmla="*/ 8101 w 10007"/>
                <a:gd name="connsiteY15" fmla="*/ 7981 h 10234"/>
                <a:gd name="connsiteX16" fmla="*/ 9248 w 10007"/>
                <a:gd name="connsiteY16" fmla="*/ 7734 h 10234"/>
                <a:gd name="connsiteX17" fmla="*/ 9252 w 10007"/>
                <a:gd name="connsiteY17" fmla="*/ 6022 h 10234"/>
                <a:gd name="connsiteX18" fmla="*/ 10007 w 10007"/>
                <a:gd name="connsiteY18" fmla="*/ 6022 h 10234"/>
                <a:gd name="connsiteX0" fmla="*/ 7 w 10007"/>
                <a:gd name="connsiteY0" fmla="*/ 8029 h 10234"/>
                <a:gd name="connsiteX1" fmla="*/ 0 w 10007"/>
                <a:gd name="connsiteY1" fmla="*/ 7061 h 10234"/>
                <a:gd name="connsiteX2" fmla="*/ 1164 w 10007"/>
                <a:gd name="connsiteY2" fmla="*/ 7067 h 10234"/>
                <a:gd name="connsiteX3" fmla="*/ 1171 w 10007"/>
                <a:gd name="connsiteY3" fmla="*/ 3041 h 10234"/>
                <a:gd name="connsiteX4" fmla="*/ 2322 w 10007"/>
                <a:gd name="connsiteY4" fmla="*/ 3041 h 10234"/>
                <a:gd name="connsiteX5" fmla="*/ 2322 w 10007"/>
                <a:gd name="connsiteY5" fmla="*/ 0 h 10234"/>
                <a:gd name="connsiteX6" fmla="*/ 3472 w 10007"/>
                <a:gd name="connsiteY6" fmla="*/ 0 h 10234"/>
                <a:gd name="connsiteX7" fmla="*/ 3483 w 10007"/>
                <a:gd name="connsiteY7" fmla="*/ 3011 h 10234"/>
                <a:gd name="connsiteX8" fmla="*/ 4629 w 10007"/>
                <a:gd name="connsiteY8" fmla="*/ 3011 h 10234"/>
                <a:gd name="connsiteX9" fmla="*/ 4629 w 10007"/>
                <a:gd name="connsiteY9" fmla="*/ 1448 h 10234"/>
                <a:gd name="connsiteX10" fmla="*/ 5787 w 10007"/>
                <a:gd name="connsiteY10" fmla="*/ 1430 h 10234"/>
                <a:gd name="connsiteX11" fmla="*/ 5787 w 10007"/>
                <a:gd name="connsiteY11" fmla="*/ 8029 h 10234"/>
                <a:gd name="connsiteX12" fmla="*/ 6944 w 10007"/>
                <a:gd name="connsiteY12" fmla="*/ 8053 h 10234"/>
                <a:gd name="connsiteX13" fmla="*/ 6937 w 10007"/>
                <a:gd name="connsiteY13" fmla="*/ 10216 h 10234"/>
                <a:gd name="connsiteX14" fmla="*/ 8101 w 10007"/>
                <a:gd name="connsiteY14" fmla="*/ 10234 h 10234"/>
                <a:gd name="connsiteX15" fmla="*/ 8101 w 10007"/>
                <a:gd name="connsiteY15" fmla="*/ 7981 h 10234"/>
                <a:gd name="connsiteX16" fmla="*/ 9248 w 10007"/>
                <a:gd name="connsiteY16" fmla="*/ 8046 h 10234"/>
                <a:gd name="connsiteX17" fmla="*/ 9252 w 10007"/>
                <a:gd name="connsiteY17" fmla="*/ 6022 h 10234"/>
                <a:gd name="connsiteX18" fmla="*/ 10007 w 10007"/>
                <a:gd name="connsiteY18" fmla="*/ 6022 h 10234"/>
                <a:gd name="connsiteX0" fmla="*/ 7 w 10007"/>
                <a:gd name="connsiteY0" fmla="*/ 8029 h 10234"/>
                <a:gd name="connsiteX1" fmla="*/ 0 w 10007"/>
                <a:gd name="connsiteY1" fmla="*/ 7061 h 10234"/>
                <a:gd name="connsiteX2" fmla="*/ 1164 w 10007"/>
                <a:gd name="connsiteY2" fmla="*/ 7067 h 10234"/>
                <a:gd name="connsiteX3" fmla="*/ 1171 w 10007"/>
                <a:gd name="connsiteY3" fmla="*/ 3041 h 10234"/>
                <a:gd name="connsiteX4" fmla="*/ 2322 w 10007"/>
                <a:gd name="connsiteY4" fmla="*/ 3041 h 10234"/>
                <a:gd name="connsiteX5" fmla="*/ 2322 w 10007"/>
                <a:gd name="connsiteY5" fmla="*/ 0 h 10234"/>
                <a:gd name="connsiteX6" fmla="*/ 3472 w 10007"/>
                <a:gd name="connsiteY6" fmla="*/ 0 h 10234"/>
                <a:gd name="connsiteX7" fmla="*/ 3483 w 10007"/>
                <a:gd name="connsiteY7" fmla="*/ 3011 h 10234"/>
                <a:gd name="connsiteX8" fmla="*/ 4629 w 10007"/>
                <a:gd name="connsiteY8" fmla="*/ 3011 h 10234"/>
                <a:gd name="connsiteX9" fmla="*/ 4629 w 10007"/>
                <a:gd name="connsiteY9" fmla="*/ 1039 h 10234"/>
                <a:gd name="connsiteX10" fmla="*/ 5787 w 10007"/>
                <a:gd name="connsiteY10" fmla="*/ 1430 h 10234"/>
                <a:gd name="connsiteX11" fmla="*/ 5787 w 10007"/>
                <a:gd name="connsiteY11" fmla="*/ 8029 h 10234"/>
                <a:gd name="connsiteX12" fmla="*/ 6944 w 10007"/>
                <a:gd name="connsiteY12" fmla="*/ 8053 h 10234"/>
                <a:gd name="connsiteX13" fmla="*/ 6937 w 10007"/>
                <a:gd name="connsiteY13" fmla="*/ 10216 h 10234"/>
                <a:gd name="connsiteX14" fmla="*/ 8101 w 10007"/>
                <a:gd name="connsiteY14" fmla="*/ 10234 h 10234"/>
                <a:gd name="connsiteX15" fmla="*/ 8101 w 10007"/>
                <a:gd name="connsiteY15" fmla="*/ 7981 h 10234"/>
                <a:gd name="connsiteX16" fmla="*/ 9248 w 10007"/>
                <a:gd name="connsiteY16" fmla="*/ 8046 h 10234"/>
                <a:gd name="connsiteX17" fmla="*/ 9252 w 10007"/>
                <a:gd name="connsiteY17" fmla="*/ 6022 h 10234"/>
                <a:gd name="connsiteX18" fmla="*/ 10007 w 10007"/>
                <a:gd name="connsiteY18" fmla="*/ 6022 h 10234"/>
                <a:gd name="connsiteX0" fmla="*/ 7 w 10007"/>
                <a:gd name="connsiteY0" fmla="*/ 8029 h 10234"/>
                <a:gd name="connsiteX1" fmla="*/ 0 w 10007"/>
                <a:gd name="connsiteY1" fmla="*/ 7061 h 10234"/>
                <a:gd name="connsiteX2" fmla="*/ 1164 w 10007"/>
                <a:gd name="connsiteY2" fmla="*/ 7067 h 10234"/>
                <a:gd name="connsiteX3" fmla="*/ 1171 w 10007"/>
                <a:gd name="connsiteY3" fmla="*/ 3041 h 10234"/>
                <a:gd name="connsiteX4" fmla="*/ 2322 w 10007"/>
                <a:gd name="connsiteY4" fmla="*/ 3041 h 10234"/>
                <a:gd name="connsiteX5" fmla="*/ 2322 w 10007"/>
                <a:gd name="connsiteY5" fmla="*/ 0 h 10234"/>
                <a:gd name="connsiteX6" fmla="*/ 3472 w 10007"/>
                <a:gd name="connsiteY6" fmla="*/ 0 h 10234"/>
                <a:gd name="connsiteX7" fmla="*/ 3483 w 10007"/>
                <a:gd name="connsiteY7" fmla="*/ 3011 h 10234"/>
                <a:gd name="connsiteX8" fmla="*/ 4629 w 10007"/>
                <a:gd name="connsiteY8" fmla="*/ 3011 h 10234"/>
                <a:gd name="connsiteX9" fmla="*/ 4629 w 10007"/>
                <a:gd name="connsiteY9" fmla="*/ 1039 h 10234"/>
                <a:gd name="connsiteX10" fmla="*/ 5801 w 10007"/>
                <a:gd name="connsiteY10" fmla="*/ 1021 h 10234"/>
                <a:gd name="connsiteX11" fmla="*/ 5787 w 10007"/>
                <a:gd name="connsiteY11" fmla="*/ 8029 h 10234"/>
                <a:gd name="connsiteX12" fmla="*/ 6944 w 10007"/>
                <a:gd name="connsiteY12" fmla="*/ 8053 h 10234"/>
                <a:gd name="connsiteX13" fmla="*/ 6937 w 10007"/>
                <a:gd name="connsiteY13" fmla="*/ 10216 h 10234"/>
                <a:gd name="connsiteX14" fmla="*/ 8101 w 10007"/>
                <a:gd name="connsiteY14" fmla="*/ 10234 h 10234"/>
                <a:gd name="connsiteX15" fmla="*/ 8101 w 10007"/>
                <a:gd name="connsiteY15" fmla="*/ 7981 h 10234"/>
                <a:gd name="connsiteX16" fmla="*/ 9248 w 10007"/>
                <a:gd name="connsiteY16" fmla="*/ 8046 h 10234"/>
                <a:gd name="connsiteX17" fmla="*/ 9252 w 10007"/>
                <a:gd name="connsiteY17" fmla="*/ 6022 h 10234"/>
                <a:gd name="connsiteX18" fmla="*/ 10007 w 10007"/>
                <a:gd name="connsiteY18" fmla="*/ 6022 h 10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07" h="10234">
                  <a:moveTo>
                    <a:pt x="7" y="8029"/>
                  </a:moveTo>
                  <a:cubicBezTo>
                    <a:pt x="0" y="7698"/>
                    <a:pt x="7" y="7392"/>
                    <a:pt x="0" y="7061"/>
                  </a:cubicBezTo>
                  <a:lnTo>
                    <a:pt x="1164" y="7067"/>
                  </a:lnTo>
                  <a:cubicBezTo>
                    <a:pt x="1166" y="5737"/>
                    <a:pt x="1169" y="4371"/>
                    <a:pt x="1171" y="3041"/>
                  </a:cubicBezTo>
                  <a:lnTo>
                    <a:pt x="2322" y="3041"/>
                  </a:lnTo>
                  <a:lnTo>
                    <a:pt x="2322" y="0"/>
                  </a:lnTo>
                  <a:lnTo>
                    <a:pt x="3472" y="0"/>
                  </a:lnTo>
                  <a:cubicBezTo>
                    <a:pt x="3479" y="982"/>
                    <a:pt x="3476" y="2029"/>
                    <a:pt x="3483" y="3011"/>
                  </a:cubicBezTo>
                  <a:lnTo>
                    <a:pt x="4629" y="3011"/>
                  </a:lnTo>
                  <a:lnTo>
                    <a:pt x="4629" y="1039"/>
                  </a:lnTo>
                  <a:lnTo>
                    <a:pt x="5801" y="1021"/>
                  </a:lnTo>
                  <a:cubicBezTo>
                    <a:pt x="5796" y="3357"/>
                    <a:pt x="5792" y="5693"/>
                    <a:pt x="5787" y="8029"/>
                  </a:cubicBezTo>
                  <a:lnTo>
                    <a:pt x="6944" y="8053"/>
                  </a:lnTo>
                  <a:cubicBezTo>
                    <a:pt x="6942" y="8690"/>
                    <a:pt x="6939" y="9579"/>
                    <a:pt x="6937" y="10216"/>
                  </a:cubicBezTo>
                  <a:lnTo>
                    <a:pt x="8101" y="10234"/>
                  </a:lnTo>
                  <a:lnTo>
                    <a:pt x="8101" y="7981"/>
                  </a:lnTo>
                  <a:lnTo>
                    <a:pt x="9248" y="8046"/>
                  </a:lnTo>
                  <a:cubicBezTo>
                    <a:pt x="9246" y="7710"/>
                    <a:pt x="9254" y="6358"/>
                    <a:pt x="9252" y="6022"/>
                  </a:cubicBezTo>
                  <a:lnTo>
                    <a:pt x="10007" y="6022"/>
                  </a:lnTo>
                </a:path>
              </a:pathLst>
            </a:custGeom>
            <a:noFill/>
            <a:ln w="28575" cap="rnd">
              <a:solidFill>
                <a:srgbClr val="FFC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Rectangle 35"/>
            <p:cNvSpPr>
              <a:spLocks noChangeArrowheads="1"/>
            </p:cNvSpPr>
            <p:nvPr/>
          </p:nvSpPr>
          <p:spPr bwMode="auto">
            <a:xfrm>
              <a:off x="214282" y="4675184"/>
              <a:ext cx="987450" cy="50783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100" dirty="0">
                  <a:solidFill>
                    <a:srgbClr val="000000"/>
                  </a:solidFill>
                  <a:latin typeface="Arial" pitchFamily="34" charset="0"/>
                </a:rPr>
                <a:t>s</a:t>
              </a:r>
              <a:r>
                <a:rPr lang="en-US" sz="1100" baseline="-25000" dirty="0">
                  <a:solidFill>
                    <a:srgbClr val="000000"/>
                  </a:solidFill>
                  <a:latin typeface="Arial" pitchFamily="34" charset="0"/>
                </a:rPr>
                <a:t>q</a:t>
              </a:r>
              <a:r>
                <a:rPr lang="en-US" sz="1100" dirty="0">
                  <a:solidFill>
                    <a:srgbClr val="000000"/>
                  </a:solidFill>
                  <a:latin typeface="Arial" pitchFamily="34" charset="0"/>
                </a:rPr>
                <a:t>(t) </a:t>
              </a:r>
              <a:br>
                <a:rPr lang="en-US" sz="1100" dirty="0">
                  <a:solidFill>
                    <a:srgbClr val="000000"/>
                  </a:solidFill>
                  <a:latin typeface="Arial" pitchFamily="34" charset="0"/>
                </a:rPr>
              </a:br>
              <a:r>
                <a:rPr lang="en-US" sz="1100" dirty="0">
                  <a:solidFill>
                    <a:srgbClr val="000000"/>
                  </a:solidFill>
                  <a:latin typeface="Arial" pitchFamily="34" charset="0"/>
                </a:rPr>
                <a:t>value discrete </a:t>
              </a:r>
              <a:br>
                <a:rPr lang="en-US" sz="1100" dirty="0">
                  <a:solidFill>
                    <a:srgbClr val="000000"/>
                  </a:solidFill>
                  <a:latin typeface="Arial" pitchFamily="34" charset="0"/>
                </a:rPr>
              </a:br>
              <a:r>
                <a:rPr lang="en-US" sz="1100" dirty="0">
                  <a:solidFill>
                    <a:srgbClr val="000000"/>
                  </a:solidFill>
                  <a:latin typeface="Arial" pitchFamily="34" charset="0"/>
                </a:rPr>
                <a:t>time continuous</a:t>
              </a:r>
              <a:endParaRPr kumimoji="0" lang="en-US" sz="1800" b="0" i="0" u="none" strike="noStrike" cap="none" normalizeH="0" baseline="0" dirty="0">
                <a:ln>
                  <a:noFill/>
                </a:ln>
                <a:solidFill>
                  <a:schemeClr val="tx1"/>
                </a:solidFill>
                <a:effectLst/>
                <a:latin typeface="Arial" pitchFamily="34" charset="0"/>
              </a:endParaRPr>
            </a:p>
          </p:txBody>
        </p:sp>
      </p:grpSp>
      <p:grpSp>
        <p:nvGrpSpPr>
          <p:cNvPr id="78" name="Gruppieren 177"/>
          <p:cNvGrpSpPr>
            <a:grpSpLocks/>
          </p:cNvGrpSpPr>
          <p:nvPr/>
        </p:nvGrpSpPr>
        <p:grpSpPr>
          <a:xfrm>
            <a:off x="8019747" y="2481496"/>
            <a:ext cx="2756773" cy="1838752"/>
            <a:chOff x="5857884" y="3214686"/>
            <a:chExt cx="2756773" cy="1838752"/>
          </a:xfrm>
        </p:grpSpPr>
        <p:sp>
          <p:nvSpPr>
            <p:cNvPr id="79" name="Freeform 34"/>
            <p:cNvSpPr>
              <a:spLocks/>
            </p:cNvSpPr>
            <p:nvPr/>
          </p:nvSpPr>
          <p:spPr bwMode="auto">
            <a:xfrm>
              <a:off x="5956554" y="3265484"/>
              <a:ext cx="2436813" cy="1409700"/>
            </a:xfrm>
            <a:custGeom>
              <a:avLst/>
              <a:gdLst/>
              <a:ahLst/>
              <a:cxnLst>
                <a:cxn ang="0">
                  <a:pos x="0" y="577"/>
                </a:cxn>
                <a:cxn ang="0">
                  <a:pos x="238" y="416"/>
                </a:cxn>
                <a:cxn ang="0">
                  <a:pos x="373" y="122"/>
                </a:cxn>
                <a:cxn ang="0">
                  <a:pos x="465" y="12"/>
                </a:cxn>
                <a:cxn ang="0">
                  <a:pos x="594" y="256"/>
                </a:cxn>
                <a:cxn ang="0">
                  <a:pos x="751" y="96"/>
                </a:cxn>
                <a:cxn ang="0">
                  <a:pos x="986" y="703"/>
                </a:cxn>
                <a:cxn ang="0">
                  <a:pos x="1089" y="874"/>
                </a:cxn>
                <a:cxn ang="0">
                  <a:pos x="1256" y="703"/>
                </a:cxn>
                <a:cxn ang="0">
                  <a:pos x="1389" y="566"/>
                </a:cxn>
                <a:cxn ang="0">
                  <a:pos x="1535" y="443"/>
                </a:cxn>
              </a:cxnLst>
              <a:rect l="0" t="0" r="r" b="b"/>
              <a:pathLst>
                <a:path w="1535" h="888">
                  <a:moveTo>
                    <a:pt x="0" y="577"/>
                  </a:moveTo>
                  <a:cubicBezTo>
                    <a:pt x="134" y="610"/>
                    <a:pt x="195" y="503"/>
                    <a:pt x="238" y="416"/>
                  </a:cubicBezTo>
                  <a:cubicBezTo>
                    <a:pt x="284" y="323"/>
                    <a:pt x="308" y="254"/>
                    <a:pt x="373" y="122"/>
                  </a:cubicBezTo>
                  <a:cubicBezTo>
                    <a:pt x="400" y="66"/>
                    <a:pt x="435" y="0"/>
                    <a:pt x="465" y="12"/>
                  </a:cubicBezTo>
                  <a:cubicBezTo>
                    <a:pt x="511" y="30"/>
                    <a:pt x="548" y="228"/>
                    <a:pt x="594" y="256"/>
                  </a:cubicBezTo>
                  <a:cubicBezTo>
                    <a:pt x="644" y="287"/>
                    <a:pt x="703" y="122"/>
                    <a:pt x="751" y="96"/>
                  </a:cubicBezTo>
                  <a:cubicBezTo>
                    <a:pt x="833" y="53"/>
                    <a:pt x="881" y="415"/>
                    <a:pt x="986" y="703"/>
                  </a:cubicBezTo>
                  <a:cubicBezTo>
                    <a:pt x="1017" y="786"/>
                    <a:pt x="1052" y="863"/>
                    <a:pt x="1089" y="874"/>
                  </a:cubicBezTo>
                  <a:cubicBezTo>
                    <a:pt x="1138" y="888"/>
                    <a:pt x="1191" y="786"/>
                    <a:pt x="1256" y="703"/>
                  </a:cubicBezTo>
                  <a:cubicBezTo>
                    <a:pt x="1302" y="644"/>
                    <a:pt x="1353" y="595"/>
                    <a:pt x="1389" y="566"/>
                  </a:cubicBezTo>
                  <a:cubicBezTo>
                    <a:pt x="1458" y="509"/>
                    <a:pt x="1468" y="527"/>
                    <a:pt x="1535" y="443"/>
                  </a:cubicBezTo>
                </a:path>
              </a:pathLst>
            </a:custGeom>
            <a:noFill/>
            <a:ln w="12700" cap="rnd">
              <a:solidFill>
                <a:srgbClr val="C0C0C0"/>
              </a:solidFill>
              <a:prstDash val="sysDash"/>
              <a:round/>
              <a:headEnd/>
              <a:tailEnd/>
            </a:ln>
          </p:spPr>
          <p:txBody>
            <a:bodyPr vert="horz" wrap="square" lIns="91440" tIns="45720" rIns="91440" bIns="45720" numCol="1" anchor="t" anchorCtr="0" compatLnSpc="1">
              <a:prstTxWarp prst="textNoShape">
                <a:avLst/>
              </a:prstTxWarp>
            </a:bodyPr>
            <a:lstStyle/>
            <a:p>
              <a:endParaRPr lang="en-US">
                <a:solidFill>
                  <a:srgbClr val="FFC000"/>
                </a:solidFill>
              </a:endParaRPr>
            </a:p>
          </p:txBody>
        </p:sp>
        <p:sp>
          <p:nvSpPr>
            <p:cNvPr id="80" name="Rectangle 71"/>
            <p:cNvSpPr>
              <a:spLocks noChangeArrowheads="1"/>
            </p:cNvSpPr>
            <p:nvPr/>
          </p:nvSpPr>
          <p:spPr bwMode="auto">
            <a:xfrm>
              <a:off x="6401682" y="4435473"/>
              <a:ext cx="86562"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T</a:t>
              </a:r>
              <a:endParaRPr kumimoji="0" lang="en-US" sz="1800" b="0" i="0" u="none" strike="noStrike" cap="none" normalizeH="0" baseline="0">
                <a:ln>
                  <a:noFill/>
                </a:ln>
                <a:solidFill>
                  <a:schemeClr val="tx1"/>
                </a:solidFill>
                <a:effectLst/>
                <a:latin typeface="Arial" pitchFamily="34" charset="0"/>
              </a:endParaRPr>
            </a:p>
          </p:txBody>
        </p:sp>
        <p:sp>
          <p:nvSpPr>
            <p:cNvPr id="81" name="Line 72"/>
            <p:cNvSpPr>
              <a:spLocks noChangeShapeType="1"/>
            </p:cNvSpPr>
            <p:nvPr/>
          </p:nvSpPr>
          <p:spPr bwMode="auto">
            <a:xfrm>
              <a:off x="6450894" y="4303711"/>
              <a:ext cx="1588" cy="119063"/>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Line 73"/>
            <p:cNvSpPr>
              <a:spLocks noChangeShapeType="1"/>
            </p:cNvSpPr>
            <p:nvPr/>
          </p:nvSpPr>
          <p:spPr bwMode="auto">
            <a:xfrm>
              <a:off x="6044494" y="4356098"/>
              <a:ext cx="2474913" cy="1588"/>
            </a:xfrm>
            <a:prstGeom prst="line">
              <a:avLst/>
            </a:prstGeom>
            <a:noFill/>
            <a:ln w="7"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74"/>
            <p:cNvSpPr>
              <a:spLocks/>
            </p:cNvSpPr>
            <p:nvPr/>
          </p:nvSpPr>
          <p:spPr bwMode="auto">
            <a:xfrm>
              <a:off x="8509882" y="4322761"/>
              <a:ext cx="104775" cy="68263"/>
            </a:xfrm>
            <a:custGeom>
              <a:avLst/>
              <a:gdLst/>
              <a:ahLst/>
              <a:cxnLst>
                <a:cxn ang="0">
                  <a:pos x="0" y="0"/>
                </a:cxn>
                <a:cxn ang="0">
                  <a:pos x="66" y="21"/>
                </a:cxn>
                <a:cxn ang="0">
                  <a:pos x="0" y="43"/>
                </a:cxn>
                <a:cxn ang="0">
                  <a:pos x="0" y="0"/>
                </a:cxn>
              </a:cxnLst>
              <a:rect l="0" t="0" r="r" b="b"/>
              <a:pathLst>
                <a:path w="66" h="43">
                  <a:moveTo>
                    <a:pt x="0" y="0"/>
                  </a:moveTo>
                  <a:lnTo>
                    <a:pt x="66" y="21"/>
                  </a:lnTo>
                  <a:lnTo>
                    <a:pt x="0" y="43"/>
                  </a:lnTo>
                  <a:lnTo>
                    <a:pt x="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Line 75"/>
            <p:cNvSpPr>
              <a:spLocks noChangeShapeType="1"/>
            </p:cNvSpPr>
            <p:nvPr/>
          </p:nvSpPr>
          <p:spPr bwMode="auto">
            <a:xfrm flipV="1">
              <a:off x="6177844" y="3338511"/>
              <a:ext cx="1588" cy="1150938"/>
            </a:xfrm>
            <a:prstGeom prst="line">
              <a:avLst/>
            </a:prstGeom>
            <a:noFill/>
            <a:ln w="7"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76"/>
            <p:cNvSpPr>
              <a:spLocks/>
            </p:cNvSpPr>
            <p:nvPr/>
          </p:nvSpPr>
          <p:spPr bwMode="auto">
            <a:xfrm>
              <a:off x="6142919" y="3243261"/>
              <a:ext cx="69850" cy="104775"/>
            </a:xfrm>
            <a:custGeom>
              <a:avLst/>
              <a:gdLst/>
              <a:ahLst/>
              <a:cxnLst>
                <a:cxn ang="0">
                  <a:pos x="0" y="66"/>
                </a:cxn>
                <a:cxn ang="0">
                  <a:pos x="22" y="0"/>
                </a:cxn>
                <a:cxn ang="0">
                  <a:pos x="44" y="66"/>
                </a:cxn>
                <a:cxn ang="0">
                  <a:pos x="0" y="66"/>
                </a:cxn>
              </a:cxnLst>
              <a:rect l="0" t="0" r="r" b="b"/>
              <a:pathLst>
                <a:path w="44" h="66">
                  <a:moveTo>
                    <a:pt x="0" y="66"/>
                  </a:moveTo>
                  <a:lnTo>
                    <a:pt x="22" y="0"/>
                  </a:lnTo>
                  <a:lnTo>
                    <a:pt x="44" y="66"/>
                  </a:lnTo>
                  <a:lnTo>
                    <a:pt x="0" y="6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77"/>
            <p:cNvSpPr>
              <a:spLocks noChangeArrowheads="1"/>
            </p:cNvSpPr>
            <p:nvPr/>
          </p:nvSpPr>
          <p:spPr bwMode="auto">
            <a:xfrm>
              <a:off x="8111419" y="4435473"/>
              <a:ext cx="38472"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t</a:t>
              </a:r>
              <a:endParaRPr kumimoji="0" lang="en-US" sz="1800" b="0" i="0" u="none" strike="noStrike" cap="none" normalizeH="0" baseline="0">
                <a:ln>
                  <a:noFill/>
                </a:ln>
                <a:solidFill>
                  <a:schemeClr val="tx1"/>
                </a:solidFill>
                <a:effectLst/>
                <a:latin typeface="Arial" pitchFamily="34" charset="0"/>
              </a:endParaRPr>
            </a:p>
          </p:txBody>
        </p:sp>
        <p:sp>
          <p:nvSpPr>
            <p:cNvPr id="87" name="Line 78"/>
            <p:cNvSpPr>
              <a:spLocks noChangeShapeType="1"/>
            </p:cNvSpPr>
            <p:nvPr/>
          </p:nvSpPr>
          <p:spPr bwMode="auto">
            <a:xfrm>
              <a:off x="8211432" y="4513261"/>
              <a:ext cx="247650" cy="1588"/>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79"/>
            <p:cNvSpPr>
              <a:spLocks/>
            </p:cNvSpPr>
            <p:nvPr/>
          </p:nvSpPr>
          <p:spPr bwMode="auto">
            <a:xfrm>
              <a:off x="8452732" y="4486273"/>
              <a:ext cx="76200" cy="52388"/>
            </a:xfrm>
            <a:custGeom>
              <a:avLst/>
              <a:gdLst/>
              <a:ahLst/>
              <a:cxnLst>
                <a:cxn ang="0">
                  <a:pos x="0" y="0"/>
                </a:cxn>
                <a:cxn ang="0">
                  <a:pos x="48" y="17"/>
                </a:cxn>
                <a:cxn ang="0">
                  <a:pos x="0" y="33"/>
                </a:cxn>
                <a:cxn ang="0">
                  <a:pos x="0" y="0"/>
                </a:cxn>
              </a:cxnLst>
              <a:rect l="0" t="0" r="r" b="b"/>
              <a:pathLst>
                <a:path w="48" h="33">
                  <a:moveTo>
                    <a:pt x="0" y="0"/>
                  </a:moveTo>
                  <a:lnTo>
                    <a:pt x="48" y="17"/>
                  </a:lnTo>
                  <a:lnTo>
                    <a:pt x="0" y="33"/>
                  </a:lnTo>
                  <a:lnTo>
                    <a:pt x="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Rectangle 80"/>
            <p:cNvSpPr>
              <a:spLocks noChangeArrowheads="1"/>
            </p:cNvSpPr>
            <p:nvPr/>
          </p:nvSpPr>
          <p:spPr bwMode="auto">
            <a:xfrm>
              <a:off x="5857884" y="3214686"/>
              <a:ext cx="70532"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s</a:t>
              </a:r>
              <a:endParaRPr kumimoji="0" lang="en-US" sz="1800" b="0" i="0" u="none" strike="noStrike" cap="none" normalizeH="0" baseline="0">
                <a:ln>
                  <a:noFill/>
                </a:ln>
                <a:solidFill>
                  <a:schemeClr val="tx1"/>
                </a:solidFill>
                <a:effectLst/>
                <a:latin typeface="Arial" pitchFamily="34" charset="0"/>
              </a:endParaRPr>
            </a:p>
          </p:txBody>
        </p:sp>
        <p:sp>
          <p:nvSpPr>
            <p:cNvPr id="90" name="Rectangle 81"/>
            <p:cNvSpPr>
              <a:spLocks noChangeArrowheads="1"/>
            </p:cNvSpPr>
            <p:nvPr/>
          </p:nvSpPr>
          <p:spPr bwMode="auto">
            <a:xfrm>
              <a:off x="5921384" y="3276598"/>
              <a:ext cx="49694" cy="10772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a:ln>
                    <a:noFill/>
                  </a:ln>
                  <a:solidFill>
                    <a:srgbClr val="000000"/>
                  </a:solidFill>
                  <a:effectLst/>
                  <a:latin typeface="Arial" pitchFamily="34" charset="0"/>
                </a:rPr>
                <a:t>a</a:t>
              </a:r>
              <a:endParaRPr kumimoji="0" lang="en-US" sz="1800" b="0" i="0" u="none" strike="noStrike" cap="none" normalizeH="0" baseline="0">
                <a:ln>
                  <a:noFill/>
                </a:ln>
                <a:solidFill>
                  <a:schemeClr val="tx1"/>
                </a:solidFill>
                <a:effectLst/>
                <a:latin typeface="Arial" pitchFamily="34" charset="0"/>
              </a:endParaRPr>
            </a:p>
          </p:txBody>
        </p:sp>
        <p:sp>
          <p:nvSpPr>
            <p:cNvPr id="91" name="Rectangle 82"/>
            <p:cNvSpPr>
              <a:spLocks noChangeArrowheads="1"/>
            </p:cNvSpPr>
            <p:nvPr/>
          </p:nvSpPr>
          <p:spPr bwMode="auto">
            <a:xfrm>
              <a:off x="5966707" y="3214686"/>
              <a:ext cx="46488"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a:t>
              </a:r>
              <a:endParaRPr kumimoji="0" lang="en-US" sz="1800" b="0" i="0" u="none" strike="noStrike" cap="none" normalizeH="0" baseline="0">
                <a:ln>
                  <a:noFill/>
                </a:ln>
                <a:solidFill>
                  <a:schemeClr val="tx1"/>
                </a:solidFill>
                <a:effectLst/>
                <a:latin typeface="Arial" pitchFamily="34" charset="0"/>
              </a:endParaRPr>
            </a:p>
          </p:txBody>
        </p:sp>
        <p:sp>
          <p:nvSpPr>
            <p:cNvPr id="92" name="Rectangle 83"/>
            <p:cNvSpPr>
              <a:spLocks noChangeArrowheads="1"/>
            </p:cNvSpPr>
            <p:nvPr/>
          </p:nvSpPr>
          <p:spPr bwMode="auto">
            <a:xfrm>
              <a:off x="6007982" y="3214686"/>
              <a:ext cx="38472"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t</a:t>
              </a:r>
              <a:endParaRPr kumimoji="0" lang="en-US" sz="1800" b="0" i="0" u="none" strike="noStrike" cap="none" normalizeH="0" baseline="0">
                <a:ln>
                  <a:noFill/>
                </a:ln>
                <a:solidFill>
                  <a:schemeClr val="tx1"/>
                </a:solidFill>
                <a:effectLst/>
                <a:latin typeface="Arial" pitchFamily="34" charset="0"/>
              </a:endParaRPr>
            </a:p>
          </p:txBody>
        </p:sp>
        <p:sp>
          <p:nvSpPr>
            <p:cNvPr id="93" name="Rectangle 84"/>
            <p:cNvSpPr>
              <a:spLocks noChangeArrowheads="1"/>
            </p:cNvSpPr>
            <p:nvPr/>
          </p:nvSpPr>
          <p:spPr bwMode="auto">
            <a:xfrm>
              <a:off x="6050844" y="3214686"/>
              <a:ext cx="46488"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a:t>
              </a:r>
              <a:endParaRPr kumimoji="0" lang="en-US" sz="1800" b="0" i="0" u="none" strike="noStrike" cap="none" normalizeH="0" baseline="0">
                <a:ln>
                  <a:noFill/>
                </a:ln>
                <a:solidFill>
                  <a:schemeClr val="tx1"/>
                </a:solidFill>
                <a:effectLst/>
                <a:latin typeface="Arial" pitchFamily="34" charset="0"/>
              </a:endParaRPr>
            </a:p>
          </p:txBody>
        </p:sp>
        <p:sp>
          <p:nvSpPr>
            <p:cNvPr id="94" name="Rectangle 85"/>
            <p:cNvSpPr>
              <a:spLocks noChangeArrowheads="1"/>
            </p:cNvSpPr>
            <p:nvPr/>
          </p:nvSpPr>
          <p:spPr bwMode="auto">
            <a:xfrm>
              <a:off x="6057194" y="4386261"/>
              <a:ext cx="78548"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0</a:t>
              </a:r>
              <a:endParaRPr kumimoji="0" lang="en-US" sz="1800" b="0" i="0" u="none" strike="noStrike" cap="none" normalizeH="0" baseline="0">
                <a:ln>
                  <a:noFill/>
                </a:ln>
                <a:solidFill>
                  <a:schemeClr val="tx1"/>
                </a:solidFill>
                <a:effectLst/>
                <a:latin typeface="Arial" pitchFamily="34" charset="0"/>
              </a:endParaRPr>
            </a:p>
          </p:txBody>
        </p:sp>
        <p:sp>
          <p:nvSpPr>
            <p:cNvPr id="95" name="Line 86"/>
            <p:cNvSpPr>
              <a:spLocks noChangeShapeType="1"/>
            </p:cNvSpPr>
            <p:nvPr/>
          </p:nvSpPr>
          <p:spPr bwMode="auto">
            <a:xfrm>
              <a:off x="6716007" y="4303711"/>
              <a:ext cx="1588" cy="119063"/>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Line 87"/>
            <p:cNvSpPr>
              <a:spLocks noChangeShapeType="1"/>
            </p:cNvSpPr>
            <p:nvPr/>
          </p:nvSpPr>
          <p:spPr bwMode="auto">
            <a:xfrm>
              <a:off x="6979532" y="4303711"/>
              <a:ext cx="1588" cy="119063"/>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Line 88"/>
            <p:cNvSpPr>
              <a:spLocks noChangeShapeType="1"/>
            </p:cNvSpPr>
            <p:nvPr/>
          </p:nvSpPr>
          <p:spPr bwMode="auto">
            <a:xfrm>
              <a:off x="7244644" y="4303711"/>
              <a:ext cx="1588" cy="119063"/>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Line 89"/>
            <p:cNvSpPr>
              <a:spLocks noChangeShapeType="1"/>
            </p:cNvSpPr>
            <p:nvPr/>
          </p:nvSpPr>
          <p:spPr bwMode="auto">
            <a:xfrm>
              <a:off x="7509757" y="4303711"/>
              <a:ext cx="1588" cy="119063"/>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Line 90"/>
            <p:cNvSpPr>
              <a:spLocks noChangeShapeType="1"/>
            </p:cNvSpPr>
            <p:nvPr/>
          </p:nvSpPr>
          <p:spPr bwMode="auto">
            <a:xfrm>
              <a:off x="7774869" y="4303711"/>
              <a:ext cx="1588" cy="119063"/>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Line 91"/>
            <p:cNvSpPr>
              <a:spLocks noChangeShapeType="1"/>
            </p:cNvSpPr>
            <p:nvPr/>
          </p:nvSpPr>
          <p:spPr bwMode="auto">
            <a:xfrm>
              <a:off x="8039982" y="4303711"/>
              <a:ext cx="1588" cy="119063"/>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Line 92"/>
            <p:cNvSpPr>
              <a:spLocks noChangeShapeType="1"/>
            </p:cNvSpPr>
            <p:nvPr/>
          </p:nvSpPr>
          <p:spPr bwMode="auto">
            <a:xfrm>
              <a:off x="8305094" y="4303711"/>
              <a:ext cx="1588" cy="119063"/>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Rectangle 93"/>
            <p:cNvSpPr>
              <a:spLocks noChangeArrowheads="1"/>
            </p:cNvSpPr>
            <p:nvPr/>
          </p:nvSpPr>
          <p:spPr bwMode="auto">
            <a:xfrm>
              <a:off x="6631869" y="4435473"/>
              <a:ext cx="78548"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2</a:t>
              </a:r>
              <a:endParaRPr kumimoji="0" lang="en-US" sz="1800" b="0" i="0" u="none" strike="noStrike" cap="none" normalizeH="0" baseline="0">
                <a:ln>
                  <a:noFill/>
                </a:ln>
                <a:solidFill>
                  <a:schemeClr val="tx1"/>
                </a:solidFill>
                <a:effectLst/>
                <a:latin typeface="Arial" pitchFamily="34" charset="0"/>
              </a:endParaRPr>
            </a:p>
          </p:txBody>
        </p:sp>
        <p:sp>
          <p:nvSpPr>
            <p:cNvPr id="103" name="Rectangle 94"/>
            <p:cNvSpPr>
              <a:spLocks noChangeArrowheads="1"/>
            </p:cNvSpPr>
            <p:nvPr/>
          </p:nvSpPr>
          <p:spPr bwMode="auto">
            <a:xfrm>
              <a:off x="6703307" y="4435473"/>
              <a:ext cx="86562"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T</a:t>
              </a:r>
              <a:endParaRPr kumimoji="0" lang="en-US" sz="1800" b="0" i="0" u="none" strike="noStrike" cap="none" normalizeH="0" baseline="0">
                <a:ln>
                  <a:noFill/>
                </a:ln>
                <a:solidFill>
                  <a:schemeClr val="tx1"/>
                </a:solidFill>
                <a:effectLst/>
                <a:latin typeface="Arial" pitchFamily="34" charset="0"/>
              </a:endParaRPr>
            </a:p>
          </p:txBody>
        </p:sp>
        <p:sp>
          <p:nvSpPr>
            <p:cNvPr id="104" name="Rectangle 95"/>
            <p:cNvSpPr>
              <a:spLocks noChangeArrowheads="1"/>
            </p:cNvSpPr>
            <p:nvPr/>
          </p:nvSpPr>
          <p:spPr bwMode="auto">
            <a:xfrm>
              <a:off x="6898569" y="4435473"/>
              <a:ext cx="78548"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3</a:t>
              </a:r>
              <a:endParaRPr kumimoji="0" lang="en-US" sz="1800" b="0" i="0" u="none" strike="noStrike" cap="none" normalizeH="0" baseline="0">
                <a:ln>
                  <a:noFill/>
                </a:ln>
                <a:solidFill>
                  <a:schemeClr val="tx1"/>
                </a:solidFill>
                <a:effectLst/>
                <a:latin typeface="Arial" pitchFamily="34" charset="0"/>
              </a:endParaRPr>
            </a:p>
          </p:txBody>
        </p:sp>
        <p:sp>
          <p:nvSpPr>
            <p:cNvPr id="105" name="Rectangle 96"/>
            <p:cNvSpPr>
              <a:spLocks noChangeArrowheads="1"/>
            </p:cNvSpPr>
            <p:nvPr/>
          </p:nvSpPr>
          <p:spPr bwMode="auto">
            <a:xfrm>
              <a:off x="6968419" y="4435473"/>
              <a:ext cx="86562"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T</a:t>
              </a:r>
              <a:endParaRPr kumimoji="0" lang="en-US" sz="1800" b="0" i="0" u="none" strike="noStrike" cap="none" normalizeH="0" baseline="0">
                <a:ln>
                  <a:noFill/>
                </a:ln>
                <a:solidFill>
                  <a:schemeClr val="tx1"/>
                </a:solidFill>
                <a:effectLst/>
                <a:latin typeface="Arial" pitchFamily="34" charset="0"/>
              </a:endParaRPr>
            </a:p>
          </p:txBody>
        </p:sp>
        <p:sp>
          <p:nvSpPr>
            <p:cNvPr id="106" name="Rectangle 97"/>
            <p:cNvSpPr>
              <a:spLocks noChangeArrowheads="1"/>
            </p:cNvSpPr>
            <p:nvPr/>
          </p:nvSpPr>
          <p:spPr bwMode="auto">
            <a:xfrm>
              <a:off x="7179557" y="4435473"/>
              <a:ext cx="115416"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a:t>
              </a:r>
              <a:endParaRPr kumimoji="0" lang="en-US" sz="1800" b="0" i="0" u="none" strike="noStrike" cap="none" normalizeH="0" baseline="0">
                <a:ln>
                  <a:noFill/>
                </a:ln>
                <a:solidFill>
                  <a:schemeClr val="tx1"/>
                </a:solidFill>
                <a:effectLst/>
                <a:latin typeface="Arial" pitchFamily="34" charset="0"/>
              </a:endParaRPr>
            </a:p>
          </p:txBody>
        </p:sp>
        <p:sp>
          <p:nvSpPr>
            <p:cNvPr id="107" name="Line 99"/>
            <p:cNvSpPr>
              <a:spLocks noChangeShapeType="1"/>
            </p:cNvSpPr>
            <p:nvPr/>
          </p:nvSpPr>
          <p:spPr bwMode="auto">
            <a:xfrm flipH="1" flipV="1">
              <a:off x="6449307" y="3671886"/>
              <a:ext cx="1588" cy="684213"/>
            </a:xfrm>
            <a:prstGeom prst="line">
              <a:avLst/>
            </a:prstGeom>
            <a:noFill/>
            <a:ln w="28575" cap="rnd">
              <a:solidFill>
                <a:srgbClr val="FFC000"/>
              </a:solidFill>
              <a:prstDash val="solid"/>
              <a:round/>
              <a:headEnd/>
              <a:tailEnd type="oval" w="med" len="med"/>
            </a:ln>
          </p:spPr>
          <p:txBody>
            <a:bodyPr vert="horz" wrap="square" lIns="91440" tIns="45720" rIns="91440" bIns="45720" numCol="1" anchor="t" anchorCtr="0" compatLnSpc="1">
              <a:prstTxWarp prst="textNoShape">
                <a:avLst/>
              </a:prstTxWarp>
            </a:bodyPr>
            <a:lstStyle/>
            <a:p>
              <a:endParaRPr lang="en-US"/>
            </a:p>
          </p:txBody>
        </p:sp>
        <p:sp>
          <p:nvSpPr>
            <p:cNvPr id="108" name="Line 101"/>
            <p:cNvSpPr>
              <a:spLocks noChangeShapeType="1"/>
            </p:cNvSpPr>
            <p:nvPr/>
          </p:nvSpPr>
          <p:spPr bwMode="auto">
            <a:xfrm flipV="1">
              <a:off x="6716007" y="3286123"/>
              <a:ext cx="1588" cy="1069975"/>
            </a:xfrm>
            <a:prstGeom prst="line">
              <a:avLst/>
            </a:prstGeom>
            <a:noFill/>
            <a:ln w="28575" cap="rnd">
              <a:solidFill>
                <a:srgbClr val="FFC000"/>
              </a:solidFill>
              <a:prstDash val="solid"/>
              <a:round/>
              <a:headEnd/>
              <a:tailEnd type="oval" w="med" len="med"/>
            </a:ln>
          </p:spPr>
          <p:txBody>
            <a:bodyPr vert="horz" wrap="square" lIns="91440" tIns="45720" rIns="91440" bIns="45720" numCol="1" anchor="t" anchorCtr="0" compatLnSpc="1">
              <a:prstTxWarp prst="textNoShape">
                <a:avLst/>
              </a:prstTxWarp>
            </a:bodyPr>
            <a:lstStyle/>
            <a:p>
              <a:endParaRPr lang="en-US"/>
            </a:p>
          </p:txBody>
        </p:sp>
        <p:sp>
          <p:nvSpPr>
            <p:cNvPr id="109" name="Line 103"/>
            <p:cNvSpPr>
              <a:spLocks noChangeShapeType="1"/>
            </p:cNvSpPr>
            <p:nvPr/>
          </p:nvSpPr>
          <p:spPr bwMode="auto">
            <a:xfrm flipV="1">
              <a:off x="6979532" y="3632198"/>
              <a:ext cx="1588" cy="723900"/>
            </a:xfrm>
            <a:prstGeom prst="line">
              <a:avLst/>
            </a:prstGeom>
            <a:noFill/>
            <a:ln w="28575" cap="rnd">
              <a:solidFill>
                <a:srgbClr val="FFC000"/>
              </a:solidFill>
              <a:prstDash val="solid"/>
              <a:round/>
              <a:headEnd/>
              <a:tailEnd type="oval" w="med" len="med"/>
            </a:ln>
          </p:spPr>
          <p:txBody>
            <a:bodyPr vert="horz" wrap="square" lIns="91440" tIns="45720" rIns="91440" bIns="45720" numCol="1" anchor="t" anchorCtr="0" compatLnSpc="1">
              <a:prstTxWarp prst="textNoShape">
                <a:avLst/>
              </a:prstTxWarp>
            </a:bodyPr>
            <a:lstStyle/>
            <a:p>
              <a:endParaRPr lang="en-US"/>
            </a:p>
          </p:txBody>
        </p:sp>
        <p:sp>
          <p:nvSpPr>
            <p:cNvPr id="110" name="Line 105"/>
            <p:cNvSpPr>
              <a:spLocks noChangeShapeType="1"/>
            </p:cNvSpPr>
            <p:nvPr/>
          </p:nvSpPr>
          <p:spPr bwMode="auto">
            <a:xfrm flipV="1">
              <a:off x="7244644" y="3473448"/>
              <a:ext cx="1588" cy="882650"/>
            </a:xfrm>
            <a:prstGeom prst="line">
              <a:avLst/>
            </a:prstGeom>
            <a:noFill/>
            <a:ln w="28575" cap="rnd">
              <a:solidFill>
                <a:srgbClr val="FFC000"/>
              </a:solidFill>
              <a:prstDash val="solid"/>
              <a:round/>
              <a:headEnd/>
              <a:tailEnd type="oval" w="med" len="med"/>
            </a:ln>
          </p:spPr>
          <p:txBody>
            <a:bodyPr vert="horz" wrap="square" lIns="91440" tIns="45720" rIns="91440" bIns="45720" numCol="1" anchor="t" anchorCtr="0" compatLnSpc="1">
              <a:prstTxWarp prst="textNoShape">
                <a:avLst/>
              </a:prstTxWarp>
            </a:bodyPr>
            <a:lstStyle/>
            <a:p>
              <a:endParaRPr lang="en-US"/>
            </a:p>
          </p:txBody>
        </p:sp>
        <p:sp>
          <p:nvSpPr>
            <p:cNvPr id="111" name="Line 107"/>
            <p:cNvSpPr>
              <a:spLocks noChangeShapeType="1"/>
            </p:cNvSpPr>
            <p:nvPr/>
          </p:nvSpPr>
          <p:spPr bwMode="auto">
            <a:xfrm flipV="1">
              <a:off x="7509757" y="4325936"/>
              <a:ext cx="1588" cy="41275"/>
            </a:xfrm>
            <a:prstGeom prst="line">
              <a:avLst/>
            </a:prstGeom>
            <a:noFill/>
            <a:ln w="28575" cap="rnd">
              <a:solidFill>
                <a:srgbClr val="FFC000"/>
              </a:solidFill>
              <a:prstDash val="solid"/>
              <a:round/>
              <a:headEnd/>
              <a:tailEnd type="oval" w="med" len="med"/>
            </a:ln>
          </p:spPr>
          <p:txBody>
            <a:bodyPr vert="horz" wrap="square" lIns="91440" tIns="45720" rIns="91440" bIns="45720" numCol="1" anchor="t" anchorCtr="0" compatLnSpc="1">
              <a:prstTxWarp prst="textNoShape">
                <a:avLst/>
              </a:prstTxWarp>
            </a:bodyPr>
            <a:lstStyle/>
            <a:p>
              <a:endParaRPr lang="en-US"/>
            </a:p>
          </p:txBody>
        </p:sp>
        <p:sp>
          <p:nvSpPr>
            <p:cNvPr id="112" name="Line 109"/>
            <p:cNvSpPr>
              <a:spLocks noChangeShapeType="1"/>
            </p:cNvSpPr>
            <p:nvPr/>
          </p:nvSpPr>
          <p:spPr bwMode="auto">
            <a:xfrm flipH="1">
              <a:off x="7773282" y="4356098"/>
              <a:ext cx="1588" cy="252413"/>
            </a:xfrm>
            <a:prstGeom prst="line">
              <a:avLst/>
            </a:prstGeom>
            <a:noFill/>
            <a:ln w="28575" cap="rnd">
              <a:solidFill>
                <a:srgbClr val="FFC000"/>
              </a:solidFill>
              <a:prstDash val="solid"/>
              <a:round/>
              <a:headEnd/>
              <a:tailEnd type="oval" w="med" len="med"/>
            </a:ln>
          </p:spPr>
          <p:txBody>
            <a:bodyPr vert="horz" wrap="square" lIns="91440" tIns="45720" rIns="91440" bIns="45720" numCol="1" anchor="t" anchorCtr="0" compatLnSpc="1">
              <a:prstTxWarp prst="textNoShape">
                <a:avLst/>
              </a:prstTxWarp>
            </a:bodyPr>
            <a:lstStyle/>
            <a:p>
              <a:endParaRPr lang="en-US"/>
            </a:p>
          </p:txBody>
        </p:sp>
        <p:sp>
          <p:nvSpPr>
            <p:cNvPr id="113" name="Line 111"/>
            <p:cNvSpPr>
              <a:spLocks noChangeShapeType="1"/>
            </p:cNvSpPr>
            <p:nvPr/>
          </p:nvSpPr>
          <p:spPr bwMode="auto">
            <a:xfrm flipV="1">
              <a:off x="8039982" y="4270373"/>
              <a:ext cx="1588" cy="85725"/>
            </a:xfrm>
            <a:prstGeom prst="line">
              <a:avLst/>
            </a:prstGeom>
            <a:noFill/>
            <a:ln w="28575" cap="rnd">
              <a:solidFill>
                <a:srgbClr val="FFC000"/>
              </a:solidFill>
              <a:prstDash val="solid"/>
              <a:round/>
              <a:headEnd/>
              <a:tailEnd type="oval" w="med" len="med"/>
            </a:ln>
          </p:spPr>
          <p:txBody>
            <a:bodyPr vert="horz" wrap="square" lIns="91440" tIns="45720" rIns="91440" bIns="45720" numCol="1" anchor="t" anchorCtr="0" compatLnSpc="1">
              <a:prstTxWarp prst="textNoShape">
                <a:avLst/>
              </a:prstTxWarp>
            </a:bodyPr>
            <a:lstStyle/>
            <a:p>
              <a:endParaRPr lang="en-US"/>
            </a:p>
          </p:txBody>
        </p:sp>
        <p:sp>
          <p:nvSpPr>
            <p:cNvPr id="114" name="Line 113"/>
            <p:cNvSpPr>
              <a:spLocks noChangeShapeType="1"/>
            </p:cNvSpPr>
            <p:nvPr/>
          </p:nvSpPr>
          <p:spPr bwMode="auto">
            <a:xfrm flipV="1">
              <a:off x="8305094" y="4056061"/>
              <a:ext cx="1588" cy="300038"/>
            </a:xfrm>
            <a:prstGeom prst="line">
              <a:avLst/>
            </a:prstGeom>
            <a:noFill/>
            <a:ln w="28575" cap="rnd">
              <a:solidFill>
                <a:srgbClr val="FFC000"/>
              </a:solidFill>
              <a:prstDash val="solid"/>
              <a:round/>
              <a:headEnd/>
              <a:tailEnd type="oval" w="med" len="med"/>
            </a:ln>
          </p:spPr>
          <p:txBody>
            <a:bodyPr vert="horz" wrap="square" lIns="91440" tIns="45720" rIns="91440" bIns="45720" numCol="1" anchor="t" anchorCtr="0" compatLnSpc="1">
              <a:prstTxWarp prst="textNoShape">
                <a:avLst/>
              </a:prstTxWarp>
            </a:bodyPr>
            <a:lstStyle/>
            <a:p>
              <a:endParaRPr lang="en-US"/>
            </a:p>
          </p:txBody>
        </p:sp>
        <p:sp>
          <p:nvSpPr>
            <p:cNvPr id="115" name="Line 206"/>
            <p:cNvSpPr>
              <a:spLocks noChangeShapeType="1"/>
            </p:cNvSpPr>
            <p:nvPr/>
          </p:nvSpPr>
          <p:spPr bwMode="auto">
            <a:xfrm flipV="1">
              <a:off x="6185782" y="4127498"/>
              <a:ext cx="1588" cy="228600"/>
            </a:xfrm>
            <a:prstGeom prst="line">
              <a:avLst/>
            </a:prstGeom>
            <a:noFill/>
            <a:ln w="28575" cap="rnd">
              <a:solidFill>
                <a:srgbClr val="FFC000"/>
              </a:solidFill>
              <a:prstDash val="solid"/>
              <a:round/>
              <a:headEnd/>
              <a:tailEnd type="oval" w="med" len="med"/>
            </a:ln>
          </p:spPr>
          <p:txBody>
            <a:bodyPr vert="horz" wrap="square" lIns="91440" tIns="45720" rIns="91440" bIns="45720" numCol="1" anchor="t" anchorCtr="0" compatLnSpc="1">
              <a:prstTxWarp prst="textNoShape">
                <a:avLst/>
              </a:prstTxWarp>
            </a:bodyPr>
            <a:lstStyle/>
            <a:p>
              <a:endParaRPr lang="en-US"/>
            </a:p>
          </p:txBody>
        </p:sp>
        <p:sp>
          <p:nvSpPr>
            <p:cNvPr id="116" name="Rectangle 35"/>
            <p:cNvSpPr>
              <a:spLocks noChangeArrowheads="1"/>
            </p:cNvSpPr>
            <p:nvPr/>
          </p:nvSpPr>
          <p:spPr bwMode="auto">
            <a:xfrm>
              <a:off x="6215074" y="4714884"/>
              <a:ext cx="1934825" cy="33855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lvl="0" eaLnBrk="1" hangingPunct="1"/>
              <a:r>
                <a:rPr lang="en-US" sz="1100" dirty="0" err="1">
                  <a:solidFill>
                    <a:srgbClr val="000000"/>
                  </a:solidFill>
                  <a:latin typeface="Arial" pitchFamily="34" charset="0"/>
                </a:rPr>
                <a:t>s</a:t>
              </a:r>
              <a:r>
                <a:rPr lang="en-US" sz="1100" baseline="-25000" dirty="0" err="1">
                  <a:solidFill>
                    <a:srgbClr val="000000"/>
                  </a:solidFill>
                  <a:latin typeface="Arial" pitchFamily="34" charset="0"/>
                </a:rPr>
                <a:t>a</a:t>
              </a:r>
              <a:r>
                <a:rPr lang="en-US" sz="1100" dirty="0">
                  <a:solidFill>
                    <a:srgbClr val="000000"/>
                  </a:solidFill>
                  <a:latin typeface="Arial" pitchFamily="34" charset="0"/>
                </a:rPr>
                <a:t>(t) </a:t>
              </a:r>
              <a:br>
                <a:rPr lang="en-US" sz="1100" dirty="0">
                  <a:solidFill>
                    <a:srgbClr val="000000"/>
                  </a:solidFill>
                  <a:latin typeface="Arial" pitchFamily="34" charset="0"/>
                </a:rPr>
              </a:br>
              <a:r>
                <a:rPr lang="en-US" sz="1100" dirty="0">
                  <a:solidFill>
                    <a:srgbClr val="000000"/>
                  </a:solidFill>
                  <a:latin typeface="Arial" pitchFamily="34" charset="0"/>
                </a:rPr>
                <a:t>value continuous, time discrete</a:t>
              </a:r>
              <a:endParaRPr kumimoji="0" lang="en-US" sz="1800" b="0" i="0" u="none" strike="noStrike" cap="none" normalizeH="0" baseline="0" dirty="0">
                <a:ln>
                  <a:noFill/>
                </a:ln>
                <a:solidFill>
                  <a:schemeClr val="tx1"/>
                </a:solidFill>
                <a:effectLst/>
                <a:latin typeface="Arial" pitchFamily="34" charset="0"/>
              </a:endParaRPr>
            </a:p>
          </p:txBody>
        </p:sp>
      </p:grpSp>
      <p:grpSp>
        <p:nvGrpSpPr>
          <p:cNvPr id="117" name="Gruppieren 179"/>
          <p:cNvGrpSpPr>
            <a:grpSpLocks/>
          </p:cNvGrpSpPr>
          <p:nvPr/>
        </p:nvGrpSpPr>
        <p:grpSpPr>
          <a:xfrm>
            <a:off x="4144994" y="4351994"/>
            <a:ext cx="5057204" cy="1469406"/>
            <a:chOff x="2879004" y="5102866"/>
            <a:chExt cx="5057204" cy="1469406"/>
          </a:xfrm>
        </p:grpSpPr>
        <p:grpSp>
          <p:nvGrpSpPr>
            <p:cNvPr id="118" name="Gruppieren 178"/>
            <p:cNvGrpSpPr/>
            <p:nvPr/>
          </p:nvGrpSpPr>
          <p:grpSpPr>
            <a:xfrm>
              <a:off x="2879004" y="5102866"/>
              <a:ext cx="2779503" cy="1469406"/>
              <a:chOff x="2879004" y="5102866"/>
              <a:chExt cx="2779503" cy="1469406"/>
            </a:xfrm>
          </p:grpSpPr>
          <p:cxnSp>
            <p:nvCxnSpPr>
              <p:cNvPr id="120" name="Gerade Verbindung 262"/>
              <p:cNvCxnSpPr/>
              <p:nvPr/>
            </p:nvCxnSpPr>
            <p:spPr bwMode="auto">
              <a:xfrm>
                <a:off x="3226440" y="5819534"/>
                <a:ext cx="2428892" cy="0"/>
              </a:xfrm>
              <a:prstGeom prst="line">
                <a:avLst/>
              </a:prstGeom>
              <a:ln>
                <a:solidFill>
                  <a:srgbClr val="BFBFBF"/>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Gerade Verbindung 263"/>
              <p:cNvCxnSpPr/>
              <p:nvPr/>
            </p:nvCxnSpPr>
            <p:spPr bwMode="auto">
              <a:xfrm>
                <a:off x="3229615" y="5952884"/>
                <a:ext cx="2428892" cy="0"/>
              </a:xfrm>
              <a:prstGeom prst="line">
                <a:avLst/>
              </a:prstGeom>
              <a:ln>
                <a:solidFill>
                  <a:srgbClr val="BFBFBF"/>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Gerade Verbindung 264"/>
              <p:cNvCxnSpPr/>
              <p:nvPr/>
            </p:nvCxnSpPr>
            <p:spPr bwMode="auto">
              <a:xfrm>
                <a:off x="3226440" y="6089409"/>
                <a:ext cx="2428892" cy="0"/>
              </a:xfrm>
              <a:prstGeom prst="line">
                <a:avLst/>
              </a:prstGeom>
              <a:ln>
                <a:solidFill>
                  <a:srgbClr val="BFBFBF"/>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Gerade Verbindung 265"/>
              <p:cNvCxnSpPr/>
              <p:nvPr/>
            </p:nvCxnSpPr>
            <p:spPr bwMode="auto">
              <a:xfrm>
                <a:off x="3226440" y="5690946"/>
                <a:ext cx="2428892" cy="0"/>
              </a:xfrm>
              <a:prstGeom prst="line">
                <a:avLst/>
              </a:prstGeom>
              <a:ln>
                <a:solidFill>
                  <a:srgbClr val="BFBFBF"/>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Gerade Verbindung 266"/>
              <p:cNvCxnSpPr/>
              <p:nvPr/>
            </p:nvCxnSpPr>
            <p:spPr bwMode="auto">
              <a:xfrm>
                <a:off x="3226440" y="5556007"/>
                <a:ext cx="2428892" cy="0"/>
              </a:xfrm>
              <a:prstGeom prst="line">
                <a:avLst/>
              </a:prstGeom>
              <a:ln>
                <a:solidFill>
                  <a:srgbClr val="BFBFBF"/>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Gerade Verbindung 267"/>
              <p:cNvCxnSpPr/>
              <p:nvPr/>
            </p:nvCxnSpPr>
            <p:spPr bwMode="auto">
              <a:xfrm>
                <a:off x="3223265" y="5424243"/>
                <a:ext cx="2428892" cy="0"/>
              </a:xfrm>
              <a:prstGeom prst="line">
                <a:avLst/>
              </a:prstGeom>
              <a:ln>
                <a:solidFill>
                  <a:srgbClr val="BFBFBF"/>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Gerade Verbindung 268"/>
              <p:cNvCxnSpPr/>
              <p:nvPr/>
            </p:nvCxnSpPr>
            <p:spPr bwMode="auto">
              <a:xfrm>
                <a:off x="3223265" y="5290893"/>
                <a:ext cx="2428892" cy="0"/>
              </a:xfrm>
              <a:prstGeom prst="line">
                <a:avLst/>
              </a:prstGeom>
              <a:ln>
                <a:solidFill>
                  <a:srgbClr val="BFBFBF"/>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7" name="Rectangle 141"/>
              <p:cNvSpPr>
                <a:spLocks noChangeArrowheads="1"/>
              </p:cNvSpPr>
              <p:nvPr/>
            </p:nvSpPr>
            <p:spPr bwMode="auto">
              <a:xfrm>
                <a:off x="3431454" y="6295079"/>
                <a:ext cx="86562"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T</a:t>
                </a:r>
                <a:endParaRPr kumimoji="0" lang="en-US" sz="1800" b="0" i="0" u="none" strike="noStrike" cap="none" normalizeH="0" baseline="0">
                  <a:ln>
                    <a:noFill/>
                  </a:ln>
                  <a:solidFill>
                    <a:schemeClr val="tx1"/>
                  </a:solidFill>
                  <a:effectLst/>
                  <a:latin typeface="Arial" pitchFamily="34" charset="0"/>
                </a:endParaRPr>
              </a:p>
            </p:txBody>
          </p:sp>
          <p:sp>
            <p:nvSpPr>
              <p:cNvPr id="128" name="Line 142"/>
              <p:cNvSpPr>
                <a:spLocks noChangeShapeType="1"/>
              </p:cNvSpPr>
              <p:nvPr/>
            </p:nvSpPr>
            <p:spPr bwMode="auto">
              <a:xfrm>
                <a:off x="3480667" y="6164904"/>
                <a:ext cx="1588" cy="119063"/>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Line 143"/>
              <p:cNvSpPr>
                <a:spLocks noChangeShapeType="1"/>
              </p:cNvSpPr>
              <p:nvPr/>
            </p:nvSpPr>
            <p:spPr bwMode="auto">
              <a:xfrm>
                <a:off x="3077442" y="6217291"/>
                <a:ext cx="2473325" cy="1588"/>
              </a:xfrm>
              <a:prstGeom prst="line">
                <a:avLst/>
              </a:prstGeom>
              <a:noFill/>
              <a:ln w="7"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144"/>
              <p:cNvSpPr>
                <a:spLocks/>
              </p:cNvSpPr>
              <p:nvPr/>
            </p:nvSpPr>
            <p:spPr bwMode="auto">
              <a:xfrm>
                <a:off x="5542829" y="6182366"/>
                <a:ext cx="104775" cy="69850"/>
              </a:xfrm>
              <a:custGeom>
                <a:avLst/>
                <a:gdLst/>
                <a:ahLst/>
                <a:cxnLst>
                  <a:cxn ang="0">
                    <a:pos x="0" y="0"/>
                  </a:cxn>
                  <a:cxn ang="0">
                    <a:pos x="66" y="22"/>
                  </a:cxn>
                  <a:cxn ang="0">
                    <a:pos x="0" y="44"/>
                  </a:cxn>
                  <a:cxn ang="0">
                    <a:pos x="0" y="0"/>
                  </a:cxn>
                </a:cxnLst>
                <a:rect l="0" t="0" r="r" b="b"/>
                <a:pathLst>
                  <a:path w="66" h="44">
                    <a:moveTo>
                      <a:pt x="0" y="0"/>
                    </a:moveTo>
                    <a:lnTo>
                      <a:pt x="66" y="22"/>
                    </a:lnTo>
                    <a:lnTo>
                      <a:pt x="0" y="44"/>
                    </a:lnTo>
                    <a:lnTo>
                      <a:pt x="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Line 145"/>
              <p:cNvSpPr>
                <a:spLocks noChangeShapeType="1"/>
              </p:cNvSpPr>
              <p:nvPr/>
            </p:nvSpPr>
            <p:spPr bwMode="auto">
              <a:xfrm flipV="1">
                <a:off x="3210792" y="5199704"/>
                <a:ext cx="1588" cy="1150938"/>
              </a:xfrm>
              <a:prstGeom prst="line">
                <a:avLst/>
              </a:prstGeom>
              <a:noFill/>
              <a:ln w="7"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146"/>
              <p:cNvSpPr>
                <a:spLocks/>
              </p:cNvSpPr>
              <p:nvPr/>
            </p:nvSpPr>
            <p:spPr bwMode="auto">
              <a:xfrm>
                <a:off x="3175867" y="5104454"/>
                <a:ext cx="69850" cy="103188"/>
              </a:xfrm>
              <a:custGeom>
                <a:avLst/>
                <a:gdLst/>
                <a:ahLst/>
                <a:cxnLst>
                  <a:cxn ang="0">
                    <a:pos x="0" y="65"/>
                  </a:cxn>
                  <a:cxn ang="0">
                    <a:pos x="22" y="0"/>
                  </a:cxn>
                  <a:cxn ang="0">
                    <a:pos x="44" y="65"/>
                  </a:cxn>
                  <a:cxn ang="0">
                    <a:pos x="0" y="65"/>
                  </a:cxn>
                </a:cxnLst>
                <a:rect l="0" t="0" r="r" b="b"/>
                <a:pathLst>
                  <a:path w="44" h="65">
                    <a:moveTo>
                      <a:pt x="0" y="65"/>
                    </a:moveTo>
                    <a:lnTo>
                      <a:pt x="22" y="0"/>
                    </a:lnTo>
                    <a:lnTo>
                      <a:pt x="44" y="65"/>
                    </a:lnTo>
                    <a:lnTo>
                      <a:pt x="0" y="6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Rectangle 147"/>
              <p:cNvSpPr>
                <a:spLocks noChangeArrowheads="1"/>
              </p:cNvSpPr>
              <p:nvPr/>
            </p:nvSpPr>
            <p:spPr bwMode="auto">
              <a:xfrm>
                <a:off x="5149129" y="6295079"/>
                <a:ext cx="38472"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t</a:t>
                </a:r>
                <a:endParaRPr kumimoji="0" lang="en-US" sz="1800" b="0" i="0" u="none" strike="noStrike" cap="none" normalizeH="0" baseline="0">
                  <a:ln>
                    <a:noFill/>
                  </a:ln>
                  <a:solidFill>
                    <a:schemeClr val="tx1"/>
                  </a:solidFill>
                  <a:effectLst/>
                  <a:latin typeface="Arial" pitchFamily="34" charset="0"/>
                </a:endParaRPr>
              </a:p>
            </p:txBody>
          </p:sp>
          <p:sp>
            <p:nvSpPr>
              <p:cNvPr id="134" name="Line 148"/>
              <p:cNvSpPr>
                <a:spLocks noChangeShapeType="1"/>
              </p:cNvSpPr>
              <p:nvPr/>
            </p:nvSpPr>
            <p:spPr bwMode="auto">
              <a:xfrm>
                <a:off x="5244379" y="6372866"/>
                <a:ext cx="247650" cy="1588"/>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149"/>
              <p:cNvSpPr>
                <a:spLocks/>
              </p:cNvSpPr>
              <p:nvPr/>
            </p:nvSpPr>
            <p:spPr bwMode="auto">
              <a:xfrm>
                <a:off x="5484092" y="6347466"/>
                <a:ext cx="77788" cy="52388"/>
              </a:xfrm>
              <a:custGeom>
                <a:avLst/>
                <a:gdLst/>
                <a:ahLst/>
                <a:cxnLst>
                  <a:cxn ang="0">
                    <a:pos x="0" y="0"/>
                  </a:cxn>
                  <a:cxn ang="0">
                    <a:pos x="49" y="16"/>
                  </a:cxn>
                  <a:cxn ang="0">
                    <a:pos x="0" y="33"/>
                  </a:cxn>
                  <a:cxn ang="0">
                    <a:pos x="0" y="0"/>
                  </a:cxn>
                </a:cxnLst>
                <a:rect l="0" t="0" r="r" b="b"/>
                <a:pathLst>
                  <a:path w="49" h="33">
                    <a:moveTo>
                      <a:pt x="0" y="0"/>
                    </a:moveTo>
                    <a:lnTo>
                      <a:pt x="49" y="16"/>
                    </a:lnTo>
                    <a:lnTo>
                      <a:pt x="0" y="33"/>
                    </a:lnTo>
                    <a:lnTo>
                      <a:pt x="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Rectangle 150"/>
              <p:cNvSpPr>
                <a:spLocks noChangeArrowheads="1"/>
              </p:cNvSpPr>
              <p:nvPr/>
            </p:nvSpPr>
            <p:spPr bwMode="auto">
              <a:xfrm>
                <a:off x="2879004" y="5102866"/>
                <a:ext cx="70532"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s</a:t>
                </a:r>
                <a:endParaRPr kumimoji="0" lang="en-US" sz="1800" b="0" i="0" u="none" strike="noStrike" cap="none" normalizeH="0" baseline="0">
                  <a:ln>
                    <a:noFill/>
                  </a:ln>
                  <a:solidFill>
                    <a:schemeClr val="tx1"/>
                  </a:solidFill>
                  <a:effectLst/>
                  <a:latin typeface="Arial" pitchFamily="34" charset="0"/>
                </a:endParaRPr>
              </a:p>
            </p:txBody>
          </p:sp>
          <p:sp>
            <p:nvSpPr>
              <p:cNvPr id="137" name="Rectangle 151"/>
              <p:cNvSpPr>
                <a:spLocks noChangeArrowheads="1"/>
              </p:cNvSpPr>
              <p:nvPr/>
            </p:nvSpPr>
            <p:spPr bwMode="auto">
              <a:xfrm>
                <a:off x="2940917" y="5158429"/>
                <a:ext cx="54502" cy="10772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a:ln>
                      <a:noFill/>
                    </a:ln>
                    <a:solidFill>
                      <a:srgbClr val="000000"/>
                    </a:solidFill>
                    <a:effectLst/>
                    <a:latin typeface="Arial" pitchFamily="34" charset="0"/>
                  </a:rPr>
                  <a:t>T</a:t>
                </a:r>
                <a:endParaRPr kumimoji="0" lang="en-US" sz="1800" b="0" i="0" u="none" strike="noStrike" cap="none" normalizeH="0" baseline="0">
                  <a:ln>
                    <a:noFill/>
                  </a:ln>
                  <a:solidFill>
                    <a:schemeClr val="tx1"/>
                  </a:solidFill>
                  <a:effectLst/>
                  <a:latin typeface="Arial" pitchFamily="34" charset="0"/>
                </a:endParaRPr>
              </a:p>
            </p:txBody>
          </p:sp>
          <p:sp>
            <p:nvSpPr>
              <p:cNvPr id="138" name="Rectangle 152"/>
              <p:cNvSpPr>
                <a:spLocks noChangeArrowheads="1"/>
              </p:cNvSpPr>
              <p:nvPr/>
            </p:nvSpPr>
            <p:spPr bwMode="auto">
              <a:xfrm>
                <a:off x="2998067" y="5102866"/>
                <a:ext cx="46488"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a:t>
                </a:r>
                <a:endParaRPr kumimoji="0" lang="en-US" sz="1800" b="0" i="0" u="none" strike="noStrike" cap="none" normalizeH="0" baseline="0">
                  <a:ln>
                    <a:noFill/>
                  </a:ln>
                  <a:solidFill>
                    <a:schemeClr val="tx1"/>
                  </a:solidFill>
                  <a:effectLst/>
                  <a:latin typeface="Arial" pitchFamily="34" charset="0"/>
                </a:endParaRPr>
              </a:p>
            </p:txBody>
          </p:sp>
          <p:sp>
            <p:nvSpPr>
              <p:cNvPr id="139" name="Rectangle 153"/>
              <p:cNvSpPr>
                <a:spLocks noChangeArrowheads="1"/>
              </p:cNvSpPr>
              <p:nvPr/>
            </p:nvSpPr>
            <p:spPr bwMode="auto">
              <a:xfrm>
                <a:off x="3039342" y="5102866"/>
                <a:ext cx="38472"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t</a:t>
                </a:r>
                <a:endParaRPr kumimoji="0" lang="en-US" sz="1800" b="0" i="0" u="none" strike="noStrike" cap="none" normalizeH="0" baseline="0">
                  <a:ln>
                    <a:noFill/>
                  </a:ln>
                  <a:solidFill>
                    <a:schemeClr val="tx1"/>
                  </a:solidFill>
                  <a:effectLst/>
                  <a:latin typeface="Arial" pitchFamily="34" charset="0"/>
                </a:endParaRPr>
              </a:p>
            </p:txBody>
          </p:sp>
          <p:sp>
            <p:nvSpPr>
              <p:cNvPr id="140" name="Rectangle 154"/>
              <p:cNvSpPr>
                <a:spLocks noChangeArrowheads="1"/>
              </p:cNvSpPr>
              <p:nvPr/>
            </p:nvSpPr>
            <p:spPr bwMode="auto">
              <a:xfrm>
                <a:off x="3074267" y="5102866"/>
                <a:ext cx="46488"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a:t>
                </a:r>
                <a:endParaRPr kumimoji="0" lang="en-US" sz="1800" b="0" i="0" u="none" strike="noStrike" cap="none" normalizeH="0" baseline="0">
                  <a:ln>
                    <a:noFill/>
                  </a:ln>
                  <a:solidFill>
                    <a:schemeClr val="tx1"/>
                  </a:solidFill>
                  <a:effectLst/>
                  <a:latin typeface="Arial" pitchFamily="34" charset="0"/>
                </a:endParaRPr>
              </a:p>
            </p:txBody>
          </p:sp>
          <p:sp>
            <p:nvSpPr>
              <p:cNvPr id="141" name="Rectangle 155"/>
              <p:cNvSpPr>
                <a:spLocks noChangeArrowheads="1"/>
              </p:cNvSpPr>
              <p:nvPr/>
            </p:nvSpPr>
            <p:spPr bwMode="auto">
              <a:xfrm>
                <a:off x="3088554" y="6245866"/>
                <a:ext cx="78548"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0</a:t>
                </a:r>
                <a:endParaRPr kumimoji="0" lang="en-US" sz="1800" b="0" i="0" u="none" strike="noStrike" cap="none" normalizeH="0" baseline="0">
                  <a:ln>
                    <a:noFill/>
                  </a:ln>
                  <a:solidFill>
                    <a:schemeClr val="tx1"/>
                  </a:solidFill>
                  <a:effectLst/>
                  <a:latin typeface="Arial" pitchFamily="34" charset="0"/>
                </a:endParaRPr>
              </a:p>
            </p:txBody>
          </p:sp>
          <p:sp>
            <p:nvSpPr>
              <p:cNvPr id="142" name="Line 156"/>
              <p:cNvSpPr>
                <a:spLocks noChangeShapeType="1"/>
              </p:cNvSpPr>
              <p:nvPr/>
            </p:nvSpPr>
            <p:spPr bwMode="auto">
              <a:xfrm>
                <a:off x="3745779" y="6164904"/>
                <a:ext cx="1588" cy="119063"/>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Line 157"/>
              <p:cNvSpPr>
                <a:spLocks noChangeShapeType="1"/>
              </p:cNvSpPr>
              <p:nvPr/>
            </p:nvSpPr>
            <p:spPr bwMode="auto">
              <a:xfrm>
                <a:off x="4009304" y="6164904"/>
                <a:ext cx="1588" cy="119063"/>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Line 158"/>
              <p:cNvSpPr>
                <a:spLocks noChangeShapeType="1"/>
              </p:cNvSpPr>
              <p:nvPr/>
            </p:nvSpPr>
            <p:spPr bwMode="auto">
              <a:xfrm>
                <a:off x="4274417" y="6164904"/>
                <a:ext cx="1588" cy="119063"/>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Line 160"/>
              <p:cNvSpPr>
                <a:spLocks noChangeShapeType="1"/>
              </p:cNvSpPr>
              <p:nvPr/>
            </p:nvSpPr>
            <p:spPr bwMode="auto">
              <a:xfrm>
                <a:off x="5069754" y="6164904"/>
                <a:ext cx="1588" cy="119063"/>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Rectangle 161"/>
              <p:cNvSpPr>
                <a:spLocks noChangeArrowheads="1"/>
              </p:cNvSpPr>
              <p:nvPr/>
            </p:nvSpPr>
            <p:spPr bwMode="auto">
              <a:xfrm>
                <a:off x="3663229" y="6295079"/>
                <a:ext cx="78548"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2</a:t>
                </a:r>
                <a:endParaRPr kumimoji="0" lang="en-US" sz="1800" b="0" i="0" u="none" strike="noStrike" cap="none" normalizeH="0" baseline="0">
                  <a:ln>
                    <a:noFill/>
                  </a:ln>
                  <a:solidFill>
                    <a:schemeClr val="tx1"/>
                  </a:solidFill>
                  <a:effectLst/>
                  <a:latin typeface="Arial" pitchFamily="34" charset="0"/>
                </a:endParaRPr>
              </a:p>
            </p:txBody>
          </p:sp>
          <p:sp>
            <p:nvSpPr>
              <p:cNvPr id="147" name="Rectangle 162"/>
              <p:cNvSpPr>
                <a:spLocks noChangeArrowheads="1"/>
              </p:cNvSpPr>
              <p:nvPr/>
            </p:nvSpPr>
            <p:spPr bwMode="auto">
              <a:xfrm>
                <a:off x="3733079" y="6295079"/>
                <a:ext cx="86562"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T</a:t>
                </a:r>
                <a:endParaRPr kumimoji="0" lang="en-US" sz="1800" b="0" i="0" u="none" strike="noStrike" cap="none" normalizeH="0" baseline="0">
                  <a:ln>
                    <a:noFill/>
                  </a:ln>
                  <a:solidFill>
                    <a:schemeClr val="tx1"/>
                  </a:solidFill>
                  <a:effectLst/>
                  <a:latin typeface="Arial" pitchFamily="34" charset="0"/>
                </a:endParaRPr>
              </a:p>
            </p:txBody>
          </p:sp>
          <p:sp>
            <p:nvSpPr>
              <p:cNvPr id="148" name="Rectangle 163"/>
              <p:cNvSpPr>
                <a:spLocks noChangeArrowheads="1"/>
              </p:cNvSpPr>
              <p:nvPr/>
            </p:nvSpPr>
            <p:spPr bwMode="auto">
              <a:xfrm>
                <a:off x="3929929" y="6295079"/>
                <a:ext cx="78548"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3</a:t>
                </a:r>
                <a:endParaRPr kumimoji="0" lang="en-US" sz="1800" b="0" i="0" u="none" strike="noStrike" cap="none" normalizeH="0" baseline="0">
                  <a:ln>
                    <a:noFill/>
                  </a:ln>
                  <a:solidFill>
                    <a:schemeClr val="tx1"/>
                  </a:solidFill>
                  <a:effectLst/>
                  <a:latin typeface="Arial" pitchFamily="34" charset="0"/>
                </a:endParaRPr>
              </a:p>
            </p:txBody>
          </p:sp>
          <p:sp>
            <p:nvSpPr>
              <p:cNvPr id="149" name="Rectangle 164"/>
              <p:cNvSpPr>
                <a:spLocks noChangeArrowheads="1"/>
              </p:cNvSpPr>
              <p:nvPr/>
            </p:nvSpPr>
            <p:spPr bwMode="auto">
              <a:xfrm>
                <a:off x="3999779" y="6295079"/>
                <a:ext cx="86562"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T</a:t>
                </a:r>
                <a:endParaRPr kumimoji="0" lang="en-US" sz="1800" b="0" i="0" u="none" strike="noStrike" cap="none" normalizeH="0" baseline="0">
                  <a:ln>
                    <a:noFill/>
                  </a:ln>
                  <a:solidFill>
                    <a:schemeClr val="tx1"/>
                  </a:solidFill>
                  <a:effectLst/>
                  <a:latin typeface="Arial" pitchFamily="34" charset="0"/>
                </a:endParaRPr>
              </a:p>
            </p:txBody>
          </p:sp>
          <p:sp>
            <p:nvSpPr>
              <p:cNvPr id="150" name="Rectangle 165"/>
              <p:cNvSpPr>
                <a:spLocks noChangeArrowheads="1"/>
              </p:cNvSpPr>
              <p:nvPr/>
            </p:nvSpPr>
            <p:spPr bwMode="auto">
              <a:xfrm>
                <a:off x="4217267" y="6295079"/>
                <a:ext cx="115416"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a:t>
                </a:r>
                <a:endParaRPr kumimoji="0" lang="en-US" sz="1800" b="0" i="0" u="none" strike="noStrike" cap="none" normalizeH="0" baseline="0">
                  <a:ln>
                    <a:noFill/>
                  </a:ln>
                  <a:solidFill>
                    <a:schemeClr val="tx1"/>
                  </a:solidFill>
                  <a:effectLst/>
                  <a:latin typeface="Arial" pitchFamily="34" charset="0"/>
                </a:endParaRPr>
              </a:p>
            </p:txBody>
          </p:sp>
          <p:sp>
            <p:nvSpPr>
              <p:cNvPr id="151" name="Line 166"/>
              <p:cNvSpPr>
                <a:spLocks noChangeShapeType="1"/>
              </p:cNvSpPr>
              <p:nvPr/>
            </p:nvSpPr>
            <p:spPr bwMode="auto">
              <a:xfrm>
                <a:off x="5334867" y="6164904"/>
                <a:ext cx="1588" cy="119063"/>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Line 167"/>
              <p:cNvSpPr>
                <a:spLocks noChangeShapeType="1"/>
              </p:cNvSpPr>
              <p:nvPr/>
            </p:nvSpPr>
            <p:spPr bwMode="auto">
              <a:xfrm>
                <a:off x="3148879" y="6085529"/>
                <a:ext cx="133350" cy="1588"/>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Line 168"/>
              <p:cNvSpPr>
                <a:spLocks noChangeShapeType="1"/>
              </p:cNvSpPr>
              <p:nvPr/>
            </p:nvSpPr>
            <p:spPr bwMode="auto">
              <a:xfrm>
                <a:off x="3148879" y="5952179"/>
                <a:ext cx="133350" cy="1588"/>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Line 169"/>
              <p:cNvSpPr>
                <a:spLocks noChangeShapeType="1"/>
              </p:cNvSpPr>
              <p:nvPr/>
            </p:nvSpPr>
            <p:spPr bwMode="auto">
              <a:xfrm>
                <a:off x="3148879" y="5820416"/>
                <a:ext cx="133350" cy="1588"/>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Line 170"/>
              <p:cNvSpPr>
                <a:spLocks noChangeShapeType="1"/>
              </p:cNvSpPr>
              <p:nvPr/>
            </p:nvSpPr>
            <p:spPr bwMode="auto">
              <a:xfrm>
                <a:off x="3148879" y="5687066"/>
                <a:ext cx="133350" cy="1588"/>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Line 171"/>
              <p:cNvSpPr>
                <a:spLocks noChangeShapeType="1"/>
              </p:cNvSpPr>
              <p:nvPr/>
            </p:nvSpPr>
            <p:spPr bwMode="auto">
              <a:xfrm>
                <a:off x="3148879" y="5555304"/>
                <a:ext cx="133350" cy="1588"/>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Line 172"/>
              <p:cNvSpPr>
                <a:spLocks noChangeShapeType="1"/>
              </p:cNvSpPr>
              <p:nvPr/>
            </p:nvSpPr>
            <p:spPr bwMode="auto">
              <a:xfrm>
                <a:off x="3148879" y="5421954"/>
                <a:ext cx="133350" cy="1588"/>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Line 173"/>
              <p:cNvSpPr>
                <a:spLocks noChangeShapeType="1"/>
              </p:cNvSpPr>
              <p:nvPr/>
            </p:nvSpPr>
            <p:spPr bwMode="auto">
              <a:xfrm>
                <a:off x="3148879" y="5290191"/>
                <a:ext cx="133350" cy="1588"/>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Line 188"/>
              <p:cNvSpPr>
                <a:spLocks noChangeShapeType="1"/>
              </p:cNvSpPr>
              <p:nvPr/>
            </p:nvSpPr>
            <p:spPr bwMode="auto">
              <a:xfrm flipV="1">
                <a:off x="3480667" y="6085529"/>
                <a:ext cx="1588" cy="131763"/>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Line 189"/>
              <p:cNvSpPr>
                <a:spLocks noChangeShapeType="1"/>
              </p:cNvSpPr>
              <p:nvPr/>
            </p:nvSpPr>
            <p:spPr bwMode="auto">
              <a:xfrm flipV="1">
                <a:off x="3745779" y="5558479"/>
                <a:ext cx="1588" cy="658813"/>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Line 190"/>
              <p:cNvSpPr>
                <a:spLocks noChangeShapeType="1"/>
              </p:cNvSpPr>
              <p:nvPr/>
            </p:nvSpPr>
            <p:spPr bwMode="auto">
              <a:xfrm flipV="1">
                <a:off x="3480667" y="5558479"/>
                <a:ext cx="1588" cy="665163"/>
              </a:xfrm>
              <a:prstGeom prst="line">
                <a:avLst/>
              </a:prstGeom>
              <a:noFill/>
              <a:ln w="28575" cap="rnd">
                <a:solidFill>
                  <a:srgbClr val="FFC000"/>
                </a:solidFill>
                <a:prstDash val="solid"/>
                <a:round/>
                <a:headEnd/>
                <a:tailEnd type="oval"/>
              </a:ln>
            </p:spPr>
            <p:txBody>
              <a:bodyPr vert="horz" wrap="square" lIns="91440" tIns="45720" rIns="91440" bIns="45720" numCol="1" anchor="t" anchorCtr="0" compatLnSpc="1">
                <a:prstTxWarp prst="textNoShape">
                  <a:avLst/>
                </a:prstTxWarp>
              </a:bodyPr>
              <a:lstStyle/>
              <a:p>
                <a:endParaRPr lang="en-US"/>
              </a:p>
            </p:txBody>
          </p:sp>
          <p:sp>
            <p:nvSpPr>
              <p:cNvPr id="162" name="Line 192"/>
              <p:cNvSpPr>
                <a:spLocks noChangeShapeType="1"/>
              </p:cNvSpPr>
              <p:nvPr/>
            </p:nvSpPr>
            <p:spPr bwMode="auto">
              <a:xfrm flipV="1">
                <a:off x="3745779" y="5160016"/>
                <a:ext cx="1588" cy="1057275"/>
              </a:xfrm>
              <a:prstGeom prst="line">
                <a:avLst/>
              </a:prstGeom>
              <a:noFill/>
              <a:ln w="28575" cap="rnd">
                <a:solidFill>
                  <a:srgbClr val="FFC000"/>
                </a:solidFill>
                <a:prstDash val="solid"/>
                <a:round/>
                <a:headEnd/>
                <a:tailEnd type="oval"/>
              </a:ln>
            </p:spPr>
            <p:txBody>
              <a:bodyPr vert="horz" wrap="square" lIns="91440" tIns="45720" rIns="91440" bIns="45720" numCol="1" anchor="t" anchorCtr="0" compatLnSpc="1">
                <a:prstTxWarp prst="textNoShape">
                  <a:avLst/>
                </a:prstTxWarp>
              </a:bodyPr>
              <a:lstStyle/>
              <a:p>
                <a:endParaRPr lang="en-US"/>
              </a:p>
            </p:txBody>
          </p:sp>
          <p:sp>
            <p:nvSpPr>
              <p:cNvPr id="163" name="Line 194"/>
              <p:cNvSpPr>
                <a:spLocks noChangeShapeType="1"/>
              </p:cNvSpPr>
              <p:nvPr/>
            </p:nvSpPr>
            <p:spPr bwMode="auto">
              <a:xfrm flipV="1">
                <a:off x="4009304" y="5555304"/>
                <a:ext cx="1588" cy="661988"/>
              </a:xfrm>
              <a:prstGeom prst="line">
                <a:avLst/>
              </a:prstGeom>
              <a:noFill/>
              <a:ln w="28575" cap="rnd">
                <a:solidFill>
                  <a:srgbClr val="FFC000"/>
                </a:solidFill>
                <a:prstDash val="solid"/>
                <a:round/>
                <a:headEnd/>
                <a:tailEnd type="oval"/>
              </a:ln>
            </p:spPr>
            <p:txBody>
              <a:bodyPr vert="horz" wrap="square" lIns="91440" tIns="45720" rIns="91440" bIns="45720" numCol="1" anchor="t" anchorCtr="0" compatLnSpc="1">
                <a:prstTxWarp prst="textNoShape">
                  <a:avLst/>
                </a:prstTxWarp>
              </a:bodyPr>
              <a:lstStyle/>
              <a:p>
                <a:endParaRPr lang="en-US"/>
              </a:p>
            </p:txBody>
          </p:sp>
          <p:sp>
            <p:nvSpPr>
              <p:cNvPr id="164" name="Line 196"/>
              <p:cNvSpPr>
                <a:spLocks noChangeShapeType="1"/>
              </p:cNvSpPr>
              <p:nvPr/>
            </p:nvSpPr>
            <p:spPr bwMode="auto">
              <a:xfrm flipV="1">
                <a:off x="4274417" y="5421954"/>
                <a:ext cx="1588" cy="795338"/>
              </a:xfrm>
              <a:prstGeom prst="line">
                <a:avLst/>
              </a:prstGeom>
              <a:noFill/>
              <a:ln w="28575" cap="rnd">
                <a:solidFill>
                  <a:srgbClr val="FFC000"/>
                </a:solidFill>
                <a:prstDash val="solid"/>
                <a:round/>
                <a:headEnd/>
                <a:tailEnd type="oval"/>
              </a:ln>
            </p:spPr>
            <p:txBody>
              <a:bodyPr vert="horz" wrap="square" lIns="91440" tIns="45720" rIns="91440" bIns="45720" numCol="1" anchor="t" anchorCtr="0" compatLnSpc="1">
                <a:prstTxWarp prst="textNoShape">
                  <a:avLst/>
                </a:prstTxWarp>
              </a:bodyPr>
              <a:lstStyle/>
              <a:p>
                <a:endParaRPr lang="en-US"/>
              </a:p>
            </p:txBody>
          </p:sp>
          <p:sp>
            <p:nvSpPr>
              <p:cNvPr id="165" name="Line 198"/>
              <p:cNvSpPr>
                <a:spLocks noChangeShapeType="1"/>
              </p:cNvSpPr>
              <p:nvPr/>
            </p:nvSpPr>
            <p:spPr bwMode="auto">
              <a:xfrm flipV="1">
                <a:off x="5069754" y="6085529"/>
                <a:ext cx="1588" cy="131763"/>
              </a:xfrm>
              <a:prstGeom prst="line">
                <a:avLst/>
              </a:prstGeom>
              <a:noFill/>
              <a:ln w="28575" cap="rnd">
                <a:solidFill>
                  <a:srgbClr val="FFC000"/>
                </a:solidFill>
                <a:prstDash val="solid"/>
                <a:round/>
                <a:headEnd/>
                <a:tailEnd type="oval"/>
              </a:ln>
            </p:spPr>
            <p:txBody>
              <a:bodyPr vert="horz" wrap="square" lIns="91440" tIns="45720" rIns="91440" bIns="45720" numCol="1" anchor="t" anchorCtr="0" compatLnSpc="1">
                <a:prstTxWarp prst="textNoShape">
                  <a:avLst/>
                </a:prstTxWarp>
              </a:bodyPr>
              <a:lstStyle/>
              <a:p>
                <a:endParaRPr lang="en-US"/>
              </a:p>
            </p:txBody>
          </p:sp>
          <p:sp>
            <p:nvSpPr>
              <p:cNvPr id="166" name="Line 200"/>
              <p:cNvSpPr>
                <a:spLocks noChangeShapeType="1"/>
              </p:cNvSpPr>
              <p:nvPr/>
            </p:nvSpPr>
            <p:spPr bwMode="auto">
              <a:xfrm flipH="1" flipV="1">
                <a:off x="5333279" y="5963291"/>
                <a:ext cx="1588" cy="254000"/>
              </a:xfrm>
              <a:prstGeom prst="line">
                <a:avLst/>
              </a:prstGeom>
              <a:noFill/>
              <a:ln w="28575" cap="rnd">
                <a:solidFill>
                  <a:srgbClr val="FFC000"/>
                </a:solidFill>
                <a:prstDash val="solid"/>
                <a:round/>
                <a:headEnd/>
                <a:tailEnd type="oval"/>
              </a:ln>
            </p:spPr>
            <p:txBody>
              <a:bodyPr vert="horz" wrap="square" lIns="91440" tIns="45720" rIns="91440" bIns="45720" numCol="1" anchor="t" anchorCtr="0" compatLnSpc="1">
                <a:prstTxWarp prst="textNoShape">
                  <a:avLst/>
                </a:prstTxWarp>
              </a:bodyPr>
              <a:lstStyle/>
              <a:p>
                <a:endParaRPr lang="en-US"/>
              </a:p>
            </p:txBody>
          </p:sp>
          <p:sp>
            <p:nvSpPr>
              <p:cNvPr id="167" name="Line 202"/>
              <p:cNvSpPr>
                <a:spLocks noChangeShapeType="1"/>
              </p:cNvSpPr>
              <p:nvPr/>
            </p:nvSpPr>
            <p:spPr bwMode="auto">
              <a:xfrm>
                <a:off x="4804642" y="6217291"/>
                <a:ext cx="1588" cy="249238"/>
              </a:xfrm>
              <a:prstGeom prst="line">
                <a:avLst/>
              </a:prstGeom>
              <a:noFill/>
              <a:ln w="28575" cap="rnd">
                <a:solidFill>
                  <a:srgbClr val="FFC000"/>
                </a:solidFill>
                <a:prstDash val="solid"/>
                <a:round/>
                <a:headEnd/>
                <a:tailEnd type="oval"/>
              </a:ln>
            </p:spPr>
            <p:txBody>
              <a:bodyPr vert="horz" wrap="square" lIns="91440" tIns="45720" rIns="91440" bIns="45720" numCol="1" anchor="t" anchorCtr="0" compatLnSpc="1">
                <a:prstTxWarp prst="textNoShape">
                  <a:avLst/>
                </a:prstTxWarp>
              </a:bodyPr>
              <a:lstStyle/>
              <a:p>
                <a:endParaRPr lang="en-US"/>
              </a:p>
            </p:txBody>
          </p:sp>
          <p:sp>
            <p:nvSpPr>
              <p:cNvPr id="168" name="Line 204"/>
              <p:cNvSpPr>
                <a:spLocks noChangeShapeType="1"/>
              </p:cNvSpPr>
              <p:nvPr/>
            </p:nvSpPr>
            <p:spPr bwMode="auto">
              <a:xfrm flipV="1">
                <a:off x="3210792" y="6085529"/>
                <a:ext cx="1588" cy="131763"/>
              </a:xfrm>
              <a:prstGeom prst="line">
                <a:avLst/>
              </a:prstGeom>
              <a:noFill/>
              <a:ln w="28575" cap="rnd">
                <a:solidFill>
                  <a:srgbClr val="FFC000"/>
                </a:solidFill>
                <a:prstDash val="solid"/>
                <a:round/>
                <a:headEnd/>
                <a:tailEnd type="oval"/>
              </a:ln>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auto">
              <a:xfrm>
                <a:off x="2983818" y="5162572"/>
                <a:ext cx="2436813" cy="1409700"/>
              </a:xfrm>
              <a:custGeom>
                <a:avLst/>
                <a:gdLst/>
                <a:ahLst/>
                <a:cxnLst>
                  <a:cxn ang="0">
                    <a:pos x="0" y="577"/>
                  </a:cxn>
                  <a:cxn ang="0">
                    <a:pos x="238" y="416"/>
                  </a:cxn>
                  <a:cxn ang="0">
                    <a:pos x="373" y="122"/>
                  </a:cxn>
                  <a:cxn ang="0">
                    <a:pos x="465" y="12"/>
                  </a:cxn>
                  <a:cxn ang="0">
                    <a:pos x="594" y="256"/>
                  </a:cxn>
                  <a:cxn ang="0">
                    <a:pos x="751" y="96"/>
                  </a:cxn>
                  <a:cxn ang="0">
                    <a:pos x="986" y="703"/>
                  </a:cxn>
                  <a:cxn ang="0">
                    <a:pos x="1089" y="874"/>
                  </a:cxn>
                  <a:cxn ang="0">
                    <a:pos x="1256" y="703"/>
                  </a:cxn>
                  <a:cxn ang="0">
                    <a:pos x="1389" y="566"/>
                  </a:cxn>
                  <a:cxn ang="0">
                    <a:pos x="1535" y="443"/>
                  </a:cxn>
                </a:cxnLst>
                <a:rect l="0" t="0" r="r" b="b"/>
                <a:pathLst>
                  <a:path w="1535" h="888">
                    <a:moveTo>
                      <a:pt x="0" y="577"/>
                    </a:moveTo>
                    <a:cubicBezTo>
                      <a:pt x="134" y="610"/>
                      <a:pt x="195" y="503"/>
                      <a:pt x="238" y="416"/>
                    </a:cubicBezTo>
                    <a:cubicBezTo>
                      <a:pt x="284" y="323"/>
                      <a:pt x="308" y="254"/>
                      <a:pt x="373" y="122"/>
                    </a:cubicBezTo>
                    <a:cubicBezTo>
                      <a:pt x="400" y="66"/>
                      <a:pt x="435" y="0"/>
                      <a:pt x="465" y="12"/>
                    </a:cubicBezTo>
                    <a:cubicBezTo>
                      <a:pt x="511" y="30"/>
                      <a:pt x="548" y="228"/>
                      <a:pt x="594" y="256"/>
                    </a:cubicBezTo>
                    <a:cubicBezTo>
                      <a:pt x="644" y="287"/>
                      <a:pt x="703" y="122"/>
                      <a:pt x="751" y="96"/>
                    </a:cubicBezTo>
                    <a:cubicBezTo>
                      <a:pt x="833" y="53"/>
                      <a:pt x="881" y="415"/>
                      <a:pt x="986" y="703"/>
                    </a:cubicBezTo>
                    <a:cubicBezTo>
                      <a:pt x="1017" y="786"/>
                      <a:pt x="1052" y="863"/>
                      <a:pt x="1089" y="874"/>
                    </a:cubicBezTo>
                    <a:cubicBezTo>
                      <a:pt x="1138" y="888"/>
                      <a:pt x="1191" y="786"/>
                      <a:pt x="1256" y="703"/>
                    </a:cubicBezTo>
                    <a:cubicBezTo>
                      <a:pt x="1302" y="644"/>
                      <a:pt x="1353" y="595"/>
                      <a:pt x="1389" y="566"/>
                    </a:cubicBezTo>
                    <a:cubicBezTo>
                      <a:pt x="1458" y="509"/>
                      <a:pt x="1468" y="527"/>
                      <a:pt x="1535" y="443"/>
                    </a:cubicBezTo>
                  </a:path>
                </a:pathLst>
              </a:custGeom>
              <a:noFill/>
              <a:ln w="12700" cap="rnd">
                <a:solidFill>
                  <a:srgbClr val="C0C0C0"/>
                </a:solidFill>
                <a:prstDash val="sysDash"/>
                <a:round/>
                <a:headEnd/>
                <a:tailEnd/>
              </a:ln>
            </p:spPr>
            <p:txBody>
              <a:bodyPr vert="horz" wrap="square" lIns="91440" tIns="45720" rIns="91440" bIns="45720" numCol="1" anchor="t" anchorCtr="0" compatLnSpc="1">
                <a:prstTxWarp prst="textNoShape">
                  <a:avLst/>
                </a:prstTxWarp>
              </a:bodyPr>
              <a:lstStyle/>
              <a:p>
                <a:endParaRPr lang="en-US">
                  <a:solidFill>
                    <a:srgbClr val="FFC000"/>
                  </a:solidFill>
                </a:endParaRPr>
              </a:p>
            </p:txBody>
          </p:sp>
          <p:sp>
            <p:nvSpPr>
              <p:cNvPr id="170" name="Line 202"/>
              <p:cNvSpPr>
                <a:spLocks noChangeShapeType="1"/>
              </p:cNvSpPr>
              <p:nvPr/>
            </p:nvSpPr>
            <p:spPr bwMode="auto">
              <a:xfrm>
                <a:off x="4526822" y="6207786"/>
                <a:ext cx="1594" cy="11092"/>
              </a:xfrm>
              <a:prstGeom prst="line">
                <a:avLst/>
              </a:prstGeom>
              <a:noFill/>
              <a:ln w="28575" cap="rnd">
                <a:solidFill>
                  <a:srgbClr val="FFC000"/>
                </a:solidFill>
                <a:prstDash val="solid"/>
                <a:round/>
                <a:headEnd/>
                <a:tailEnd type="oval"/>
              </a:ln>
            </p:spPr>
            <p:txBody>
              <a:bodyPr vert="horz" wrap="square" lIns="91440" tIns="45720" rIns="91440" bIns="45720" numCol="1" anchor="t" anchorCtr="0" compatLnSpc="1">
                <a:prstTxWarp prst="textNoShape">
                  <a:avLst/>
                </a:prstTxWarp>
              </a:bodyPr>
              <a:lstStyle/>
              <a:p>
                <a:endParaRPr lang="en-US"/>
              </a:p>
            </p:txBody>
          </p:sp>
        </p:grpSp>
        <p:sp>
          <p:nvSpPr>
            <p:cNvPr id="119" name="Rectangle 35"/>
            <p:cNvSpPr>
              <a:spLocks noChangeArrowheads="1"/>
            </p:cNvSpPr>
            <p:nvPr/>
          </p:nvSpPr>
          <p:spPr bwMode="auto">
            <a:xfrm>
              <a:off x="6190537" y="6064441"/>
              <a:ext cx="1745671" cy="50783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100" dirty="0" err="1">
                  <a:solidFill>
                    <a:srgbClr val="000000"/>
                  </a:solidFill>
                  <a:latin typeface="Arial" pitchFamily="34" charset="0"/>
                </a:rPr>
                <a:t>s</a:t>
              </a:r>
              <a:r>
                <a:rPr lang="en-US" sz="1100" baseline="-25000" dirty="0" err="1">
                  <a:solidFill>
                    <a:srgbClr val="000000"/>
                  </a:solidFill>
                  <a:latin typeface="Arial" pitchFamily="34" charset="0"/>
                </a:rPr>
                <a:t>T</a:t>
              </a:r>
              <a:r>
                <a:rPr lang="en-US" sz="1100" dirty="0">
                  <a:solidFill>
                    <a:srgbClr val="000000"/>
                  </a:solidFill>
                  <a:latin typeface="Arial" pitchFamily="34" charset="0"/>
                </a:rPr>
                <a:t>(t) </a:t>
              </a:r>
              <a:br>
                <a:rPr lang="en-US" sz="1100" dirty="0">
                  <a:solidFill>
                    <a:srgbClr val="000000"/>
                  </a:solidFill>
                  <a:latin typeface="Arial" pitchFamily="34" charset="0"/>
                </a:rPr>
              </a:br>
              <a:r>
                <a:rPr lang="en-US" sz="1100" dirty="0">
                  <a:solidFill>
                    <a:srgbClr val="000000"/>
                  </a:solidFill>
                  <a:latin typeface="Arial" pitchFamily="34" charset="0"/>
                </a:rPr>
                <a:t>value discrete, time discrete</a:t>
              </a:r>
              <a:br>
                <a:rPr lang="en-US" sz="1100" dirty="0">
                  <a:solidFill>
                    <a:srgbClr val="000000"/>
                  </a:solidFill>
                  <a:latin typeface="Arial" pitchFamily="34" charset="0"/>
                </a:rPr>
              </a:br>
              <a:r>
                <a:rPr lang="en-US" sz="1100" dirty="0">
                  <a:solidFill>
                    <a:srgbClr val="000000"/>
                  </a:solidFill>
                  <a:latin typeface="Arial" pitchFamily="34" charset="0"/>
                </a:rPr>
                <a:t>(digital)</a:t>
              </a:r>
              <a:endParaRPr kumimoji="0" lang="en-US" sz="1800" b="0" i="0" u="none" strike="noStrike" cap="none" normalizeH="0" baseline="0" dirty="0">
                <a:ln>
                  <a:noFill/>
                </a:ln>
                <a:solidFill>
                  <a:schemeClr val="tx1"/>
                </a:solidFill>
                <a:effectLst/>
                <a:latin typeface="Arial" pitchFamily="34" charset="0"/>
              </a:endParaRPr>
            </a:p>
          </p:txBody>
        </p:sp>
      </p:grpSp>
      <p:grpSp>
        <p:nvGrpSpPr>
          <p:cNvPr id="171" name="Gruppieren 181"/>
          <p:cNvGrpSpPr>
            <a:grpSpLocks/>
          </p:cNvGrpSpPr>
          <p:nvPr/>
        </p:nvGrpSpPr>
        <p:grpSpPr>
          <a:xfrm>
            <a:off x="7313346" y="1471674"/>
            <a:ext cx="1994900" cy="1500174"/>
            <a:chOff x="6000760" y="2214554"/>
            <a:chExt cx="1994900" cy="1500174"/>
          </a:xfrm>
        </p:grpSpPr>
        <p:sp>
          <p:nvSpPr>
            <p:cNvPr id="172" name="Rectangle 229"/>
            <p:cNvSpPr>
              <a:spLocks noChangeArrowheads="1"/>
            </p:cNvSpPr>
            <p:nvPr/>
          </p:nvSpPr>
          <p:spPr bwMode="auto">
            <a:xfrm>
              <a:off x="7072330" y="2214554"/>
              <a:ext cx="923330" cy="2462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effectLst/>
                  <a:latin typeface="Arial" pitchFamily="34" charset="0"/>
                </a:rPr>
                <a:t>Sampling</a:t>
              </a:r>
              <a:endParaRPr kumimoji="0" lang="en-US" sz="4800" b="0" i="0" u="none" strike="noStrike" cap="none" normalizeH="0" baseline="0">
                <a:ln>
                  <a:noFill/>
                </a:ln>
                <a:effectLst/>
                <a:latin typeface="Arial" pitchFamily="34" charset="0"/>
              </a:endParaRPr>
            </a:p>
          </p:txBody>
        </p:sp>
        <p:sp>
          <p:nvSpPr>
            <p:cNvPr id="173" name="Gebogener Pfeil 172"/>
            <p:cNvSpPr/>
            <p:nvPr/>
          </p:nvSpPr>
          <p:spPr bwMode="auto">
            <a:xfrm>
              <a:off x="6000760" y="2214554"/>
              <a:ext cx="1000132" cy="1500174"/>
            </a:xfrm>
            <a:prstGeom prst="circularArrow">
              <a:avLst>
                <a:gd name="adj1" fmla="val 12500"/>
                <a:gd name="adj2" fmla="val 1142319"/>
                <a:gd name="adj3" fmla="val 20457681"/>
                <a:gd name="adj4" fmla="val 16395986"/>
                <a:gd name="adj5" fmla="val 12500"/>
              </a:avLst>
            </a:prstGeom>
            <a:gradFill flip="none" rotWithShape="1">
              <a:gsLst>
                <a:gs pos="0">
                  <a:srgbClr val="BCBCBC"/>
                </a:gs>
                <a:gs pos="35000">
                  <a:schemeClr val="dk1">
                    <a:tint val="37000"/>
                    <a:satMod val="300000"/>
                  </a:schemeClr>
                </a:gs>
                <a:gs pos="100000">
                  <a:schemeClr val="dk1">
                    <a:tint val="15000"/>
                    <a:satMod val="350000"/>
                  </a:schemeClr>
                </a:gs>
              </a:gsLst>
              <a:lin ang="16200000" scaled="1"/>
              <a:tileRect/>
            </a:gradFill>
            <a:ln>
              <a:solidFill>
                <a:srgbClr val="000000"/>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grpSp>
      <p:grpSp>
        <p:nvGrpSpPr>
          <p:cNvPr id="174" name="Gruppieren 180"/>
          <p:cNvGrpSpPr>
            <a:grpSpLocks/>
          </p:cNvGrpSpPr>
          <p:nvPr/>
        </p:nvGrpSpPr>
        <p:grpSpPr>
          <a:xfrm>
            <a:off x="1696722" y="1471674"/>
            <a:ext cx="2357454" cy="1500174"/>
            <a:chOff x="714348" y="2214554"/>
            <a:chExt cx="2357454" cy="1500174"/>
          </a:xfrm>
        </p:grpSpPr>
        <p:sp>
          <p:nvSpPr>
            <p:cNvPr id="175" name="Rectangle 230"/>
            <p:cNvSpPr>
              <a:spLocks noChangeArrowheads="1"/>
            </p:cNvSpPr>
            <p:nvPr/>
          </p:nvSpPr>
          <p:spPr bwMode="auto">
            <a:xfrm>
              <a:off x="714348" y="2214554"/>
              <a:ext cx="1243930" cy="2462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effectLst/>
                  <a:latin typeface="Arial" pitchFamily="34" charset="0"/>
                </a:rPr>
                <a:t>Quantization</a:t>
              </a:r>
              <a:endParaRPr kumimoji="0" lang="en-US" sz="4800" b="0" i="0" u="none" strike="noStrike" cap="none" normalizeH="0" baseline="0">
                <a:ln>
                  <a:noFill/>
                </a:ln>
                <a:effectLst/>
                <a:latin typeface="Arial" pitchFamily="34" charset="0"/>
              </a:endParaRPr>
            </a:p>
          </p:txBody>
        </p:sp>
        <p:sp>
          <p:nvSpPr>
            <p:cNvPr id="176" name="Gebogener Pfeil 175"/>
            <p:cNvSpPr/>
            <p:nvPr/>
          </p:nvSpPr>
          <p:spPr bwMode="auto">
            <a:xfrm flipH="1">
              <a:off x="2071670" y="2214554"/>
              <a:ext cx="1000132" cy="1500174"/>
            </a:xfrm>
            <a:prstGeom prst="circularArrow">
              <a:avLst>
                <a:gd name="adj1" fmla="val 12500"/>
                <a:gd name="adj2" fmla="val 1142319"/>
                <a:gd name="adj3" fmla="val 20457681"/>
                <a:gd name="adj4" fmla="val 16395986"/>
                <a:gd name="adj5" fmla="val 12500"/>
              </a:avLst>
            </a:prstGeom>
            <a:gradFill flip="none" rotWithShape="1">
              <a:gsLst>
                <a:gs pos="0">
                  <a:srgbClr val="BCBCBC"/>
                </a:gs>
                <a:gs pos="35000">
                  <a:schemeClr val="dk1">
                    <a:tint val="37000"/>
                    <a:satMod val="300000"/>
                  </a:schemeClr>
                </a:gs>
                <a:gs pos="100000">
                  <a:schemeClr val="dk1">
                    <a:tint val="15000"/>
                    <a:satMod val="350000"/>
                  </a:schemeClr>
                </a:gs>
              </a:gsLst>
              <a:lin ang="16200000" scaled="1"/>
              <a:tileRect/>
            </a:gradFill>
            <a:ln>
              <a:solidFill>
                <a:srgbClr val="000000"/>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grpSp>
      <p:grpSp>
        <p:nvGrpSpPr>
          <p:cNvPr id="177" name="Gruppieren 182"/>
          <p:cNvGrpSpPr>
            <a:grpSpLocks/>
          </p:cNvGrpSpPr>
          <p:nvPr/>
        </p:nvGrpSpPr>
        <p:grpSpPr>
          <a:xfrm>
            <a:off x="1912746" y="3991954"/>
            <a:ext cx="7353513" cy="1071570"/>
            <a:chOff x="928662" y="4786322"/>
            <a:chExt cx="7353513" cy="1071570"/>
          </a:xfrm>
        </p:grpSpPr>
        <p:sp>
          <p:nvSpPr>
            <p:cNvPr id="178" name="Rectangle 237"/>
            <p:cNvSpPr>
              <a:spLocks noChangeArrowheads="1"/>
            </p:cNvSpPr>
            <p:nvPr/>
          </p:nvSpPr>
          <p:spPr bwMode="auto">
            <a:xfrm>
              <a:off x="928662" y="5611671"/>
              <a:ext cx="923330" cy="2462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lvl="0" eaLnBrk="1" hangingPunct="1"/>
              <a:r>
                <a:rPr lang="en-US" sz="1600" b="1">
                  <a:latin typeface="Arial" pitchFamily="34" charset="0"/>
                </a:rPr>
                <a:t>Sampling</a:t>
              </a:r>
              <a:endParaRPr lang="en-US" sz="4800">
                <a:latin typeface="Arial" pitchFamily="34" charset="0"/>
              </a:endParaRPr>
            </a:p>
          </p:txBody>
        </p:sp>
        <p:sp>
          <p:nvSpPr>
            <p:cNvPr id="179" name="Rectangle 238"/>
            <p:cNvSpPr>
              <a:spLocks noChangeArrowheads="1"/>
            </p:cNvSpPr>
            <p:nvPr/>
          </p:nvSpPr>
          <p:spPr bwMode="auto">
            <a:xfrm>
              <a:off x="7038245" y="5611671"/>
              <a:ext cx="1243930" cy="2462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effectLst/>
                  <a:latin typeface="Arial" pitchFamily="34" charset="0"/>
                </a:rPr>
                <a:t>Quantization</a:t>
              </a:r>
              <a:endParaRPr kumimoji="0" lang="en-US" sz="4800" b="0" i="0" u="none" strike="noStrike" cap="none" normalizeH="0" baseline="0">
                <a:ln>
                  <a:noFill/>
                </a:ln>
                <a:effectLst/>
                <a:latin typeface="Arial" pitchFamily="34" charset="0"/>
              </a:endParaRPr>
            </a:p>
          </p:txBody>
        </p:sp>
        <p:sp>
          <p:nvSpPr>
            <p:cNvPr id="180" name="Gebogener Pfeil 179"/>
            <p:cNvSpPr/>
            <p:nvPr/>
          </p:nvSpPr>
          <p:spPr bwMode="auto">
            <a:xfrm rot="16200000" flipH="1">
              <a:off x="2393129" y="4536301"/>
              <a:ext cx="1000132" cy="1500174"/>
            </a:xfrm>
            <a:prstGeom prst="circularArrow">
              <a:avLst>
                <a:gd name="adj1" fmla="val 12500"/>
                <a:gd name="adj2" fmla="val 1142319"/>
                <a:gd name="adj3" fmla="val 20457681"/>
                <a:gd name="adj4" fmla="val 16395986"/>
                <a:gd name="adj5" fmla="val 12500"/>
              </a:avLst>
            </a:prstGeom>
            <a:gradFill flip="none" rotWithShape="1">
              <a:gsLst>
                <a:gs pos="0">
                  <a:srgbClr val="BCBCBC"/>
                </a:gs>
                <a:gs pos="35000">
                  <a:schemeClr val="dk1">
                    <a:tint val="37000"/>
                    <a:satMod val="300000"/>
                  </a:schemeClr>
                </a:gs>
                <a:gs pos="100000">
                  <a:schemeClr val="dk1">
                    <a:tint val="15000"/>
                    <a:satMod val="350000"/>
                  </a:schemeClr>
                </a:gs>
              </a:gsLst>
              <a:lin ang="16200000" scaled="1"/>
              <a:tileRect/>
            </a:gradFill>
            <a:ln>
              <a:solidFill>
                <a:srgbClr val="000000"/>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181" name="Gebogener Pfeil 180"/>
            <p:cNvSpPr/>
            <p:nvPr/>
          </p:nvSpPr>
          <p:spPr bwMode="auto">
            <a:xfrm rot="5400000">
              <a:off x="5607863" y="4536301"/>
              <a:ext cx="1000132" cy="1500174"/>
            </a:xfrm>
            <a:prstGeom prst="circularArrow">
              <a:avLst>
                <a:gd name="adj1" fmla="val 12500"/>
                <a:gd name="adj2" fmla="val 1142319"/>
                <a:gd name="adj3" fmla="val 20457681"/>
                <a:gd name="adj4" fmla="val 16395986"/>
                <a:gd name="adj5" fmla="val 12500"/>
              </a:avLst>
            </a:prstGeom>
            <a:gradFill flip="none" rotWithShape="1">
              <a:gsLst>
                <a:gs pos="0">
                  <a:srgbClr val="BCBCBC"/>
                </a:gs>
                <a:gs pos="35000">
                  <a:schemeClr val="dk1">
                    <a:tint val="37000"/>
                    <a:satMod val="300000"/>
                  </a:schemeClr>
                </a:gs>
                <a:gs pos="100000">
                  <a:schemeClr val="dk1">
                    <a:tint val="15000"/>
                    <a:satMod val="350000"/>
                  </a:schemeClr>
                </a:gs>
              </a:gsLst>
              <a:lin ang="16200000" scaled="1"/>
              <a:tileRect/>
            </a:gradFill>
            <a:ln>
              <a:solidFill>
                <a:srgbClr val="000000"/>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grpSp>
    </p:spTree>
    <p:extLst>
      <p:ext uri="{BB962C8B-B14F-4D97-AF65-F5344CB8AC3E}">
        <p14:creationId xmlns:p14="http://schemas.microsoft.com/office/powerpoint/2010/main" val="12075094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Data Processing and Logging</a:t>
            </a:r>
          </a:p>
          <a:p>
            <a:r>
              <a:rPr lang="de-DE" altLang="zh-CN" dirty="0" smtClean="0"/>
              <a:t>Analog Digital </a:t>
            </a:r>
            <a:r>
              <a:rPr lang="de-DE" altLang="zh-CN" dirty="0" err="1" smtClean="0"/>
              <a:t>Conversion</a:t>
            </a:r>
            <a:r>
              <a:rPr lang="de-DE" altLang="zh-CN" dirty="0" smtClean="0"/>
              <a:t> - Aliasing</a:t>
            </a:r>
            <a:r>
              <a:rPr lang="de-DE" altLang="zh-CN" dirty="0"/>
              <a:t>	</a:t>
            </a:r>
          </a:p>
          <a:p>
            <a:endParaRPr lang="de-DE" altLang="zh-CN" dirty="0"/>
          </a:p>
        </p:txBody>
      </p:sp>
      <p:sp>
        <p:nvSpPr>
          <p:cNvPr id="4" name="Rectangle 3"/>
          <p:cNvSpPr txBox="1">
            <a:spLocks noChangeArrowheads="1"/>
          </p:cNvSpPr>
          <p:nvPr/>
        </p:nvSpPr>
        <p:spPr bwMode="auto">
          <a:xfrm>
            <a:off x="634781" y="4316892"/>
            <a:ext cx="11163340" cy="177640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215900" lvl="0" indent="-215900" defTabSz="215900" fontAlgn="base">
              <a:spcBef>
                <a:spcPct val="0"/>
              </a:spcBef>
              <a:spcAft>
                <a:spcPct val="0"/>
              </a:spcAft>
              <a:buClr>
                <a:schemeClr val="tx2"/>
              </a:buClr>
              <a:buFont typeface="Wingdings" panose="05000000000000000000" pitchFamily="2" charset="2"/>
              <a:buChar char="§"/>
              <a:tabLst>
                <a:tab pos="215900" algn="l"/>
              </a:tabLst>
              <a:defRPr/>
            </a:pPr>
            <a:r>
              <a:rPr lang="en-GB" sz="2000" dirty="0">
                <a:latin typeface="Arial" panose="020B0604020202020204" pitchFamily="34" charset="0"/>
                <a:ea typeface="ＭＳ Ｐゴシック" charset="0"/>
                <a:cs typeface="Arial" panose="020B0604020202020204" pitchFamily="34" charset="0"/>
              </a:rPr>
              <a:t>Aliasing is the </a:t>
            </a:r>
            <a:r>
              <a:rPr lang="en-GB" sz="2000" b="1" dirty="0">
                <a:latin typeface="Arial" panose="020B0604020202020204" pitchFamily="34" charset="0"/>
                <a:ea typeface="ＭＳ Ｐゴシック" charset="0"/>
                <a:cs typeface="Arial" panose="020B0604020202020204" pitchFamily="34" charset="0"/>
              </a:rPr>
              <a:t>overlapping</a:t>
            </a:r>
            <a:r>
              <a:rPr lang="en-GB" sz="2000" dirty="0">
                <a:latin typeface="Arial" panose="020B0604020202020204" pitchFamily="34" charset="0"/>
                <a:ea typeface="ＭＳ Ｐゴシック" charset="0"/>
                <a:cs typeface="Arial" panose="020B0604020202020204" pitchFamily="34" charset="0"/>
              </a:rPr>
              <a:t> of frequency signals</a:t>
            </a:r>
          </a:p>
          <a:p>
            <a:pPr marL="215900" lvl="0" indent="-215900" defTabSz="215900" fontAlgn="base">
              <a:spcBef>
                <a:spcPct val="0"/>
              </a:spcBef>
              <a:spcAft>
                <a:spcPct val="0"/>
              </a:spcAft>
              <a:buClr>
                <a:schemeClr val="tx2"/>
              </a:buClr>
              <a:buFont typeface="Wingdings" panose="05000000000000000000" pitchFamily="2" charset="2"/>
              <a:buChar char="§"/>
              <a:tabLst>
                <a:tab pos="215900" algn="l"/>
              </a:tabLst>
              <a:defRPr/>
            </a:pPr>
            <a:r>
              <a:rPr lang="en-GB" sz="2000" dirty="0">
                <a:latin typeface="Arial" panose="020B0604020202020204" pitchFamily="34" charset="0"/>
                <a:ea typeface="ＭＳ Ｐゴシック" charset="0"/>
                <a:cs typeface="Arial" panose="020B0604020202020204" pitchFamily="34" charset="0"/>
              </a:rPr>
              <a:t>Very </a:t>
            </a:r>
            <a:r>
              <a:rPr lang="en-GB" sz="2000" b="1" dirty="0">
                <a:latin typeface="Arial" panose="020B0604020202020204" pitchFamily="34" charset="0"/>
                <a:ea typeface="ＭＳ Ｐゴシック" charset="0"/>
                <a:cs typeface="Arial" panose="020B0604020202020204" pitchFamily="34" charset="0"/>
              </a:rPr>
              <a:t>low</a:t>
            </a:r>
            <a:r>
              <a:rPr lang="en-GB" sz="2000" dirty="0">
                <a:latin typeface="Arial" panose="020B0604020202020204" pitchFamily="34" charset="0"/>
                <a:ea typeface="ＭＳ Ｐゴシック" charset="0"/>
                <a:cs typeface="Arial" panose="020B0604020202020204" pitchFamily="34" charset="0"/>
              </a:rPr>
              <a:t> sampling frequencies f (1/T) lead to aliasing </a:t>
            </a:r>
            <a:br>
              <a:rPr lang="en-GB" sz="2000" dirty="0">
                <a:latin typeface="Arial" panose="020B0604020202020204" pitchFamily="34" charset="0"/>
                <a:ea typeface="ＭＳ Ｐゴシック" charset="0"/>
                <a:cs typeface="Arial" panose="020B0604020202020204" pitchFamily="34" charset="0"/>
              </a:rPr>
            </a:br>
            <a:r>
              <a:rPr lang="en-GB" sz="2000" dirty="0">
                <a:latin typeface="Arial" panose="020B0604020202020204" pitchFamily="34" charset="0"/>
                <a:ea typeface="ＭＳ Ｐゴシック" charset="0"/>
                <a:cs typeface="Arial" panose="020B0604020202020204" pitchFamily="34" charset="0"/>
                <a:sym typeface="Wingdings" pitchFamily="2" charset="2"/>
              </a:rPr>
              <a:t> Overlapping of neighbouring spectra</a:t>
            </a:r>
          </a:p>
          <a:p>
            <a:pPr marL="215900" lvl="0" indent="-215900" defTabSz="215900" fontAlgn="base">
              <a:spcBef>
                <a:spcPct val="0"/>
              </a:spcBef>
              <a:spcAft>
                <a:spcPct val="0"/>
              </a:spcAft>
              <a:buClr>
                <a:schemeClr val="tx2"/>
              </a:buClr>
              <a:buFont typeface="Wingdings" panose="05000000000000000000" pitchFamily="2" charset="2"/>
              <a:buChar char="§"/>
              <a:tabLst>
                <a:tab pos="215900" algn="l"/>
              </a:tabLst>
              <a:defRPr/>
            </a:pPr>
            <a:r>
              <a:rPr lang="en-GB" sz="2000" dirty="0">
                <a:latin typeface="Arial" panose="020B0604020202020204" pitchFamily="34" charset="0"/>
                <a:ea typeface="ＭＳ Ｐゴシック" charset="0"/>
                <a:cs typeface="Arial" panose="020B0604020202020204" pitchFamily="34" charset="0"/>
              </a:rPr>
              <a:t>Sampling should be done at a frequency </a:t>
            </a:r>
            <a:r>
              <a:rPr lang="en-GB" sz="2000" dirty="0" err="1">
                <a:latin typeface="Arial" panose="020B0604020202020204" pitchFamily="34" charset="0"/>
                <a:ea typeface="ＭＳ Ｐゴシック" charset="0"/>
                <a:cs typeface="Arial" panose="020B0604020202020204" pitchFamily="34" charset="0"/>
              </a:rPr>
              <a:t>fg</a:t>
            </a:r>
            <a:r>
              <a:rPr lang="en-GB" sz="2000" dirty="0">
                <a:latin typeface="Arial" panose="020B0604020202020204" pitchFamily="34" charset="0"/>
                <a:ea typeface="ＭＳ Ｐゴシック" charset="0"/>
                <a:cs typeface="Arial" panose="020B0604020202020204" pitchFamily="34" charset="0"/>
              </a:rPr>
              <a:t> which is at least </a:t>
            </a:r>
            <a:r>
              <a:rPr lang="en-GB" sz="2000" b="1" dirty="0">
                <a:latin typeface="Arial" panose="020B0604020202020204" pitchFamily="34" charset="0"/>
                <a:ea typeface="ＭＳ Ｐゴシック" charset="0"/>
                <a:cs typeface="Arial" panose="020B0604020202020204" pitchFamily="34" charset="0"/>
              </a:rPr>
              <a:t>twice</a:t>
            </a:r>
            <a:r>
              <a:rPr lang="en-GB" sz="2000" dirty="0">
                <a:latin typeface="Arial" panose="020B0604020202020204" pitchFamily="34" charset="0"/>
                <a:ea typeface="ＭＳ Ｐゴシック" charset="0"/>
                <a:cs typeface="Arial" panose="020B0604020202020204" pitchFamily="34" charset="0"/>
              </a:rPr>
              <a:t> the highest frequency in the spectrum </a:t>
            </a:r>
            <a:r>
              <a:rPr lang="en-GB" sz="2000" dirty="0">
                <a:latin typeface="Arial" panose="020B0604020202020204" pitchFamily="34" charset="0"/>
                <a:ea typeface="ＭＳ Ｐゴシック" charset="0"/>
                <a:cs typeface="Arial" panose="020B0604020202020204" pitchFamily="34" charset="0"/>
                <a:sym typeface="Wingdings" pitchFamily="2" charset="2"/>
              </a:rPr>
              <a:t> </a:t>
            </a:r>
            <a:r>
              <a:rPr lang="en-GB" sz="2000" dirty="0" err="1">
                <a:latin typeface="Arial" panose="020B0604020202020204" pitchFamily="34" charset="0"/>
                <a:ea typeface="ＭＳ Ｐゴシック" charset="0"/>
                <a:cs typeface="Arial" panose="020B0604020202020204" pitchFamily="34" charset="0"/>
              </a:rPr>
              <a:t>Nyquist</a:t>
            </a:r>
            <a:r>
              <a:rPr lang="en-GB" sz="2000" dirty="0">
                <a:latin typeface="Arial" panose="020B0604020202020204" pitchFamily="34" charset="0"/>
                <a:ea typeface="ＭＳ Ｐゴシック" charset="0"/>
                <a:cs typeface="Arial" panose="020B0604020202020204" pitchFamily="34" charset="0"/>
              </a:rPr>
              <a:t> </a:t>
            </a:r>
            <a:r>
              <a:rPr lang="en-GB" sz="2000" dirty="0" err="1">
                <a:latin typeface="Arial" panose="020B0604020202020204" pitchFamily="34" charset="0"/>
                <a:ea typeface="ＭＳ Ｐゴシック" charset="0"/>
                <a:cs typeface="Arial" panose="020B0604020202020204" pitchFamily="34" charset="0"/>
              </a:rPr>
              <a:t>Frequenz</a:t>
            </a:r>
            <a:endParaRPr lang="en-GB" sz="2000" dirty="0">
              <a:latin typeface="Arial" panose="020B0604020202020204" pitchFamily="34" charset="0"/>
              <a:ea typeface="ＭＳ Ｐゴシック" charset="0"/>
              <a:cs typeface="Arial" panose="020B0604020202020204" pitchFamily="34" charset="0"/>
            </a:endParaRPr>
          </a:p>
        </p:txBody>
      </p:sp>
      <p:sp>
        <p:nvSpPr>
          <p:cNvPr id="5" name="Rechteck 4"/>
          <p:cNvSpPr>
            <a:spLocks/>
          </p:cNvSpPr>
          <p:nvPr/>
        </p:nvSpPr>
        <p:spPr>
          <a:xfrm>
            <a:off x="8035832" y="3959703"/>
            <a:ext cx="214242" cy="276999"/>
          </a:xfrm>
          <a:prstGeom prst="rect">
            <a:avLst/>
          </a:prstGeom>
        </p:spPr>
        <p:txBody>
          <a:bodyPr wrap="none">
            <a:spAutoFit/>
          </a:bodyPr>
          <a:lstStyle/>
          <a:p>
            <a:pPr algn="ctr"/>
            <a:r>
              <a:rPr lang="de-DE" sz="1200" dirty="0" err="1"/>
              <a:t>f</a:t>
            </a:r>
            <a:r>
              <a:rPr lang="de-DE" sz="1200" baseline="-25000" dirty="0" err="1"/>
              <a:t>g</a:t>
            </a:r>
            <a:endParaRPr lang="de-DE" sz="1200" baseline="-25000" dirty="0"/>
          </a:p>
        </p:txBody>
      </p:sp>
      <p:grpSp>
        <p:nvGrpSpPr>
          <p:cNvPr id="6" name="Gruppieren 110"/>
          <p:cNvGrpSpPr>
            <a:grpSpLocks/>
          </p:cNvGrpSpPr>
          <p:nvPr/>
        </p:nvGrpSpPr>
        <p:grpSpPr>
          <a:xfrm>
            <a:off x="4463819" y="2674613"/>
            <a:ext cx="5414428" cy="1562089"/>
            <a:chOff x="3357554" y="3072604"/>
            <a:chExt cx="5414428" cy="1562089"/>
          </a:xfrm>
        </p:grpSpPr>
        <p:grpSp>
          <p:nvGrpSpPr>
            <p:cNvPr id="7" name="Gruppieren 61"/>
            <p:cNvGrpSpPr/>
            <p:nvPr/>
          </p:nvGrpSpPr>
          <p:grpSpPr>
            <a:xfrm>
              <a:off x="4643438" y="3500438"/>
              <a:ext cx="1428760" cy="857256"/>
              <a:chOff x="4643438" y="3500438"/>
              <a:chExt cx="1428760" cy="857256"/>
            </a:xfrm>
          </p:grpSpPr>
          <p:cxnSp>
            <p:nvCxnSpPr>
              <p:cNvPr id="13" name="Gerade Verbindung 69"/>
              <p:cNvCxnSpPr/>
              <p:nvPr/>
            </p:nvCxnSpPr>
            <p:spPr bwMode="auto">
              <a:xfrm rot="5400000" flipH="1" flipV="1">
                <a:off x="4572000" y="3571876"/>
                <a:ext cx="857256" cy="714380"/>
              </a:xfrm>
              <a:prstGeom prst="line">
                <a:avLst/>
              </a:prstGeom>
              <a:ln w="19050">
                <a:solidFill>
                  <a:srgbClr val="FFC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 name="Gerade Verbindung 70"/>
              <p:cNvCxnSpPr/>
              <p:nvPr/>
            </p:nvCxnSpPr>
            <p:spPr bwMode="auto">
              <a:xfrm rot="16200000" flipV="1">
                <a:off x="5286380" y="3571876"/>
                <a:ext cx="857256" cy="714380"/>
              </a:xfrm>
              <a:prstGeom prst="line">
                <a:avLst/>
              </a:prstGeom>
              <a:ln w="19050">
                <a:solidFill>
                  <a:srgbClr val="FFC000"/>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8" name="Gruppieren 57"/>
            <p:cNvGrpSpPr/>
            <p:nvPr/>
          </p:nvGrpSpPr>
          <p:grpSpPr>
            <a:xfrm>
              <a:off x="3357554" y="3072604"/>
              <a:ext cx="5414428" cy="1562089"/>
              <a:chOff x="3357554" y="3072604"/>
              <a:chExt cx="5414428" cy="1562089"/>
            </a:xfrm>
          </p:grpSpPr>
          <p:cxnSp>
            <p:nvCxnSpPr>
              <p:cNvPr id="9" name="Gerade Verbindung mit Pfeil 8"/>
              <p:cNvCxnSpPr/>
              <p:nvPr/>
            </p:nvCxnSpPr>
            <p:spPr bwMode="auto">
              <a:xfrm>
                <a:off x="3357554" y="4357694"/>
                <a:ext cx="5214974" cy="1621"/>
              </a:xfrm>
              <a:prstGeom prst="straightConnector1">
                <a:avLst/>
              </a:prstGeom>
              <a:ln w="28575">
                <a:solidFill>
                  <a:srgbClr val="000000"/>
                </a:solidFill>
                <a:headEnd type="none" w="med" len="med"/>
                <a:tailEnd type="triangle" w="lg" len="med"/>
              </a:ln>
            </p:spPr>
            <p:style>
              <a:lnRef idx="1">
                <a:schemeClr val="dk1"/>
              </a:lnRef>
              <a:fillRef idx="0">
                <a:schemeClr val="dk1"/>
              </a:fillRef>
              <a:effectRef idx="0">
                <a:schemeClr val="dk1"/>
              </a:effectRef>
              <a:fontRef idx="minor">
                <a:schemeClr val="tx1"/>
              </a:fontRef>
            </p:style>
          </p:cxnSp>
          <p:cxnSp>
            <p:nvCxnSpPr>
              <p:cNvPr id="10" name="Gerade Verbindung mit Pfeil 9"/>
              <p:cNvCxnSpPr/>
              <p:nvPr/>
            </p:nvCxnSpPr>
            <p:spPr bwMode="auto">
              <a:xfrm rot="5400000" flipH="1" flipV="1">
                <a:off x="4643438" y="3786190"/>
                <a:ext cx="1428760" cy="1588"/>
              </a:xfrm>
              <a:prstGeom prst="straightConnector1">
                <a:avLst/>
              </a:prstGeom>
              <a:ln w="28575">
                <a:solidFill>
                  <a:srgbClr val="000000"/>
                </a:solidFill>
                <a:headEnd type="none" w="med" len="med"/>
                <a:tailEnd type="triangle" w="lg" len="med"/>
              </a:ln>
            </p:spPr>
            <p:style>
              <a:lnRef idx="1">
                <a:schemeClr val="dk1"/>
              </a:lnRef>
              <a:fillRef idx="0">
                <a:schemeClr val="dk1"/>
              </a:fillRef>
              <a:effectRef idx="0">
                <a:schemeClr val="dk1"/>
              </a:effectRef>
              <a:fontRef idx="minor">
                <a:schemeClr val="tx1"/>
              </a:fontRef>
            </p:style>
          </p:cxnSp>
          <p:sp>
            <p:nvSpPr>
              <p:cNvPr id="11" name="Rechteck 10"/>
              <p:cNvSpPr/>
              <p:nvPr/>
            </p:nvSpPr>
            <p:spPr>
              <a:xfrm>
                <a:off x="5148632" y="4357694"/>
                <a:ext cx="202219" cy="276999"/>
              </a:xfrm>
              <a:prstGeom prst="rect">
                <a:avLst/>
              </a:prstGeom>
            </p:spPr>
            <p:txBody>
              <a:bodyPr wrap="none">
                <a:spAutoFit/>
              </a:bodyPr>
              <a:lstStyle/>
              <a:p>
                <a:pPr algn="ctr"/>
                <a:r>
                  <a:rPr lang="de-DE" sz="1200" dirty="0"/>
                  <a:t>0</a:t>
                </a:r>
              </a:p>
            </p:txBody>
          </p:sp>
          <p:sp>
            <p:nvSpPr>
              <p:cNvPr id="12" name="Rechteck 11"/>
              <p:cNvSpPr/>
              <p:nvPr/>
            </p:nvSpPr>
            <p:spPr>
              <a:xfrm>
                <a:off x="8601021" y="4214818"/>
                <a:ext cx="170961" cy="276999"/>
              </a:xfrm>
              <a:prstGeom prst="rect">
                <a:avLst/>
              </a:prstGeom>
            </p:spPr>
            <p:txBody>
              <a:bodyPr wrap="none">
                <a:spAutoFit/>
              </a:bodyPr>
              <a:lstStyle/>
              <a:p>
                <a:pPr algn="ctr"/>
                <a:r>
                  <a:rPr lang="de-DE" sz="1200" dirty="0"/>
                  <a:t>f</a:t>
                </a:r>
                <a:endParaRPr lang="de-DE" sz="1200" baseline="-25000" dirty="0"/>
              </a:p>
            </p:txBody>
          </p:sp>
        </p:grpSp>
      </p:grpSp>
      <p:grpSp>
        <p:nvGrpSpPr>
          <p:cNvPr id="15" name="Gruppieren 107"/>
          <p:cNvGrpSpPr>
            <a:grpSpLocks/>
          </p:cNvGrpSpPr>
          <p:nvPr/>
        </p:nvGrpSpPr>
        <p:grpSpPr>
          <a:xfrm>
            <a:off x="5663952" y="2615714"/>
            <a:ext cx="2417199" cy="1285884"/>
            <a:chOff x="4572000" y="3071810"/>
            <a:chExt cx="2417198" cy="1285884"/>
          </a:xfrm>
        </p:grpSpPr>
        <p:cxnSp>
          <p:nvCxnSpPr>
            <p:cNvPr id="16" name="Gerade Verbindung 75"/>
            <p:cNvCxnSpPr/>
            <p:nvPr/>
          </p:nvCxnSpPr>
          <p:spPr bwMode="auto">
            <a:xfrm rot="5400000" flipH="1" flipV="1">
              <a:off x="4036215" y="3821909"/>
              <a:ext cx="1071570" cy="0"/>
            </a:xfrm>
            <a:prstGeom prst="line">
              <a:avLst/>
            </a:prstGeom>
            <a:ln w="19050">
              <a:solidFill>
                <a:srgbClr val="C00000"/>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Gerade Verbindung 76"/>
            <p:cNvCxnSpPr/>
            <p:nvPr/>
          </p:nvCxnSpPr>
          <p:spPr bwMode="auto">
            <a:xfrm rot="10800000">
              <a:off x="4572000" y="3286124"/>
              <a:ext cx="1571636" cy="0"/>
            </a:xfrm>
            <a:prstGeom prst="line">
              <a:avLst/>
            </a:prstGeom>
            <a:ln w="19050">
              <a:solidFill>
                <a:srgbClr val="C00000"/>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Gerade Verbindung 77"/>
            <p:cNvCxnSpPr/>
            <p:nvPr/>
          </p:nvCxnSpPr>
          <p:spPr bwMode="auto">
            <a:xfrm rot="5400000" flipH="1" flipV="1">
              <a:off x="5607851" y="3821909"/>
              <a:ext cx="1071570" cy="0"/>
            </a:xfrm>
            <a:prstGeom prst="line">
              <a:avLst/>
            </a:prstGeom>
            <a:ln w="19050">
              <a:solidFill>
                <a:srgbClr val="C00000"/>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9" name="Rechteck 18"/>
            <p:cNvSpPr/>
            <p:nvPr/>
          </p:nvSpPr>
          <p:spPr>
            <a:xfrm>
              <a:off x="6200199" y="3071810"/>
              <a:ext cx="788999" cy="276999"/>
            </a:xfrm>
            <a:prstGeom prst="rect">
              <a:avLst/>
            </a:prstGeom>
          </p:spPr>
          <p:txBody>
            <a:bodyPr wrap="none">
              <a:spAutoFit/>
            </a:bodyPr>
            <a:lstStyle/>
            <a:p>
              <a:pPr algn="ctr"/>
              <a:r>
                <a:rPr lang="de-DE" sz="1200" dirty="0" err="1"/>
                <a:t>Lowpass</a:t>
              </a:r>
              <a:endParaRPr lang="de-DE" sz="1200" baseline="-25000" dirty="0"/>
            </a:p>
          </p:txBody>
        </p:sp>
        <p:cxnSp>
          <p:nvCxnSpPr>
            <p:cNvPr id="20" name="Gerade Verbindung mit Pfeil 19"/>
            <p:cNvCxnSpPr/>
            <p:nvPr/>
          </p:nvCxnSpPr>
          <p:spPr bwMode="auto">
            <a:xfrm rot="5400000">
              <a:off x="6107919" y="3393283"/>
              <a:ext cx="285751" cy="214313"/>
            </a:xfrm>
            <a:prstGeom prst="straightConnector1">
              <a:avLst/>
            </a:prstGeom>
            <a:ln>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grpSp>
      <p:grpSp>
        <p:nvGrpSpPr>
          <p:cNvPr id="21" name="Gruppieren 65"/>
          <p:cNvGrpSpPr>
            <a:grpSpLocks/>
          </p:cNvGrpSpPr>
          <p:nvPr/>
        </p:nvGrpSpPr>
        <p:grpSpPr>
          <a:xfrm>
            <a:off x="4463819" y="1031538"/>
            <a:ext cx="5214974" cy="1562089"/>
            <a:chOff x="3357554" y="1429530"/>
            <a:chExt cx="5214974" cy="1562089"/>
          </a:xfrm>
        </p:grpSpPr>
        <p:cxnSp>
          <p:nvCxnSpPr>
            <p:cNvPr id="22" name="Gerade Verbindung mit Pfeil 21"/>
            <p:cNvCxnSpPr/>
            <p:nvPr/>
          </p:nvCxnSpPr>
          <p:spPr bwMode="auto">
            <a:xfrm>
              <a:off x="3357554" y="2714620"/>
              <a:ext cx="5214974" cy="1621"/>
            </a:xfrm>
            <a:prstGeom prst="straightConnector1">
              <a:avLst/>
            </a:prstGeom>
            <a:ln w="28575">
              <a:solidFill>
                <a:srgbClr val="000000"/>
              </a:solidFill>
              <a:headEnd type="none" w="med" len="med"/>
              <a:tailEnd type="triangle" w="lg" len="med"/>
            </a:ln>
          </p:spPr>
          <p:style>
            <a:lnRef idx="1">
              <a:schemeClr val="dk1"/>
            </a:lnRef>
            <a:fillRef idx="0">
              <a:schemeClr val="dk1"/>
            </a:fillRef>
            <a:effectRef idx="0">
              <a:schemeClr val="dk1"/>
            </a:effectRef>
            <a:fontRef idx="minor">
              <a:schemeClr val="tx1"/>
            </a:fontRef>
          </p:style>
        </p:cxnSp>
        <p:cxnSp>
          <p:nvCxnSpPr>
            <p:cNvPr id="23" name="Gerade Verbindung mit Pfeil 22"/>
            <p:cNvCxnSpPr/>
            <p:nvPr/>
          </p:nvCxnSpPr>
          <p:spPr bwMode="auto">
            <a:xfrm rot="5400000" flipH="1" flipV="1">
              <a:off x="4643438" y="2143116"/>
              <a:ext cx="1428760" cy="1588"/>
            </a:xfrm>
            <a:prstGeom prst="straightConnector1">
              <a:avLst/>
            </a:prstGeom>
            <a:ln w="28575">
              <a:solidFill>
                <a:srgbClr val="000000"/>
              </a:solidFill>
              <a:headEnd type="none" w="med" len="med"/>
              <a:tailEnd type="triangle" w="lg" len="med"/>
            </a:ln>
          </p:spPr>
          <p:style>
            <a:lnRef idx="1">
              <a:schemeClr val="dk1"/>
            </a:lnRef>
            <a:fillRef idx="0">
              <a:schemeClr val="dk1"/>
            </a:fillRef>
            <a:effectRef idx="0">
              <a:schemeClr val="dk1"/>
            </a:effectRef>
            <a:fontRef idx="minor">
              <a:schemeClr val="tx1"/>
            </a:fontRef>
          </p:style>
        </p:cxnSp>
        <p:sp>
          <p:nvSpPr>
            <p:cNvPr id="24" name="Rechteck 23"/>
            <p:cNvSpPr/>
            <p:nvPr/>
          </p:nvSpPr>
          <p:spPr>
            <a:xfrm>
              <a:off x="5148632" y="2714620"/>
              <a:ext cx="202219" cy="276999"/>
            </a:xfrm>
            <a:prstGeom prst="rect">
              <a:avLst/>
            </a:prstGeom>
          </p:spPr>
          <p:txBody>
            <a:bodyPr wrap="none">
              <a:spAutoFit/>
            </a:bodyPr>
            <a:lstStyle/>
            <a:p>
              <a:pPr algn="ctr"/>
              <a:r>
                <a:rPr lang="de-DE" sz="1200" dirty="0"/>
                <a:t>0</a:t>
              </a:r>
            </a:p>
          </p:txBody>
        </p:sp>
      </p:grpSp>
      <p:grpSp>
        <p:nvGrpSpPr>
          <p:cNvPr id="25" name="Gruppieren 106"/>
          <p:cNvGrpSpPr>
            <a:grpSpLocks/>
          </p:cNvGrpSpPr>
          <p:nvPr/>
        </p:nvGrpSpPr>
        <p:grpSpPr>
          <a:xfrm>
            <a:off x="5735960" y="1463586"/>
            <a:ext cx="1607367" cy="1134255"/>
            <a:chOff x="4643438" y="1857364"/>
            <a:chExt cx="1607367" cy="1134255"/>
          </a:xfrm>
        </p:grpSpPr>
        <p:grpSp>
          <p:nvGrpSpPr>
            <p:cNvPr id="26" name="Gruppieren 103"/>
            <p:cNvGrpSpPr/>
            <p:nvPr/>
          </p:nvGrpSpPr>
          <p:grpSpPr>
            <a:xfrm>
              <a:off x="4643438" y="1857364"/>
              <a:ext cx="1428760" cy="857256"/>
              <a:chOff x="4643438" y="1857364"/>
              <a:chExt cx="1428760" cy="857256"/>
            </a:xfrm>
          </p:grpSpPr>
          <p:cxnSp>
            <p:nvCxnSpPr>
              <p:cNvPr id="28" name="Gerade Verbindung 38"/>
              <p:cNvCxnSpPr/>
              <p:nvPr/>
            </p:nvCxnSpPr>
            <p:spPr bwMode="auto">
              <a:xfrm rot="5400000" flipH="1" flipV="1">
                <a:off x="4572000" y="1928802"/>
                <a:ext cx="857256" cy="714380"/>
              </a:xfrm>
              <a:prstGeom prst="line">
                <a:avLst/>
              </a:prstGeom>
              <a:ln w="19050">
                <a:solidFill>
                  <a:srgbClr val="FFC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Gerade Verbindung 39"/>
              <p:cNvCxnSpPr/>
              <p:nvPr/>
            </p:nvCxnSpPr>
            <p:spPr bwMode="auto">
              <a:xfrm rot="16200000" flipV="1">
                <a:off x="5286380" y="1928802"/>
                <a:ext cx="857256" cy="714380"/>
              </a:xfrm>
              <a:prstGeom prst="line">
                <a:avLst/>
              </a:prstGeom>
              <a:ln w="19050">
                <a:solidFill>
                  <a:srgbClr val="FFC000"/>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27" name="Rechteck 26"/>
            <p:cNvSpPr/>
            <p:nvPr/>
          </p:nvSpPr>
          <p:spPr>
            <a:xfrm>
              <a:off x="6036563" y="2714620"/>
              <a:ext cx="214242" cy="276999"/>
            </a:xfrm>
            <a:prstGeom prst="rect">
              <a:avLst/>
            </a:prstGeom>
          </p:spPr>
          <p:txBody>
            <a:bodyPr wrap="none">
              <a:spAutoFit/>
            </a:bodyPr>
            <a:lstStyle/>
            <a:p>
              <a:pPr algn="ctr"/>
              <a:r>
                <a:rPr lang="de-DE" sz="1200" dirty="0" err="1"/>
                <a:t>f</a:t>
              </a:r>
              <a:r>
                <a:rPr lang="de-DE" sz="1200" baseline="-25000" dirty="0" err="1"/>
                <a:t>g</a:t>
              </a:r>
              <a:endParaRPr lang="de-DE" sz="1200" baseline="-25000" dirty="0"/>
            </a:p>
          </p:txBody>
        </p:sp>
      </p:grpSp>
      <p:grpSp>
        <p:nvGrpSpPr>
          <p:cNvPr id="30" name="Gruppieren 109"/>
          <p:cNvGrpSpPr>
            <a:grpSpLocks/>
          </p:cNvGrpSpPr>
          <p:nvPr/>
        </p:nvGrpSpPr>
        <p:grpSpPr>
          <a:xfrm>
            <a:off x="4273317" y="2399690"/>
            <a:ext cx="4714908" cy="1933183"/>
            <a:chOff x="3214678" y="2797681"/>
            <a:chExt cx="4714908" cy="1933183"/>
          </a:xfrm>
        </p:grpSpPr>
        <p:grpSp>
          <p:nvGrpSpPr>
            <p:cNvPr id="31" name="Gruppieren 108"/>
            <p:cNvGrpSpPr/>
            <p:nvPr/>
          </p:nvGrpSpPr>
          <p:grpSpPr>
            <a:xfrm>
              <a:off x="3214678" y="3286124"/>
              <a:ext cx="4714908" cy="1071570"/>
              <a:chOff x="3214678" y="3286124"/>
              <a:chExt cx="4714908" cy="1071570"/>
            </a:xfrm>
          </p:grpSpPr>
          <p:cxnSp>
            <p:nvCxnSpPr>
              <p:cNvPr id="34" name="Gerade Verbindung 71"/>
              <p:cNvCxnSpPr/>
              <p:nvPr/>
            </p:nvCxnSpPr>
            <p:spPr bwMode="auto">
              <a:xfrm rot="16200000" flipV="1">
                <a:off x="3357554" y="3571876"/>
                <a:ext cx="857256" cy="714380"/>
              </a:xfrm>
              <a:prstGeom prst="line">
                <a:avLst/>
              </a:prstGeom>
              <a:ln w="19050">
                <a:solidFill>
                  <a:srgbClr val="FFC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Gerade Verbindung 72"/>
              <p:cNvCxnSpPr/>
              <p:nvPr/>
            </p:nvCxnSpPr>
            <p:spPr bwMode="auto">
              <a:xfrm rot="5400000" flipH="1" flipV="1">
                <a:off x="6429388" y="3571876"/>
                <a:ext cx="857256" cy="714380"/>
              </a:xfrm>
              <a:prstGeom prst="line">
                <a:avLst/>
              </a:prstGeom>
              <a:ln w="19050">
                <a:solidFill>
                  <a:srgbClr val="FFC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Gerade Verbindung 73"/>
              <p:cNvCxnSpPr/>
              <p:nvPr/>
            </p:nvCxnSpPr>
            <p:spPr bwMode="auto">
              <a:xfrm rot="16200000" flipV="1">
                <a:off x="7143768" y="3571876"/>
                <a:ext cx="857256" cy="714380"/>
              </a:xfrm>
              <a:prstGeom prst="line">
                <a:avLst/>
              </a:prstGeom>
              <a:ln w="19050">
                <a:solidFill>
                  <a:srgbClr val="FFC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Gerade Verbindung 74"/>
              <p:cNvCxnSpPr/>
              <p:nvPr/>
            </p:nvCxnSpPr>
            <p:spPr bwMode="auto">
              <a:xfrm rot="5400000" flipH="1" flipV="1">
                <a:off x="3178959" y="3536157"/>
                <a:ext cx="285752" cy="214314"/>
              </a:xfrm>
              <a:prstGeom prst="line">
                <a:avLst/>
              </a:prstGeom>
              <a:ln w="19050">
                <a:solidFill>
                  <a:srgbClr val="FFC00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Gerade Verbindung mit Pfeil 37"/>
              <p:cNvCxnSpPr/>
              <p:nvPr/>
            </p:nvCxnSpPr>
            <p:spPr bwMode="auto">
              <a:xfrm rot="5400000" flipH="1" flipV="1">
                <a:off x="6680215" y="3821115"/>
                <a:ext cx="1071570" cy="1588"/>
              </a:xfrm>
              <a:prstGeom prst="straightConnector1">
                <a:avLst/>
              </a:prstGeom>
              <a:ln w="12700">
                <a:solidFill>
                  <a:srgbClr val="BFBFBF"/>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Gerade Verbindung mit Pfeil 38"/>
              <p:cNvCxnSpPr/>
              <p:nvPr/>
            </p:nvCxnSpPr>
            <p:spPr bwMode="auto">
              <a:xfrm rot="5400000" flipH="1" flipV="1">
                <a:off x="2894001" y="3821115"/>
                <a:ext cx="1071570" cy="1588"/>
              </a:xfrm>
              <a:prstGeom prst="straightConnector1">
                <a:avLst/>
              </a:prstGeom>
              <a:ln w="12700">
                <a:solidFill>
                  <a:srgbClr val="BFBFBF"/>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32" name="Rechteck 31"/>
            <p:cNvSpPr/>
            <p:nvPr/>
          </p:nvSpPr>
          <p:spPr>
            <a:xfrm>
              <a:off x="7341617" y="4453865"/>
              <a:ext cx="575254" cy="276999"/>
            </a:xfrm>
            <a:prstGeom prst="rect">
              <a:avLst/>
            </a:prstGeom>
          </p:spPr>
          <p:txBody>
            <a:bodyPr wrap="none">
              <a:spAutoFit/>
            </a:bodyPr>
            <a:lstStyle/>
            <a:p>
              <a:pPr algn="ctr"/>
              <a:r>
                <a:rPr lang="de-DE" sz="1200" dirty="0"/>
                <a:t>1/T &gt; 2f</a:t>
              </a:r>
              <a:r>
                <a:rPr lang="de-DE" sz="1200" baseline="-25000" dirty="0"/>
                <a:t>g</a:t>
              </a:r>
            </a:p>
          </p:txBody>
        </p:sp>
        <p:sp>
          <p:nvSpPr>
            <p:cNvPr id="33" name="Rechteck 32"/>
            <p:cNvSpPr/>
            <p:nvPr/>
          </p:nvSpPr>
          <p:spPr>
            <a:xfrm>
              <a:off x="7125593" y="2797681"/>
              <a:ext cx="575254" cy="276999"/>
            </a:xfrm>
            <a:prstGeom prst="rect">
              <a:avLst/>
            </a:prstGeom>
          </p:spPr>
          <p:txBody>
            <a:bodyPr wrap="none">
              <a:spAutoFit/>
            </a:bodyPr>
            <a:lstStyle/>
            <a:p>
              <a:pPr algn="ctr"/>
              <a:r>
                <a:rPr lang="de-DE" sz="1200" dirty="0"/>
                <a:t>1/T &lt; 2f</a:t>
              </a:r>
              <a:r>
                <a:rPr lang="de-DE" sz="1200" baseline="-25000" dirty="0"/>
                <a:t>g</a:t>
              </a:r>
            </a:p>
          </p:txBody>
        </p:sp>
      </p:grpSp>
      <p:sp>
        <p:nvSpPr>
          <p:cNvPr id="40" name="Rechteck 39"/>
          <p:cNvSpPr>
            <a:spLocks/>
          </p:cNvSpPr>
          <p:nvPr/>
        </p:nvSpPr>
        <p:spPr>
          <a:xfrm>
            <a:off x="9696400" y="2183666"/>
            <a:ext cx="170961" cy="276999"/>
          </a:xfrm>
          <a:prstGeom prst="rect">
            <a:avLst/>
          </a:prstGeom>
        </p:spPr>
        <p:txBody>
          <a:bodyPr wrap="none">
            <a:spAutoFit/>
          </a:bodyPr>
          <a:lstStyle/>
          <a:p>
            <a:pPr algn="ctr"/>
            <a:r>
              <a:rPr lang="de-DE" sz="1200" dirty="0"/>
              <a:t>f</a:t>
            </a:r>
            <a:endParaRPr lang="de-DE" sz="1200" baseline="-25000" dirty="0"/>
          </a:p>
        </p:txBody>
      </p:sp>
      <p:grpSp>
        <p:nvGrpSpPr>
          <p:cNvPr id="41" name="Gruppieren 64"/>
          <p:cNvGrpSpPr>
            <a:grpSpLocks/>
          </p:cNvGrpSpPr>
          <p:nvPr/>
        </p:nvGrpSpPr>
        <p:grpSpPr>
          <a:xfrm>
            <a:off x="4068345" y="968060"/>
            <a:ext cx="1366080" cy="1920073"/>
            <a:chOff x="3014052" y="1366051"/>
            <a:chExt cx="1366080" cy="1920073"/>
          </a:xfrm>
        </p:grpSpPr>
        <p:sp>
          <p:nvSpPr>
            <p:cNvPr id="42" name="Rechteck 41"/>
            <p:cNvSpPr/>
            <p:nvPr/>
          </p:nvSpPr>
          <p:spPr>
            <a:xfrm>
              <a:off x="3061340" y="3009125"/>
              <a:ext cx="1271502" cy="276999"/>
            </a:xfrm>
            <a:prstGeom prst="rect">
              <a:avLst/>
            </a:prstGeom>
          </p:spPr>
          <p:txBody>
            <a:bodyPr wrap="none">
              <a:spAutoFit/>
            </a:bodyPr>
            <a:lstStyle/>
            <a:p>
              <a:pPr algn="ctr"/>
              <a:r>
                <a:rPr lang="de-DE" sz="1200" b="1" dirty="0"/>
                <a:t>Over Sampling</a:t>
              </a:r>
              <a:endParaRPr lang="de-DE" sz="1200" b="1" baseline="-25000" dirty="0"/>
            </a:p>
          </p:txBody>
        </p:sp>
        <p:sp>
          <p:nvSpPr>
            <p:cNvPr id="43" name="Rechteck 42"/>
            <p:cNvSpPr/>
            <p:nvPr/>
          </p:nvSpPr>
          <p:spPr>
            <a:xfrm>
              <a:off x="3014052" y="1366051"/>
              <a:ext cx="1366080" cy="276999"/>
            </a:xfrm>
            <a:prstGeom prst="rect">
              <a:avLst/>
            </a:prstGeom>
          </p:spPr>
          <p:txBody>
            <a:bodyPr wrap="none">
              <a:spAutoFit/>
            </a:bodyPr>
            <a:lstStyle/>
            <a:p>
              <a:pPr algn="ctr"/>
              <a:r>
                <a:rPr lang="de-DE" sz="1200" b="1" dirty="0" err="1"/>
                <a:t>Under</a:t>
              </a:r>
              <a:r>
                <a:rPr lang="de-DE" sz="1200" b="1" dirty="0"/>
                <a:t> Sampling</a:t>
              </a:r>
              <a:endParaRPr lang="de-DE" sz="1200" b="1" baseline="-25000" dirty="0"/>
            </a:p>
          </p:txBody>
        </p:sp>
      </p:grpSp>
      <p:grpSp>
        <p:nvGrpSpPr>
          <p:cNvPr id="44" name="Gruppieren 105"/>
          <p:cNvGrpSpPr>
            <a:grpSpLocks/>
          </p:cNvGrpSpPr>
          <p:nvPr/>
        </p:nvGrpSpPr>
        <p:grpSpPr>
          <a:xfrm>
            <a:off x="4368568" y="1459372"/>
            <a:ext cx="5072098" cy="857256"/>
            <a:chOff x="3286116" y="1857364"/>
            <a:chExt cx="5072098" cy="857256"/>
          </a:xfrm>
        </p:grpSpPr>
        <p:cxnSp>
          <p:nvCxnSpPr>
            <p:cNvPr id="45" name="Gerade Verbindung 40"/>
            <p:cNvCxnSpPr/>
            <p:nvPr/>
          </p:nvCxnSpPr>
          <p:spPr bwMode="auto">
            <a:xfrm rot="16200000" flipV="1">
              <a:off x="3250397" y="2178835"/>
              <a:ext cx="571504" cy="500066"/>
            </a:xfrm>
            <a:prstGeom prst="line">
              <a:avLst/>
            </a:prstGeom>
            <a:ln w="19050">
              <a:solidFill>
                <a:srgbClr val="FFC00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Gerade Verbindung 41"/>
            <p:cNvCxnSpPr/>
            <p:nvPr/>
          </p:nvCxnSpPr>
          <p:spPr bwMode="auto">
            <a:xfrm rot="5400000" flipH="1" flipV="1">
              <a:off x="5715008" y="1928802"/>
              <a:ext cx="857256" cy="714380"/>
            </a:xfrm>
            <a:prstGeom prst="line">
              <a:avLst/>
            </a:prstGeom>
            <a:ln w="19050">
              <a:solidFill>
                <a:srgbClr val="FFC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Gerade Verbindung 42"/>
            <p:cNvCxnSpPr/>
            <p:nvPr/>
          </p:nvCxnSpPr>
          <p:spPr bwMode="auto">
            <a:xfrm rot="16200000" flipV="1">
              <a:off x="6429388" y="1928802"/>
              <a:ext cx="857256" cy="714380"/>
            </a:xfrm>
            <a:prstGeom prst="line">
              <a:avLst/>
            </a:prstGeom>
            <a:ln w="19050">
              <a:solidFill>
                <a:srgbClr val="FFC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Gerade Verbindung 88"/>
            <p:cNvCxnSpPr/>
            <p:nvPr/>
          </p:nvCxnSpPr>
          <p:spPr bwMode="auto">
            <a:xfrm rot="5400000" flipH="1" flipV="1">
              <a:off x="6858016" y="1928802"/>
              <a:ext cx="857256" cy="714380"/>
            </a:xfrm>
            <a:prstGeom prst="line">
              <a:avLst/>
            </a:prstGeom>
            <a:ln w="19050">
              <a:solidFill>
                <a:srgbClr val="FFC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Gerade Verbindung 89"/>
            <p:cNvCxnSpPr/>
            <p:nvPr/>
          </p:nvCxnSpPr>
          <p:spPr bwMode="auto">
            <a:xfrm rot="16200000" flipV="1">
              <a:off x="7572396" y="1928802"/>
              <a:ext cx="857256" cy="714380"/>
            </a:xfrm>
            <a:prstGeom prst="line">
              <a:avLst/>
            </a:prstGeom>
            <a:ln w="19050">
              <a:solidFill>
                <a:srgbClr val="FFC00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Gerade Verbindung 91"/>
            <p:cNvCxnSpPr/>
            <p:nvPr/>
          </p:nvCxnSpPr>
          <p:spPr bwMode="auto">
            <a:xfrm rot="5400000" flipH="1" flipV="1">
              <a:off x="3428992" y="1928802"/>
              <a:ext cx="857256" cy="714380"/>
            </a:xfrm>
            <a:prstGeom prst="line">
              <a:avLst/>
            </a:prstGeom>
            <a:ln w="19050">
              <a:solidFill>
                <a:srgbClr val="FFC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Gerade Verbindung 92"/>
            <p:cNvCxnSpPr/>
            <p:nvPr/>
          </p:nvCxnSpPr>
          <p:spPr bwMode="auto">
            <a:xfrm rot="16200000" flipV="1">
              <a:off x="4143372" y="1928802"/>
              <a:ext cx="857256" cy="714380"/>
            </a:xfrm>
            <a:prstGeom prst="line">
              <a:avLst/>
            </a:prstGeom>
            <a:ln w="19050">
              <a:solidFill>
                <a:srgbClr val="FFC000"/>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52" name="Rechteck 51"/>
          <p:cNvSpPr>
            <a:spLocks/>
          </p:cNvSpPr>
          <p:nvPr/>
        </p:nvSpPr>
        <p:spPr>
          <a:xfrm>
            <a:off x="558542" y="1530811"/>
            <a:ext cx="3786214" cy="1846659"/>
          </a:xfrm>
          <a:prstGeom prst="rect">
            <a:avLst/>
          </a:prstGeom>
        </p:spPr>
        <p:txBody>
          <a:bodyPr wrap="square">
            <a:spAutoFit/>
          </a:bodyPr>
          <a:lstStyle/>
          <a:p>
            <a:r>
              <a:rPr lang="en-GB" sz="1600" dirty="0"/>
              <a:t>When a signal is sampled </a:t>
            </a:r>
          </a:p>
          <a:p>
            <a:r>
              <a:rPr lang="en-GB" sz="1600" dirty="0"/>
              <a:t>at a frequency f </a:t>
            </a:r>
            <a:r>
              <a:rPr lang="en-GB" sz="1600" dirty="0">
                <a:solidFill>
                  <a:schemeClr val="bg1">
                    <a:lumMod val="50000"/>
                  </a:schemeClr>
                </a:solidFill>
              </a:rPr>
              <a:t>(1/T)</a:t>
            </a:r>
            <a:r>
              <a:rPr lang="en-GB" sz="1600" baseline="-25000" dirty="0">
                <a:solidFill>
                  <a:schemeClr val="bg1">
                    <a:lumMod val="50000"/>
                  </a:schemeClr>
                </a:solidFill>
              </a:rPr>
              <a:t> </a:t>
            </a:r>
            <a:r>
              <a:rPr lang="en-GB" sz="1600" dirty="0"/>
              <a:t> </a:t>
            </a:r>
          </a:p>
          <a:p>
            <a:r>
              <a:rPr lang="en-GB" sz="1600" dirty="0"/>
              <a:t>periodic repetitions of the </a:t>
            </a:r>
          </a:p>
          <a:p>
            <a:r>
              <a:rPr lang="en-GB" sz="1600" dirty="0"/>
              <a:t>frequency spectrum are </a:t>
            </a:r>
          </a:p>
          <a:p>
            <a:r>
              <a:rPr lang="en-GB" sz="1600" dirty="0"/>
              <a:t>visible </a:t>
            </a:r>
          </a:p>
          <a:p>
            <a:endParaRPr lang="en-GB" sz="1600" dirty="0"/>
          </a:p>
          <a:p>
            <a:r>
              <a:rPr lang="en-GB" sz="1600" dirty="0"/>
              <a:t>n · f </a:t>
            </a:r>
            <a:r>
              <a:rPr lang="en-GB" sz="1600" dirty="0">
                <a:solidFill>
                  <a:schemeClr val="bg1">
                    <a:lumMod val="50000"/>
                  </a:schemeClr>
                </a:solidFill>
              </a:rPr>
              <a:t>(1/T)</a:t>
            </a:r>
            <a:r>
              <a:rPr lang="en-GB" sz="1600" baseline="-25000" dirty="0">
                <a:solidFill>
                  <a:schemeClr val="bg1">
                    <a:lumMod val="50000"/>
                  </a:schemeClr>
                </a:solidFill>
              </a:rPr>
              <a:t>    </a:t>
            </a:r>
            <a:r>
              <a:rPr lang="en-GB" sz="1600" dirty="0"/>
              <a:t>where  n </a:t>
            </a:r>
            <a:r>
              <a:rPr lang="de-DE" dirty="0"/>
              <a:t>∈</a:t>
            </a:r>
            <a:r>
              <a:rPr lang="de-DE" sz="1600" dirty="0"/>
              <a:t> </a:t>
            </a:r>
            <a:r>
              <a:rPr lang="en-GB" sz="1600" dirty="0" smtClean="0">
                <a:latin typeface="OpenSymbol"/>
                <a:ea typeface="OpenSymbol"/>
              </a:rPr>
              <a:t> </a:t>
            </a:r>
            <a:r>
              <a:rPr lang="en-GB" sz="1600" dirty="0">
                <a:latin typeface="OpenSymbol"/>
                <a:ea typeface="OpenSymbol"/>
              </a:rPr>
              <a:t>ℕ</a:t>
            </a:r>
            <a:endParaRPr lang="en-GB" sz="1600" baseline="-25000" dirty="0"/>
          </a:p>
        </p:txBody>
      </p:sp>
      <p:grpSp>
        <p:nvGrpSpPr>
          <p:cNvPr id="53" name="Gruppieren 102"/>
          <p:cNvGrpSpPr>
            <a:grpSpLocks/>
          </p:cNvGrpSpPr>
          <p:nvPr/>
        </p:nvGrpSpPr>
        <p:grpSpPr>
          <a:xfrm>
            <a:off x="4540040" y="1885635"/>
            <a:ext cx="5012344" cy="433365"/>
            <a:chOff x="3414720" y="2283626"/>
            <a:chExt cx="5034282" cy="433365"/>
          </a:xfrm>
        </p:grpSpPr>
        <p:sp>
          <p:nvSpPr>
            <p:cNvPr id="54" name="Freihandform 53"/>
            <p:cNvSpPr/>
            <p:nvPr/>
          </p:nvSpPr>
          <p:spPr bwMode="auto">
            <a:xfrm flipH="1">
              <a:off x="3414720" y="2283626"/>
              <a:ext cx="447978" cy="430999"/>
            </a:xfrm>
            <a:custGeom>
              <a:avLst/>
              <a:gdLst>
                <a:gd name="connsiteX0" fmla="*/ 358140 w 358140"/>
                <a:gd name="connsiteY0" fmla="*/ 434340 h 434340"/>
                <a:gd name="connsiteX1" fmla="*/ 7620 w 358140"/>
                <a:gd name="connsiteY1" fmla="*/ 434340 h 434340"/>
                <a:gd name="connsiteX2" fmla="*/ 0 w 358140"/>
                <a:gd name="connsiteY2" fmla="*/ 0 h 434340"/>
                <a:gd name="connsiteX3" fmla="*/ 213360 w 358140"/>
                <a:gd name="connsiteY3" fmla="*/ 259080 h 434340"/>
                <a:gd name="connsiteX4" fmla="*/ 327660 w 358140"/>
                <a:gd name="connsiteY4" fmla="*/ 137160 h 434340"/>
                <a:gd name="connsiteX5" fmla="*/ 358140 w 358140"/>
                <a:gd name="connsiteY5" fmla="*/ 434340 h 434340"/>
                <a:gd name="connsiteX0" fmla="*/ 358140 w 358140"/>
                <a:gd name="connsiteY0" fmla="*/ 434340 h 434340"/>
                <a:gd name="connsiteX1" fmla="*/ 7620 w 358140"/>
                <a:gd name="connsiteY1" fmla="*/ 434340 h 434340"/>
                <a:gd name="connsiteX2" fmla="*/ 0 w 358140"/>
                <a:gd name="connsiteY2" fmla="*/ 0 h 434340"/>
                <a:gd name="connsiteX3" fmla="*/ 213360 w 358140"/>
                <a:gd name="connsiteY3" fmla="*/ 259080 h 434340"/>
                <a:gd name="connsiteX4" fmla="*/ 357190 w 358140"/>
                <a:gd name="connsiteY4" fmla="*/ 79050 h 434340"/>
                <a:gd name="connsiteX5" fmla="*/ 358140 w 358140"/>
                <a:gd name="connsiteY5" fmla="*/ 434340 h 434340"/>
                <a:gd name="connsiteX0" fmla="*/ 358140 w 358140"/>
                <a:gd name="connsiteY0" fmla="*/ 426728 h 426728"/>
                <a:gd name="connsiteX1" fmla="*/ 7620 w 358140"/>
                <a:gd name="connsiteY1" fmla="*/ 426728 h 426728"/>
                <a:gd name="connsiteX2" fmla="*/ 0 w 358140"/>
                <a:gd name="connsiteY2" fmla="*/ 0 h 426728"/>
                <a:gd name="connsiteX3" fmla="*/ 213360 w 358140"/>
                <a:gd name="connsiteY3" fmla="*/ 251468 h 426728"/>
                <a:gd name="connsiteX4" fmla="*/ 357190 w 358140"/>
                <a:gd name="connsiteY4" fmla="*/ 71438 h 426728"/>
                <a:gd name="connsiteX5" fmla="*/ 358140 w 358140"/>
                <a:gd name="connsiteY5" fmla="*/ 426728 h 426728"/>
                <a:gd name="connsiteX0" fmla="*/ 358140 w 358140"/>
                <a:gd name="connsiteY0" fmla="*/ 426728 h 428628"/>
                <a:gd name="connsiteX1" fmla="*/ 0 w 358140"/>
                <a:gd name="connsiteY1" fmla="*/ 428628 h 428628"/>
                <a:gd name="connsiteX2" fmla="*/ 0 w 358140"/>
                <a:gd name="connsiteY2" fmla="*/ 0 h 428628"/>
                <a:gd name="connsiteX3" fmla="*/ 213360 w 358140"/>
                <a:gd name="connsiteY3" fmla="*/ 251468 h 428628"/>
                <a:gd name="connsiteX4" fmla="*/ 357190 w 358140"/>
                <a:gd name="connsiteY4" fmla="*/ 71438 h 428628"/>
                <a:gd name="connsiteX5" fmla="*/ 358140 w 358140"/>
                <a:gd name="connsiteY5" fmla="*/ 426728 h 428628"/>
                <a:gd name="connsiteX0" fmla="*/ 357190 w 357507"/>
                <a:gd name="connsiteY0" fmla="*/ 428628 h 428628"/>
                <a:gd name="connsiteX1" fmla="*/ 0 w 357507"/>
                <a:gd name="connsiteY1" fmla="*/ 428628 h 428628"/>
                <a:gd name="connsiteX2" fmla="*/ 0 w 357507"/>
                <a:gd name="connsiteY2" fmla="*/ 0 h 428628"/>
                <a:gd name="connsiteX3" fmla="*/ 213360 w 357507"/>
                <a:gd name="connsiteY3" fmla="*/ 251468 h 428628"/>
                <a:gd name="connsiteX4" fmla="*/ 357190 w 357507"/>
                <a:gd name="connsiteY4" fmla="*/ 71438 h 428628"/>
                <a:gd name="connsiteX5" fmla="*/ 357190 w 357507"/>
                <a:gd name="connsiteY5" fmla="*/ 428628 h 428628"/>
                <a:gd name="connsiteX0" fmla="*/ 357190 w 357507"/>
                <a:gd name="connsiteY0" fmla="*/ 428628 h 428628"/>
                <a:gd name="connsiteX1" fmla="*/ 0 w 357507"/>
                <a:gd name="connsiteY1" fmla="*/ 428628 h 428628"/>
                <a:gd name="connsiteX2" fmla="*/ 0 w 357507"/>
                <a:gd name="connsiteY2" fmla="*/ 0 h 428628"/>
                <a:gd name="connsiteX3" fmla="*/ 90799 w 357507"/>
                <a:gd name="connsiteY3" fmla="*/ 104783 h 428628"/>
                <a:gd name="connsiteX4" fmla="*/ 213360 w 357507"/>
                <a:gd name="connsiteY4" fmla="*/ 251468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71755 w 357507"/>
                <a:gd name="connsiteY3" fmla="*/ 71438 h 428628"/>
                <a:gd name="connsiteX4" fmla="*/ 213360 w 357507"/>
                <a:gd name="connsiteY4" fmla="*/ 251468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71755 w 357507"/>
                <a:gd name="connsiteY3" fmla="*/ 71438 h 428628"/>
                <a:gd name="connsiteX4" fmla="*/ 213360 w 357507"/>
                <a:gd name="connsiteY4" fmla="*/ 251468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81274 w 357507"/>
                <a:gd name="connsiteY3" fmla="*/ 76208 h 428628"/>
                <a:gd name="connsiteX4" fmla="*/ 213360 w 357507"/>
                <a:gd name="connsiteY4" fmla="*/ 251468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213360 w 357507"/>
                <a:gd name="connsiteY3" fmla="*/ 251468 h 428628"/>
                <a:gd name="connsiteX4" fmla="*/ 357190 w 357507"/>
                <a:gd name="connsiteY4" fmla="*/ 71438 h 428628"/>
                <a:gd name="connsiteX5" fmla="*/ 357190 w 357507"/>
                <a:gd name="connsiteY5" fmla="*/ 428628 h 428628"/>
                <a:gd name="connsiteX0" fmla="*/ 357190 w 357507"/>
                <a:gd name="connsiteY0" fmla="*/ 428628 h 428628"/>
                <a:gd name="connsiteX1" fmla="*/ 0 w 357507"/>
                <a:gd name="connsiteY1" fmla="*/ 428628 h 428628"/>
                <a:gd name="connsiteX2" fmla="*/ 0 w 357507"/>
                <a:gd name="connsiteY2" fmla="*/ 0 h 428628"/>
                <a:gd name="connsiteX3" fmla="*/ 214631 w 357507"/>
                <a:gd name="connsiteY3" fmla="*/ 285752 h 428628"/>
                <a:gd name="connsiteX4" fmla="*/ 357190 w 357507"/>
                <a:gd name="connsiteY4" fmla="*/ 71438 h 428628"/>
                <a:gd name="connsiteX5" fmla="*/ 357190 w 357507"/>
                <a:gd name="connsiteY5" fmla="*/ 428628 h 428628"/>
                <a:gd name="connsiteX0" fmla="*/ 357190 w 357507"/>
                <a:gd name="connsiteY0" fmla="*/ 428628 h 428628"/>
                <a:gd name="connsiteX1" fmla="*/ 0 w 357507"/>
                <a:gd name="connsiteY1" fmla="*/ 428628 h 428628"/>
                <a:gd name="connsiteX2" fmla="*/ 0 w 357507"/>
                <a:gd name="connsiteY2" fmla="*/ 0 h 428628"/>
                <a:gd name="connsiteX3" fmla="*/ 57462 w 357507"/>
                <a:gd name="connsiteY3" fmla="*/ 85733 h 428628"/>
                <a:gd name="connsiteX4" fmla="*/ 214631 w 357507"/>
                <a:gd name="connsiteY4" fmla="*/ 285752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57462 w 357507"/>
                <a:gd name="connsiteY3" fmla="*/ 85733 h 428628"/>
                <a:gd name="connsiteX4" fmla="*/ 214631 w 357507"/>
                <a:gd name="connsiteY4" fmla="*/ 285752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57462 w 357507"/>
                <a:gd name="connsiteY3" fmla="*/ 85733 h 428628"/>
                <a:gd name="connsiteX4" fmla="*/ 214631 w 357507"/>
                <a:gd name="connsiteY4" fmla="*/ 285752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57462 w 357507"/>
                <a:gd name="connsiteY3" fmla="*/ 85733 h 428628"/>
                <a:gd name="connsiteX4" fmla="*/ 214631 w 357507"/>
                <a:gd name="connsiteY4" fmla="*/ 285752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57462 w 357507"/>
                <a:gd name="connsiteY3" fmla="*/ 85733 h 428628"/>
                <a:gd name="connsiteX4" fmla="*/ 214631 w 357507"/>
                <a:gd name="connsiteY4" fmla="*/ 285752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88413 w 357507"/>
                <a:gd name="connsiteY3" fmla="*/ 119078 h 428628"/>
                <a:gd name="connsiteX4" fmla="*/ 214631 w 357507"/>
                <a:gd name="connsiteY4" fmla="*/ 285752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88413 w 357507"/>
                <a:gd name="connsiteY3" fmla="*/ 119078 h 428628"/>
                <a:gd name="connsiteX4" fmla="*/ 347974 w 357507"/>
                <a:gd name="connsiteY4" fmla="*/ 119071 h 428628"/>
                <a:gd name="connsiteX5" fmla="*/ 357190 w 357507"/>
                <a:gd name="connsiteY5" fmla="*/ 71438 h 428628"/>
                <a:gd name="connsiteX6" fmla="*/ 357190 w 357507"/>
                <a:gd name="connsiteY6" fmla="*/ 428628 h 428628"/>
                <a:gd name="connsiteX0" fmla="*/ 428620 w 428620"/>
                <a:gd name="connsiteY0" fmla="*/ 426252 h 428628"/>
                <a:gd name="connsiteX1" fmla="*/ 0 w 428620"/>
                <a:gd name="connsiteY1" fmla="*/ 428628 h 428628"/>
                <a:gd name="connsiteX2" fmla="*/ 0 w 428620"/>
                <a:gd name="connsiteY2" fmla="*/ 0 h 428628"/>
                <a:gd name="connsiteX3" fmla="*/ 88413 w 428620"/>
                <a:gd name="connsiteY3" fmla="*/ 119078 h 428628"/>
                <a:gd name="connsiteX4" fmla="*/ 347974 w 428620"/>
                <a:gd name="connsiteY4" fmla="*/ 119071 h 428628"/>
                <a:gd name="connsiteX5" fmla="*/ 357190 w 428620"/>
                <a:gd name="connsiteY5" fmla="*/ 71438 h 428628"/>
                <a:gd name="connsiteX6" fmla="*/ 428620 w 428620"/>
                <a:gd name="connsiteY6" fmla="*/ 426252 h 428628"/>
                <a:gd name="connsiteX0" fmla="*/ 428620 w 428620"/>
                <a:gd name="connsiteY0" fmla="*/ 426252 h 428628"/>
                <a:gd name="connsiteX1" fmla="*/ 0 w 428620"/>
                <a:gd name="connsiteY1" fmla="*/ 428628 h 428628"/>
                <a:gd name="connsiteX2" fmla="*/ 0 w 428620"/>
                <a:gd name="connsiteY2" fmla="*/ 0 h 428628"/>
                <a:gd name="connsiteX3" fmla="*/ 88413 w 428620"/>
                <a:gd name="connsiteY3" fmla="*/ 119078 h 428628"/>
                <a:gd name="connsiteX4" fmla="*/ 347974 w 428620"/>
                <a:gd name="connsiteY4" fmla="*/ 119071 h 428628"/>
                <a:gd name="connsiteX5" fmla="*/ 423857 w 428620"/>
                <a:gd name="connsiteY5" fmla="*/ 21439 h 428628"/>
                <a:gd name="connsiteX6" fmla="*/ 428620 w 428620"/>
                <a:gd name="connsiteY6" fmla="*/ 426252 h 428628"/>
                <a:gd name="connsiteX0" fmla="*/ 428620 w 431310"/>
                <a:gd name="connsiteY0" fmla="*/ 426252 h 428628"/>
                <a:gd name="connsiteX1" fmla="*/ 0 w 431310"/>
                <a:gd name="connsiteY1" fmla="*/ 428628 h 428628"/>
                <a:gd name="connsiteX2" fmla="*/ 0 w 431310"/>
                <a:gd name="connsiteY2" fmla="*/ 0 h 428628"/>
                <a:gd name="connsiteX3" fmla="*/ 88413 w 431310"/>
                <a:gd name="connsiteY3" fmla="*/ 119078 h 428628"/>
                <a:gd name="connsiteX4" fmla="*/ 347974 w 431310"/>
                <a:gd name="connsiteY4" fmla="*/ 119071 h 428628"/>
                <a:gd name="connsiteX5" fmla="*/ 430993 w 431310"/>
                <a:gd name="connsiteY5" fmla="*/ 19066 h 428628"/>
                <a:gd name="connsiteX6" fmla="*/ 428620 w 431310"/>
                <a:gd name="connsiteY6" fmla="*/ 426252 h 428628"/>
                <a:gd name="connsiteX0" fmla="*/ 428620 w 443217"/>
                <a:gd name="connsiteY0" fmla="*/ 428618 h 430994"/>
                <a:gd name="connsiteX1" fmla="*/ 0 w 443217"/>
                <a:gd name="connsiteY1" fmla="*/ 430994 h 430994"/>
                <a:gd name="connsiteX2" fmla="*/ 0 w 443217"/>
                <a:gd name="connsiteY2" fmla="*/ 2366 h 430994"/>
                <a:gd name="connsiteX3" fmla="*/ 88413 w 443217"/>
                <a:gd name="connsiteY3" fmla="*/ 121444 h 430994"/>
                <a:gd name="connsiteX4" fmla="*/ 347974 w 443217"/>
                <a:gd name="connsiteY4" fmla="*/ 121437 h 430994"/>
                <a:gd name="connsiteX5" fmla="*/ 442900 w 443217"/>
                <a:gd name="connsiteY5" fmla="*/ 0 h 430994"/>
                <a:gd name="connsiteX6" fmla="*/ 428620 w 443217"/>
                <a:gd name="connsiteY6" fmla="*/ 428618 h 430994"/>
                <a:gd name="connsiteX0" fmla="*/ 516726 w 517035"/>
                <a:gd name="connsiteY0" fmla="*/ 430999 h 502433"/>
                <a:gd name="connsiteX1" fmla="*/ 73818 w 517035"/>
                <a:gd name="connsiteY1" fmla="*/ 430994 h 502433"/>
                <a:gd name="connsiteX2" fmla="*/ 73818 w 517035"/>
                <a:gd name="connsiteY2" fmla="*/ 2366 h 502433"/>
                <a:gd name="connsiteX3" fmla="*/ 162231 w 517035"/>
                <a:gd name="connsiteY3" fmla="*/ 121444 h 502433"/>
                <a:gd name="connsiteX4" fmla="*/ 421792 w 517035"/>
                <a:gd name="connsiteY4" fmla="*/ 121437 h 502433"/>
                <a:gd name="connsiteX5" fmla="*/ 516718 w 517035"/>
                <a:gd name="connsiteY5" fmla="*/ 0 h 502433"/>
                <a:gd name="connsiteX6" fmla="*/ 516726 w 517035"/>
                <a:gd name="connsiteY6" fmla="*/ 430999 h 502433"/>
                <a:gd name="connsiteX0" fmla="*/ 521489 w 521798"/>
                <a:gd name="connsiteY0" fmla="*/ 430999 h 497671"/>
                <a:gd name="connsiteX1" fmla="*/ 73818 w 521798"/>
                <a:gd name="connsiteY1" fmla="*/ 426232 h 497671"/>
                <a:gd name="connsiteX2" fmla="*/ 78581 w 521798"/>
                <a:gd name="connsiteY2" fmla="*/ 2366 h 497671"/>
                <a:gd name="connsiteX3" fmla="*/ 166994 w 521798"/>
                <a:gd name="connsiteY3" fmla="*/ 121444 h 497671"/>
                <a:gd name="connsiteX4" fmla="*/ 426555 w 521798"/>
                <a:gd name="connsiteY4" fmla="*/ 121437 h 497671"/>
                <a:gd name="connsiteX5" fmla="*/ 521481 w 521798"/>
                <a:gd name="connsiteY5" fmla="*/ 0 h 497671"/>
                <a:gd name="connsiteX6" fmla="*/ 521489 w 521798"/>
                <a:gd name="connsiteY6" fmla="*/ 430999 h 497671"/>
                <a:gd name="connsiteX0" fmla="*/ 521489 w 521798"/>
                <a:gd name="connsiteY0" fmla="*/ 430999 h 497671"/>
                <a:gd name="connsiteX1" fmla="*/ 73818 w 521798"/>
                <a:gd name="connsiteY1" fmla="*/ 426232 h 497671"/>
                <a:gd name="connsiteX2" fmla="*/ 78581 w 521798"/>
                <a:gd name="connsiteY2" fmla="*/ 2366 h 497671"/>
                <a:gd name="connsiteX3" fmla="*/ 166994 w 521798"/>
                <a:gd name="connsiteY3" fmla="*/ 121444 h 497671"/>
                <a:gd name="connsiteX4" fmla="*/ 426555 w 521798"/>
                <a:gd name="connsiteY4" fmla="*/ 121437 h 497671"/>
                <a:gd name="connsiteX5" fmla="*/ 521481 w 521798"/>
                <a:gd name="connsiteY5" fmla="*/ 0 h 497671"/>
                <a:gd name="connsiteX6" fmla="*/ 521489 w 521798"/>
                <a:gd name="connsiteY6" fmla="*/ 430999 h 497671"/>
                <a:gd name="connsiteX0" fmla="*/ 447671 w 447980"/>
                <a:gd name="connsiteY0" fmla="*/ 430999 h 497671"/>
                <a:gd name="connsiteX1" fmla="*/ 0 w 447980"/>
                <a:gd name="connsiteY1" fmla="*/ 426232 h 497671"/>
                <a:gd name="connsiteX2" fmla="*/ 4763 w 447980"/>
                <a:gd name="connsiteY2" fmla="*/ 2366 h 497671"/>
                <a:gd name="connsiteX3" fmla="*/ 93176 w 447980"/>
                <a:gd name="connsiteY3" fmla="*/ 121444 h 497671"/>
                <a:gd name="connsiteX4" fmla="*/ 352737 w 447980"/>
                <a:gd name="connsiteY4" fmla="*/ 121437 h 497671"/>
                <a:gd name="connsiteX5" fmla="*/ 447663 w 447980"/>
                <a:gd name="connsiteY5" fmla="*/ 0 h 497671"/>
                <a:gd name="connsiteX6" fmla="*/ 447671 w 447980"/>
                <a:gd name="connsiteY6" fmla="*/ 430999 h 497671"/>
                <a:gd name="connsiteX0" fmla="*/ 450051 w 450360"/>
                <a:gd name="connsiteY0" fmla="*/ 430999 h 497671"/>
                <a:gd name="connsiteX1" fmla="*/ 2380 w 450360"/>
                <a:gd name="connsiteY1" fmla="*/ 426232 h 497671"/>
                <a:gd name="connsiteX2" fmla="*/ 7143 w 450360"/>
                <a:gd name="connsiteY2" fmla="*/ 2366 h 497671"/>
                <a:gd name="connsiteX3" fmla="*/ 95556 w 450360"/>
                <a:gd name="connsiteY3" fmla="*/ 121444 h 497671"/>
                <a:gd name="connsiteX4" fmla="*/ 355117 w 450360"/>
                <a:gd name="connsiteY4" fmla="*/ 121437 h 497671"/>
                <a:gd name="connsiteX5" fmla="*/ 450043 w 450360"/>
                <a:gd name="connsiteY5" fmla="*/ 0 h 497671"/>
                <a:gd name="connsiteX6" fmla="*/ 450051 w 450360"/>
                <a:gd name="connsiteY6" fmla="*/ 430999 h 497671"/>
                <a:gd name="connsiteX0" fmla="*/ 450051 w 450360"/>
                <a:gd name="connsiteY0" fmla="*/ 430999 h 433377"/>
                <a:gd name="connsiteX1" fmla="*/ 2380 w 450360"/>
                <a:gd name="connsiteY1" fmla="*/ 426232 h 433377"/>
                <a:gd name="connsiteX2" fmla="*/ 7143 w 450360"/>
                <a:gd name="connsiteY2" fmla="*/ 2366 h 433377"/>
                <a:gd name="connsiteX3" fmla="*/ 95556 w 450360"/>
                <a:gd name="connsiteY3" fmla="*/ 121444 h 433377"/>
                <a:gd name="connsiteX4" fmla="*/ 355117 w 450360"/>
                <a:gd name="connsiteY4" fmla="*/ 121437 h 433377"/>
                <a:gd name="connsiteX5" fmla="*/ 450043 w 450360"/>
                <a:gd name="connsiteY5" fmla="*/ 0 h 433377"/>
                <a:gd name="connsiteX6" fmla="*/ 450051 w 450360"/>
                <a:gd name="connsiteY6" fmla="*/ 430999 h 433377"/>
                <a:gd name="connsiteX0" fmla="*/ 447669 w 447978"/>
                <a:gd name="connsiteY0" fmla="*/ 430999 h 430999"/>
                <a:gd name="connsiteX1" fmla="*/ 2380 w 447978"/>
                <a:gd name="connsiteY1" fmla="*/ 428613 h 430999"/>
                <a:gd name="connsiteX2" fmla="*/ 4761 w 447978"/>
                <a:gd name="connsiteY2" fmla="*/ 2366 h 430999"/>
                <a:gd name="connsiteX3" fmla="*/ 93174 w 447978"/>
                <a:gd name="connsiteY3" fmla="*/ 121444 h 430999"/>
                <a:gd name="connsiteX4" fmla="*/ 352735 w 447978"/>
                <a:gd name="connsiteY4" fmla="*/ 121437 h 430999"/>
                <a:gd name="connsiteX5" fmla="*/ 447661 w 447978"/>
                <a:gd name="connsiteY5" fmla="*/ 0 h 430999"/>
                <a:gd name="connsiteX6" fmla="*/ 447669 w 447978"/>
                <a:gd name="connsiteY6" fmla="*/ 430999 h 43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978" h="430999">
                  <a:moveTo>
                    <a:pt x="447669" y="430999"/>
                  </a:moveTo>
                  <a:lnTo>
                    <a:pt x="2380" y="428613"/>
                  </a:lnTo>
                  <a:cubicBezTo>
                    <a:pt x="0" y="335743"/>
                    <a:pt x="4761" y="145242"/>
                    <a:pt x="4761" y="2366"/>
                  </a:cubicBezTo>
                  <a:lnTo>
                    <a:pt x="93174" y="121444"/>
                  </a:lnTo>
                  <a:lnTo>
                    <a:pt x="352735" y="121437"/>
                  </a:lnTo>
                  <a:lnTo>
                    <a:pt x="447661" y="0"/>
                  </a:lnTo>
                  <a:cubicBezTo>
                    <a:pt x="447978" y="118430"/>
                    <a:pt x="447352" y="312569"/>
                    <a:pt x="447669" y="430999"/>
                  </a:cubicBezTo>
                  <a:close/>
                </a:path>
              </a:pathLst>
            </a:custGeom>
            <a:solidFill>
              <a:srgbClr val="C00000">
                <a:alpha val="37000"/>
              </a:srgbClr>
            </a:solidFill>
            <a:ln>
              <a:solidFill>
                <a:srgbClr val="000000"/>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55" name="Freihandform 54"/>
            <p:cNvSpPr/>
            <p:nvPr/>
          </p:nvSpPr>
          <p:spPr bwMode="auto">
            <a:xfrm flipH="1">
              <a:off x="4562474" y="2285992"/>
              <a:ext cx="447978" cy="430999"/>
            </a:xfrm>
            <a:custGeom>
              <a:avLst/>
              <a:gdLst>
                <a:gd name="connsiteX0" fmla="*/ 358140 w 358140"/>
                <a:gd name="connsiteY0" fmla="*/ 434340 h 434340"/>
                <a:gd name="connsiteX1" fmla="*/ 7620 w 358140"/>
                <a:gd name="connsiteY1" fmla="*/ 434340 h 434340"/>
                <a:gd name="connsiteX2" fmla="*/ 0 w 358140"/>
                <a:gd name="connsiteY2" fmla="*/ 0 h 434340"/>
                <a:gd name="connsiteX3" fmla="*/ 213360 w 358140"/>
                <a:gd name="connsiteY3" fmla="*/ 259080 h 434340"/>
                <a:gd name="connsiteX4" fmla="*/ 327660 w 358140"/>
                <a:gd name="connsiteY4" fmla="*/ 137160 h 434340"/>
                <a:gd name="connsiteX5" fmla="*/ 358140 w 358140"/>
                <a:gd name="connsiteY5" fmla="*/ 434340 h 434340"/>
                <a:gd name="connsiteX0" fmla="*/ 358140 w 358140"/>
                <a:gd name="connsiteY0" fmla="*/ 434340 h 434340"/>
                <a:gd name="connsiteX1" fmla="*/ 7620 w 358140"/>
                <a:gd name="connsiteY1" fmla="*/ 434340 h 434340"/>
                <a:gd name="connsiteX2" fmla="*/ 0 w 358140"/>
                <a:gd name="connsiteY2" fmla="*/ 0 h 434340"/>
                <a:gd name="connsiteX3" fmla="*/ 213360 w 358140"/>
                <a:gd name="connsiteY3" fmla="*/ 259080 h 434340"/>
                <a:gd name="connsiteX4" fmla="*/ 357190 w 358140"/>
                <a:gd name="connsiteY4" fmla="*/ 79050 h 434340"/>
                <a:gd name="connsiteX5" fmla="*/ 358140 w 358140"/>
                <a:gd name="connsiteY5" fmla="*/ 434340 h 434340"/>
                <a:gd name="connsiteX0" fmla="*/ 358140 w 358140"/>
                <a:gd name="connsiteY0" fmla="*/ 426728 h 426728"/>
                <a:gd name="connsiteX1" fmla="*/ 7620 w 358140"/>
                <a:gd name="connsiteY1" fmla="*/ 426728 h 426728"/>
                <a:gd name="connsiteX2" fmla="*/ 0 w 358140"/>
                <a:gd name="connsiteY2" fmla="*/ 0 h 426728"/>
                <a:gd name="connsiteX3" fmla="*/ 213360 w 358140"/>
                <a:gd name="connsiteY3" fmla="*/ 251468 h 426728"/>
                <a:gd name="connsiteX4" fmla="*/ 357190 w 358140"/>
                <a:gd name="connsiteY4" fmla="*/ 71438 h 426728"/>
                <a:gd name="connsiteX5" fmla="*/ 358140 w 358140"/>
                <a:gd name="connsiteY5" fmla="*/ 426728 h 426728"/>
                <a:gd name="connsiteX0" fmla="*/ 358140 w 358140"/>
                <a:gd name="connsiteY0" fmla="*/ 426728 h 428628"/>
                <a:gd name="connsiteX1" fmla="*/ 0 w 358140"/>
                <a:gd name="connsiteY1" fmla="*/ 428628 h 428628"/>
                <a:gd name="connsiteX2" fmla="*/ 0 w 358140"/>
                <a:gd name="connsiteY2" fmla="*/ 0 h 428628"/>
                <a:gd name="connsiteX3" fmla="*/ 213360 w 358140"/>
                <a:gd name="connsiteY3" fmla="*/ 251468 h 428628"/>
                <a:gd name="connsiteX4" fmla="*/ 357190 w 358140"/>
                <a:gd name="connsiteY4" fmla="*/ 71438 h 428628"/>
                <a:gd name="connsiteX5" fmla="*/ 358140 w 358140"/>
                <a:gd name="connsiteY5" fmla="*/ 426728 h 428628"/>
                <a:gd name="connsiteX0" fmla="*/ 357190 w 357507"/>
                <a:gd name="connsiteY0" fmla="*/ 428628 h 428628"/>
                <a:gd name="connsiteX1" fmla="*/ 0 w 357507"/>
                <a:gd name="connsiteY1" fmla="*/ 428628 h 428628"/>
                <a:gd name="connsiteX2" fmla="*/ 0 w 357507"/>
                <a:gd name="connsiteY2" fmla="*/ 0 h 428628"/>
                <a:gd name="connsiteX3" fmla="*/ 213360 w 357507"/>
                <a:gd name="connsiteY3" fmla="*/ 251468 h 428628"/>
                <a:gd name="connsiteX4" fmla="*/ 357190 w 357507"/>
                <a:gd name="connsiteY4" fmla="*/ 71438 h 428628"/>
                <a:gd name="connsiteX5" fmla="*/ 357190 w 357507"/>
                <a:gd name="connsiteY5" fmla="*/ 428628 h 428628"/>
                <a:gd name="connsiteX0" fmla="*/ 357190 w 357507"/>
                <a:gd name="connsiteY0" fmla="*/ 428628 h 428628"/>
                <a:gd name="connsiteX1" fmla="*/ 0 w 357507"/>
                <a:gd name="connsiteY1" fmla="*/ 428628 h 428628"/>
                <a:gd name="connsiteX2" fmla="*/ 0 w 357507"/>
                <a:gd name="connsiteY2" fmla="*/ 0 h 428628"/>
                <a:gd name="connsiteX3" fmla="*/ 90799 w 357507"/>
                <a:gd name="connsiteY3" fmla="*/ 104783 h 428628"/>
                <a:gd name="connsiteX4" fmla="*/ 213360 w 357507"/>
                <a:gd name="connsiteY4" fmla="*/ 251468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71755 w 357507"/>
                <a:gd name="connsiteY3" fmla="*/ 71438 h 428628"/>
                <a:gd name="connsiteX4" fmla="*/ 213360 w 357507"/>
                <a:gd name="connsiteY4" fmla="*/ 251468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71755 w 357507"/>
                <a:gd name="connsiteY3" fmla="*/ 71438 h 428628"/>
                <a:gd name="connsiteX4" fmla="*/ 213360 w 357507"/>
                <a:gd name="connsiteY4" fmla="*/ 251468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81274 w 357507"/>
                <a:gd name="connsiteY3" fmla="*/ 76208 h 428628"/>
                <a:gd name="connsiteX4" fmla="*/ 213360 w 357507"/>
                <a:gd name="connsiteY4" fmla="*/ 251468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213360 w 357507"/>
                <a:gd name="connsiteY3" fmla="*/ 251468 h 428628"/>
                <a:gd name="connsiteX4" fmla="*/ 357190 w 357507"/>
                <a:gd name="connsiteY4" fmla="*/ 71438 h 428628"/>
                <a:gd name="connsiteX5" fmla="*/ 357190 w 357507"/>
                <a:gd name="connsiteY5" fmla="*/ 428628 h 428628"/>
                <a:gd name="connsiteX0" fmla="*/ 357190 w 357507"/>
                <a:gd name="connsiteY0" fmla="*/ 428628 h 428628"/>
                <a:gd name="connsiteX1" fmla="*/ 0 w 357507"/>
                <a:gd name="connsiteY1" fmla="*/ 428628 h 428628"/>
                <a:gd name="connsiteX2" fmla="*/ 0 w 357507"/>
                <a:gd name="connsiteY2" fmla="*/ 0 h 428628"/>
                <a:gd name="connsiteX3" fmla="*/ 214631 w 357507"/>
                <a:gd name="connsiteY3" fmla="*/ 285752 h 428628"/>
                <a:gd name="connsiteX4" fmla="*/ 357190 w 357507"/>
                <a:gd name="connsiteY4" fmla="*/ 71438 h 428628"/>
                <a:gd name="connsiteX5" fmla="*/ 357190 w 357507"/>
                <a:gd name="connsiteY5" fmla="*/ 428628 h 428628"/>
                <a:gd name="connsiteX0" fmla="*/ 357190 w 357507"/>
                <a:gd name="connsiteY0" fmla="*/ 428628 h 428628"/>
                <a:gd name="connsiteX1" fmla="*/ 0 w 357507"/>
                <a:gd name="connsiteY1" fmla="*/ 428628 h 428628"/>
                <a:gd name="connsiteX2" fmla="*/ 0 w 357507"/>
                <a:gd name="connsiteY2" fmla="*/ 0 h 428628"/>
                <a:gd name="connsiteX3" fmla="*/ 57462 w 357507"/>
                <a:gd name="connsiteY3" fmla="*/ 85733 h 428628"/>
                <a:gd name="connsiteX4" fmla="*/ 214631 w 357507"/>
                <a:gd name="connsiteY4" fmla="*/ 285752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57462 w 357507"/>
                <a:gd name="connsiteY3" fmla="*/ 85733 h 428628"/>
                <a:gd name="connsiteX4" fmla="*/ 214631 w 357507"/>
                <a:gd name="connsiteY4" fmla="*/ 285752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57462 w 357507"/>
                <a:gd name="connsiteY3" fmla="*/ 85733 h 428628"/>
                <a:gd name="connsiteX4" fmla="*/ 214631 w 357507"/>
                <a:gd name="connsiteY4" fmla="*/ 285752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57462 w 357507"/>
                <a:gd name="connsiteY3" fmla="*/ 85733 h 428628"/>
                <a:gd name="connsiteX4" fmla="*/ 214631 w 357507"/>
                <a:gd name="connsiteY4" fmla="*/ 285752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57462 w 357507"/>
                <a:gd name="connsiteY3" fmla="*/ 85733 h 428628"/>
                <a:gd name="connsiteX4" fmla="*/ 214631 w 357507"/>
                <a:gd name="connsiteY4" fmla="*/ 285752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88413 w 357507"/>
                <a:gd name="connsiteY3" fmla="*/ 119078 h 428628"/>
                <a:gd name="connsiteX4" fmla="*/ 214631 w 357507"/>
                <a:gd name="connsiteY4" fmla="*/ 285752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88413 w 357507"/>
                <a:gd name="connsiteY3" fmla="*/ 119078 h 428628"/>
                <a:gd name="connsiteX4" fmla="*/ 347974 w 357507"/>
                <a:gd name="connsiteY4" fmla="*/ 119071 h 428628"/>
                <a:gd name="connsiteX5" fmla="*/ 357190 w 357507"/>
                <a:gd name="connsiteY5" fmla="*/ 71438 h 428628"/>
                <a:gd name="connsiteX6" fmla="*/ 357190 w 357507"/>
                <a:gd name="connsiteY6" fmla="*/ 428628 h 428628"/>
                <a:gd name="connsiteX0" fmla="*/ 428620 w 428620"/>
                <a:gd name="connsiteY0" fmla="*/ 426252 h 428628"/>
                <a:gd name="connsiteX1" fmla="*/ 0 w 428620"/>
                <a:gd name="connsiteY1" fmla="*/ 428628 h 428628"/>
                <a:gd name="connsiteX2" fmla="*/ 0 w 428620"/>
                <a:gd name="connsiteY2" fmla="*/ 0 h 428628"/>
                <a:gd name="connsiteX3" fmla="*/ 88413 w 428620"/>
                <a:gd name="connsiteY3" fmla="*/ 119078 h 428628"/>
                <a:gd name="connsiteX4" fmla="*/ 347974 w 428620"/>
                <a:gd name="connsiteY4" fmla="*/ 119071 h 428628"/>
                <a:gd name="connsiteX5" fmla="*/ 357190 w 428620"/>
                <a:gd name="connsiteY5" fmla="*/ 71438 h 428628"/>
                <a:gd name="connsiteX6" fmla="*/ 428620 w 428620"/>
                <a:gd name="connsiteY6" fmla="*/ 426252 h 428628"/>
                <a:gd name="connsiteX0" fmla="*/ 428620 w 428620"/>
                <a:gd name="connsiteY0" fmla="*/ 426252 h 428628"/>
                <a:gd name="connsiteX1" fmla="*/ 0 w 428620"/>
                <a:gd name="connsiteY1" fmla="*/ 428628 h 428628"/>
                <a:gd name="connsiteX2" fmla="*/ 0 w 428620"/>
                <a:gd name="connsiteY2" fmla="*/ 0 h 428628"/>
                <a:gd name="connsiteX3" fmla="*/ 88413 w 428620"/>
                <a:gd name="connsiteY3" fmla="*/ 119078 h 428628"/>
                <a:gd name="connsiteX4" fmla="*/ 347974 w 428620"/>
                <a:gd name="connsiteY4" fmla="*/ 119071 h 428628"/>
                <a:gd name="connsiteX5" fmla="*/ 423857 w 428620"/>
                <a:gd name="connsiteY5" fmla="*/ 21439 h 428628"/>
                <a:gd name="connsiteX6" fmla="*/ 428620 w 428620"/>
                <a:gd name="connsiteY6" fmla="*/ 426252 h 428628"/>
                <a:gd name="connsiteX0" fmla="*/ 428620 w 431310"/>
                <a:gd name="connsiteY0" fmla="*/ 426252 h 428628"/>
                <a:gd name="connsiteX1" fmla="*/ 0 w 431310"/>
                <a:gd name="connsiteY1" fmla="*/ 428628 h 428628"/>
                <a:gd name="connsiteX2" fmla="*/ 0 w 431310"/>
                <a:gd name="connsiteY2" fmla="*/ 0 h 428628"/>
                <a:gd name="connsiteX3" fmla="*/ 88413 w 431310"/>
                <a:gd name="connsiteY3" fmla="*/ 119078 h 428628"/>
                <a:gd name="connsiteX4" fmla="*/ 347974 w 431310"/>
                <a:gd name="connsiteY4" fmla="*/ 119071 h 428628"/>
                <a:gd name="connsiteX5" fmla="*/ 430993 w 431310"/>
                <a:gd name="connsiteY5" fmla="*/ 19066 h 428628"/>
                <a:gd name="connsiteX6" fmla="*/ 428620 w 431310"/>
                <a:gd name="connsiteY6" fmla="*/ 426252 h 428628"/>
                <a:gd name="connsiteX0" fmla="*/ 428620 w 443217"/>
                <a:gd name="connsiteY0" fmla="*/ 428618 h 430994"/>
                <a:gd name="connsiteX1" fmla="*/ 0 w 443217"/>
                <a:gd name="connsiteY1" fmla="*/ 430994 h 430994"/>
                <a:gd name="connsiteX2" fmla="*/ 0 w 443217"/>
                <a:gd name="connsiteY2" fmla="*/ 2366 h 430994"/>
                <a:gd name="connsiteX3" fmla="*/ 88413 w 443217"/>
                <a:gd name="connsiteY3" fmla="*/ 121444 h 430994"/>
                <a:gd name="connsiteX4" fmla="*/ 347974 w 443217"/>
                <a:gd name="connsiteY4" fmla="*/ 121437 h 430994"/>
                <a:gd name="connsiteX5" fmla="*/ 442900 w 443217"/>
                <a:gd name="connsiteY5" fmla="*/ 0 h 430994"/>
                <a:gd name="connsiteX6" fmla="*/ 428620 w 443217"/>
                <a:gd name="connsiteY6" fmla="*/ 428618 h 430994"/>
                <a:gd name="connsiteX0" fmla="*/ 516726 w 517035"/>
                <a:gd name="connsiteY0" fmla="*/ 430999 h 502433"/>
                <a:gd name="connsiteX1" fmla="*/ 73818 w 517035"/>
                <a:gd name="connsiteY1" fmla="*/ 430994 h 502433"/>
                <a:gd name="connsiteX2" fmla="*/ 73818 w 517035"/>
                <a:gd name="connsiteY2" fmla="*/ 2366 h 502433"/>
                <a:gd name="connsiteX3" fmla="*/ 162231 w 517035"/>
                <a:gd name="connsiteY3" fmla="*/ 121444 h 502433"/>
                <a:gd name="connsiteX4" fmla="*/ 421792 w 517035"/>
                <a:gd name="connsiteY4" fmla="*/ 121437 h 502433"/>
                <a:gd name="connsiteX5" fmla="*/ 516718 w 517035"/>
                <a:gd name="connsiteY5" fmla="*/ 0 h 502433"/>
                <a:gd name="connsiteX6" fmla="*/ 516726 w 517035"/>
                <a:gd name="connsiteY6" fmla="*/ 430999 h 502433"/>
                <a:gd name="connsiteX0" fmla="*/ 521489 w 521798"/>
                <a:gd name="connsiteY0" fmla="*/ 430999 h 497671"/>
                <a:gd name="connsiteX1" fmla="*/ 73818 w 521798"/>
                <a:gd name="connsiteY1" fmla="*/ 426232 h 497671"/>
                <a:gd name="connsiteX2" fmla="*/ 78581 w 521798"/>
                <a:gd name="connsiteY2" fmla="*/ 2366 h 497671"/>
                <a:gd name="connsiteX3" fmla="*/ 166994 w 521798"/>
                <a:gd name="connsiteY3" fmla="*/ 121444 h 497671"/>
                <a:gd name="connsiteX4" fmla="*/ 426555 w 521798"/>
                <a:gd name="connsiteY4" fmla="*/ 121437 h 497671"/>
                <a:gd name="connsiteX5" fmla="*/ 521481 w 521798"/>
                <a:gd name="connsiteY5" fmla="*/ 0 h 497671"/>
                <a:gd name="connsiteX6" fmla="*/ 521489 w 521798"/>
                <a:gd name="connsiteY6" fmla="*/ 430999 h 497671"/>
                <a:gd name="connsiteX0" fmla="*/ 521489 w 521798"/>
                <a:gd name="connsiteY0" fmla="*/ 430999 h 497671"/>
                <a:gd name="connsiteX1" fmla="*/ 73818 w 521798"/>
                <a:gd name="connsiteY1" fmla="*/ 426232 h 497671"/>
                <a:gd name="connsiteX2" fmla="*/ 78581 w 521798"/>
                <a:gd name="connsiteY2" fmla="*/ 2366 h 497671"/>
                <a:gd name="connsiteX3" fmla="*/ 166994 w 521798"/>
                <a:gd name="connsiteY3" fmla="*/ 121444 h 497671"/>
                <a:gd name="connsiteX4" fmla="*/ 426555 w 521798"/>
                <a:gd name="connsiteY4" fmla="*/ 121437 h 497671"/>
                <a:gd name="connsiteX5" fmla="*/ 521481 w 521798"/>
                <a:gd name="connsiteY5" fmla="*/ 0 h 497671"/>
                <a:gd name="connsiteX6" fmla="*/ 521489 w 521798"/>
                <a:gd name="connsiteY6" fmla="*/ 430999 h 497671"/>
                <a:gd name="connsiteX0" fmla="*/ 447671 w 447980"/>
                <a:gd name="connsiteY0" fmla="*/ 430999 h 497671"/>
                <a:gd name="connsiteX1" fmla="*/ 0 w 447980"/>
                <a:gd name="connsiteY1" fmla="*/ 426232 h 497671"/>
                <a:gd name="connsiteX2" fmla="*/ 4763 w 447980"/>
                <a:gd name="connsiteY2" fmla="*/ 2366 h 497671"/>
                <a:gd name="connsiteX3" fmla="*/ 93176 w 447980"/>
                <a:gd name="connsiteY3" fmla="*/ 121444 h 497671"/>
                <a:gd name="connsiteX4" fmla="*/ 352737 w 447980"/>
                <a:gd name="connsiteY4" fmla="*/ 121437 h 497671"/>
                <a:gd name="connsiteX5" fmla="*/ 447663 w 447980"/>
                <a:gd name="connsiteY5" fmla="*/ 0 h 497671"/>
                <a:gd name="connsiteX6" fmla="*/ 447671 w 447980"/>
                <a:gd name="connsiteY6" fmla="*/ 430999 h 497671"/>
                <a:gd name="connsiteX0" fmla="*/ 450051 w 450360"/>
                <a:gd name="connsiteY0" fmla="*/ 430999 h 497671"/>
                <a:gd name="connsiteX1" fmla="*/ 2380 w 450360"/>
                <a:gd name="connsiteY1" fmla="*/ 426232 h 497671"/>
                <a:gd name="connsiteX2" fmla="*/ 7143 w 450360"/>
                <a:gd name="connsiteY2" fmla="*/ 2366 h 497671"/>
                <a:gd name="connsiteX3" fmla="*/ 95556 w 450360"/>
                <a:gd name="connsiteY3" fmla="*/ 121444 h 497671"/>
                <a:gd name="connsiteX4" fmla="*/ 355117 w 450360"/>
                <a:gd name="connsiteY4" fmla="*/ 121437 h 497671"/>
                <a:gd name="connsiteX5" fmla="*/ 450043 w 450360"/>
                <a:gd name="connsiteY5" fmla="*/ 0 h 497671"/>
                <a:gd name="connsiteX6" fmla="*/ 450051 w 450360"/>
                <a:gd name="connsiteY6" fmla="*/ 430999 h 497671"/>
                <a:gd name="connsiteX0" fmla="*/ 450051 w 450360"/>
                <a:gd name="connsiteY0" fmla="*/ 430999 h 433377"/>
                <a:gd name="connsiteX1" fmla="*/ 2380 w 450360"/>
                <a:gd name="connsiteY1" fmla="*/ 426232 h 433377"/>
                <a:gd name="connsiteX2" fmla="*/ 7143 w 450360"/>
                <a:gd name="connsiteY2" fmla="*/ 2366 h 433377"/>
                <a:gd name="connsiteX3" fmla="*/ 95556 w 450360"/>
                <a:gd name="connsiteY3" fmla="*/ 121444 h 433377"/>
                <a:gd name="connsiteX4" fmla="*/ 355117 w 450360"/>
                <a:gd name="connsiteY4" fmla="*/ 121437 h 433377"/>
                <a:gd name="connsiteX5" fmla="*/ 450043 w 450360"/>
                <a:gd name="connsiteY5" fmla="*/ 0 h 433377"/>
                <a:gd name="connsiteX6" fmla="*/ 450051 w 450360"/>
                <a:gd name="connsiteY6" fmla="*/ 430999 h 433377"/>
                <a:gd name="connsiteX0" fmla="*/ 447669 w 447978"/>
                <a:gd name="connsiteY0" fmla="*/ 430999 h 430999"/>
                <a:gd name="connsiteX1" fmla="*/ 2380 w 447978"/>
                <a:gd name="connsiteY1" fmla="*/ 428613 h 430999"/>
                <a:gd name="connsiteX2" fmla="*/ 4761 w 447978"/>
                <a:gd name="connsiteY2" fmla="*/ 2366 h 430999"/>
                <a:gd name="connsiteX3" fmla="*/ 93174 w 447978"/>
                <a:gd name="connsiteY3" fmla="*/ 121444 h 430999"/>
                <a:gd name="connsiteX4" fmla="*/ 352735 w 447978"/>
                <a:gd name="connsiteY4" fmla="*/ 121437 h 430999"/>
                <a:gd name="connsiteX5" fmla="*/ 447661 w 447978"/>
                <a:gd name="connsiteY5" fmla="*/ 0 h 430999"/>
                <a:gd name="connsiteX6" fmla="*/ 447669 w 447978"/>
                <a:gd name="connsiteY6" fmla="*/ 430999 h 43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978" h="430999">
                  <a:moveTo>
                    <a:pt x="447669" y="430999"/>
                  </a:moveTo>
                  <a:lnTo>
                    <a:pt x="2380" y="428613"/>
                  </a:lnTo>
                  <a:cubicBezTo>
                    <a:pt x="0" y="335743"/>
                    <a:pt x="4761" y="145242"/>
                    <a:pt x="4761" y="2366"/>
                  </a:cubicBezTo>
                  <a:lnTo>
                    <a:pt x="93174" y="121444"/>
                  </a:lnTo>
                  <a:lnTo>
                    <a:pt x="352735" y="121437"/>
                  </a:lnTo>
                  <a:lnTo>
                    <a:pt x="447661" y="0"/>
                  </a:lnTo>
                  <a:cubicBezTo>
                    <a:pt x="447978" y="118430"/>
                    <a:pt x="447352" y="312569"/>
                    <a:pt x="447669" y="430999"/>
                  </a:cubicBezTo>
                  <a:close/>
                </a:path>
              </a:pathLst>
            </a:custGeom>
            <a:solidFill>
              <a:srgbClr val="C00000">
                <a:alpha val="37000"/>
              </a:srgbClr>
            </a:solidFill>
            <a:ln>
              <a:solidFill>
                <a:srgbClr val="000000"/>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56" name="Freihandform 55"/>
            <p:cNvSpPr/>
            <p:nvPr/>
          </p:nvSpPr>
          <p:spPr bwMode="auto">
            <a:xfrm flipH="1">
              <a:off x="5715008" y="2285992"/>
              <a:ext cx="447978" cy="430999"/>
            </a:xfrm>
            <a:custGeom>
              <a:avLst/>
              <a:gdLst>
                <a:gd name="connsiteX0" fmla="*/ 358140 w 358140"/>
                <a:gd name="connsiteY0" fmla="*/ 434340 h 434340"/>
                <a:gd name="connsiteX1" fmla="*/ 7620 w 358140"/>
                <a:gd name="connsiteY1" fmla="*/ 434340 h 434340"/>
                <a:gd name="connsiteX2" fmla="*/ 0 w 358140"/>
                <a:gd name="connsiteY2" fmla="*/ 0 h 434340"/>
                <a:gd name="connsiteX3" fmla="*/ 213360 w 358140"/>
                <a:gd name="connsiteY3" fmla="*/ 259080 h 434340"/>
                <a:gd name="connsiteX4" fmla="*/ 327660 w 358140"/>
                <a:gd name="connsiteY4" fmla="*/ 137160 h 434340"/>
                <a:gd name="connsiteX5" fmla="*/ 358140 w 358140"/>
                <a:gd name="connsiteY5" fmla="*/ 434340 h 434340"/>
                <a:gd name="connsiteX0" fmla="*/ 358140 w 358140"/>
                <a:gd name="connsiteY0" fmla="*/ 434340 h 434340"/>
                <a:gd name="connsiteX1" fmla="*/ 7620 w 358140"/>
                <a:gd name="connsiteY1" fmla="*/ 434340 h 434340"/>
                <a:gd name="connsiteX2" fmla="*/ 0 w 358140"/>
                <a:gd name="connsiteY2" fmla="*/ 0 h 434340"/>
                <a:gd name="connsiteX3" fmla="*/ 213360 w 358140"/>
                <a:gd name="connsiteY3" fmla="*/ 259080 h 434340"/>
                <a:gd name="connsiteX4" fmla="*/ 357190 w 358140"/>
                <a:gd name="connsiteY4" fmla="*/ 79050 h 434340"/>
                <a:gd name="connsiteX5" fmla="*/ 358140 w 358140"/>
                <a:gd name="connsiteY5" fmla="*/ 434340 h 434340"/>
                <a:gd name="connsiteX0" fmla="*/ 358140 w 358140"/>
                <a:gd name="connsiteY0" fmla="*/ 426728 h 426728"/>
                <a:gd name="connsiteX1" fmla="*/ 7620 w 358140"/>
                <a:gd name="connsiteY1" fmla="*/ 426728 h 426728"/>
                <a:gd name="connsiteX2" fmla="*/ 0 w 358140"/>
                <a:gd name="connsiteY2" fmla="*/ 0 h 426728"/>
                <a:gd name="connsiteX3" fmla="*/ 213360 w 358140"/>
                <a:gd name="connsiteY3" fmla="*/ 251468 h 426728"/>
                <a:gd name="connsiteX4" fmla="*/ 357190 w 358140"/>
                <a:gd name="connsiteY4" fmla="*/ 71438 h 426728"/>
                <a:gd name="connsiteX5" fmla="*/ 358140 w 358140"/>
                <a:gd name="connsiteY5" fmla="*/ 426728 h 426728"/>
                <a:gd name="connsiteX0" fmla="*/ 358140 w 358140"/>
                <a:gd name="connsiteY0" fmla="*/ 426728 h 428628"/>
                <a:gd name="connsiteX1" fmla="*/ 0 w 358140"/>
                <a:gd name="connsiteY1" fmla="*/ 428628 h 428628"/>
                <a:gd name="connsiteX2" fmla="*/ 0 w 358140"/>
                <a:gd name="connsiteY2" fmla="*/ 0 h 428628"/>
                <a:gd name="connsiteX3" fmla="*/ 213360 w 358140"/>
                <a:gd name="connsiteY3" fmla="*/ 251468 h 428628"/>
                <a:gd name="connsiteX4" fmla="*/ 357190 w 358140"/>
                <a:gd name="connsiteY4" fmla="*/ 71438 h 428628"/>
                <a:gd name="connsiteX5" fmla="*/ 358140 w 358140"/>
                <a:gd name="connsiteY5" fmla="*/ 426728 h 428628"/>
                <a:gd name="connsiteX0" fmla="*/ 357190 w 357507"/>
                <a:gd name="connsiteY0" fmla="*/ 428628 h 428628"/>
                <a:gd name="connsiteX1" fmla="*/ 0 w 357507"/>
                <a:gd name="connsiteY1" fmla="*/ 428628 h 428628"/>
                <a:gd name="connsiteX2" fmla="*/ 0 w 357507"/>
                <a:gd name="connsiteY2" fmla="*/ 0 h 428628"/>
                <a:gd name="connsiteX3" fmla="*/ 213360 w 357507"/>
                <a:gd name="connsiteY3" fmla="*/ 251468 h 428628"/>
                <a:gd name="connsiteX4" fmla="*/ 357190 w 357507"/>
                <a:gd name="connsiteY4" fmla="*/ 71438 h 428628"/>
                <a:gd name="connsiteX5" fmla="*/ 357190 w 357507"/>
                <a:gd name="connsiteY5" fmla="*/ 428628 h 428628"/>
                <a:gd name="connsiteX0" fmla="*/ 357190 w 357507"/>
                <a:gd name="connsiteY0" fmla="*/ 428628 h 428628"/>
                <a:gd name="connsiteX1" fmla="*/ 0 w 357507"/>
                <a:gd name="connsiteY1" fmla="*/ 428628 h 428628"/>
                <a:gd name="connsiteX2" fmla="*/ 0 w 357507"/>
                <a:gd name="connsiteY2" fmla="*/ 0 h 428628"/>
                <a:gd name="connsiteX3" fmla="*/ 90799 w 357507"/>
                <a:gd name="connsiteY3" fmla="*/ 104783 h 428628"/>
                <a:gd name="connsiteX4" fmla="*/ 213360 w 357507"/>
                <a:gd name="connsiteY4" fmla="*/ 251468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71755 w 357507"/>
                <a:gd name="connsiteY3" fmla="*/ 71438 h 428628"/>
                <a:gd name="connsiteX4" fmla="*/ 213360 w 357507"/>
                <a:gd name="connsiteY4" fmla="*/ 251468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71755 w 357507"/>
                <a:gd name="connsiteY3" fmla="*/ 71438 h 428628"/>
                <a:gd name="connsiteX4" fmla="*/ 213360 w 357507"/>
                <a:gd name="connsiteY4" fmla="*/ 251468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81274 w 357507"/>
                <a:gd name="connsiteY3" fmla="*/ 76208 h 428628"/>
                <a:gd name="connsiteX4" fmla="*/ 213360 w 357507"/>
                <a:gd name="connsiteY4" fmla="*/ 251468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213360 w 357507"/>
                <a:gd name="connsiteY3" fmla="*/ 251468 h 428628"/>
                <a:gd name="connsiteX4" fmla="*/ 357190 w 357507"/>
                <a:gd name="connsiteY4" fmla="*/ 71438 h 428628"/>
                <a:gd name="connsiteX5" fmla="*/ 357190 w 357507"/>
                <a:gd name="connsiteY5" fmla="*/ 428628 h 428628"/>
                <a:gd name="connsiteX0" fmla="*/ 357190 w 357507"/>
                <a:gd name="connsiteY0" fmla="*/ 428628 h 428628"/>
                <a:gd name="connsiteX1" fmla="*/ 0 w 357507"/>
                <a:gd name="connsiteY1" fmla="*/ 428628 h 428628"/>
                <a:gd name="connsiteX2" fmla="*/ 0 w 357507"/>
                <a:gd name="connsiteY2" fmla="*/ 0 h 428628"/>
                <a:gd name="connsiteX3" fmla="*/ 214631 w 357507"/>
                <a:gd name="connsiteY3" fmla="*/ 285752 h 428628"/>
                <a:gd name="connsiteX4" fmla="*/ 357190 w 357507"/>
                <a:gd name="connsiteY4" fmla="*/ 71438 h 428628"/>
                <a:gd name="connsiteX5" fmla="*/ 357190 w 357507"/>
                <a:gd name="connsiteY5" fmla="*/ 428628 h 428628"/>
                <a:gd name="connsiteX0" fmla="*/ 357190 w 357507"/>
                <a:gd name="connsiteY0" fmla="*/ 428628 h 428628"/>
                <a:gd name="connsiteX1" fmla="*/ 0 w 357507"/>
                <a:gd name="connsiteY1" fmla="*/ 428628 h 428628"/>
                <a:gd name="connsiteX2" fmla="*/ 0 w 357507"/>
                <a:gd name="connsiteY2" fmla="*/ 0 h 428628"/>
                <a:gd name="connsiteX3" fmla="*/ 57462 w 357507"/>
                <a:gd name="connsiteY3" fmla="*/ 85733 h 428628"/>
                <a:gd name="connsiteX4" fmla="*/ 214631 w 357507"/>
                <a:gd name="connsiteY4" fmla="*/ 285752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57462 w 357507"/>
                <a:gd name="connsiteY3" fmla="*/ 85733 h 428628"/>
                <a:gd name="connsiteX4" fmla="*/ 214631 w 357507"/>
                <a:gd name="connsiteY4" fmla="*/ 285752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57462 w 357507"/>
                <a:gd name="connsiteY3" fmla="*/ 85733 h 428628"/>
                <a:gd name="connsiteX4" fmla="*/ 214631 w 357507"/>
                <a:gd name="connsiteY4" fmla="*/ 285752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57462 w 357507"/>
                <a:gd name="connsiteY3" fmla="*/ 85733 h 428628"/>
                <a:gd name="connsiteX4" fmla="*/ 214631 w 357507"/>
                <a:gd name="connsiteY4" fmla="*/ 285752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57462 w 357507"/>
                <a:gd name="connsiteY3" fmla="*/ 85733 h 428628"/>
                <a:gd name="connsiteX4" fmla="*/ 214631 w 357507"/>
                <a:gd name="connsiteY4" fmla="*/ 285752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88413 w 357507"/>
                <a:gd name="connsiteY3" fmla="*/ 119078 h 428628"/>
                <a:gd name="connsiteX4" fmla="*/ 214631 w 357507"/>
                <a:gd name="connsiteY4" fmla="*/ 285752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88413 w 357507"/>
                <a:gd name="connsiteY3" fmla="*/ 119078 h 428628"/>
                <a:gd name="connsiteX4" fmla="*/ 347974 w 357507"/>
                <a:gd name="connsiteY4" fmla="*/ 119071 h 428628"/>
                <a:gd name="connsiteX5" fmla="*/ 357190 w 357507"/>
                <a:gd name="connsiteY5" fmla="*/ 71438 h 428628"/>
                <a:gd name="connsiteX6" fmla="*/ 357190 w 357507"/>
                <a:gd name="connsiteY6" fmla="*/ 428628 h 428628"/>
                <a:gd name="connsiteX0" fmla="*/ 428620 w 428620"/>
                <a:gd name="connsiteY0" fmla="*/ 426252 h 428628"/>
                <a:gd name="connsiteX1" fmla="*/ 0 w 428620"/>
                <a:gd name="connsiteY1" fmla="*/ 428628 h 428628"/>
                <a:gd name="connsiteX2" fmla="*/ 0 w 428620"/>
                <a:gd name="connsiteY2" fmla="*/ 0 h 428628"/>
                <a:gd name="connsiteX3" fmla="*/ 88413 w 428620"/>
                <a:gd name="connsiteY3" fmla="*/ 119078 h 428628"/>
                <a:gd name="connsiteX4" fmla="*/ 347974 w 428620"/>
                <a:gd name="connsiteY4" fmla="*/ 119071 h 428628"/>
                <a:gd name="connsiteX5" fmla="*/ 357190 w 428620"/>
                <a:gd name="connsiteY5" fmla="*/ 71438 h 428628"/>
                <a:gd name="connsiteX6" fmla="*/ 428620 w 428620"/>
                <a:gd name="connsiteY6" fmla="*/ 426252 h 428628"/>
                <a:gd name="connsiteX0" fmla="*/ 428620 w 428620"/>
                <a:gd name="connsiteY0" fmla="*/ 426252 h 428628"/>
                <a:gd name="connsiteX1" fmla="*/ 0 w 428620"/>
                <a:gd name="connsiteY1" fmla="*/ 428628 h 428628"/>
                <a:gd name="connsiteX2" fmla="*/ 0 w 428620"/>
                <a:gd name="connsiteY2" fmla="*/ 0 h 428628"/>
                <a:gd name="connsiteX3" fmla="*/ 88413 w 428620"/>
                <a:gd name="connsiteY3" fmla="*/ 119078 h 428628"/>
                <a:gd name="connsiteX4" fmla="*/ 347974 w 428620"/>
                <a:gd name="connsiteY4" fmla="*/ 119071 h 428628"/>
                <a:gd name="connsiteX5" fmla="*/ 423857 w 428620"/>
                <a:gd name="connsiteY5" fmla="*/ 21439 h 428628"/>
                <a:gd name="connsiteX6" fmla="*/ 428620 w 428620"/>
                <a:gd name="connsiteY6" fmla="*/ 426252 h 428628"/>
                <a:gd name="connsiteX0" fmla="*/ 428620 w 431310"/>
                <a:gd name="connsiteY0" fmla="*/ 426252 h 428628"/>
                <a:gd name="connsiteX1" fmla="*/ 0 w 431310"/>
                <a:gd name="connsiteY1" fmla="*/ 428628 h 428628"/>
                <a:gd name="connsiteX2" fmla="*/ 0 w 431310"/>
                <a:gd name="connsiteY2" fmla="*/ 0 h 428628"/>
                <a:gd name="connsiteX3" fmla="*/ 88413 w 431310"/>
                <a:gd name="connsiteY3" fmla="*/ 119078 h 428628"/>
                <a:gd name="connsiteX4" fmla="*/ 347974 w 431310"/>
                <a:gd name="connsiteY4" fmla="*/ 119071 h 428628"/>
                <a:gd name="connsiteX5" fmla="*/ 430993 w 431310"/>
                <a:gd name="connsiteY5" fmla="*/ 19066 h 428628"/>
                <a:gd name="connsiteX6" fmla="*/ 428620 w 431310"/>
                <a:gd name="connsiteY6" fmla="*/ 426252 h 428628"/>
                <a:gd name="connsiteX0" fmla="*/ 428620 w 443217"/>
                <a:gd name="connsiteY0" fmla="*/ 428618 h 430994"/>
                <a:gd name="connsiteX1" fmla="*/ 0 w 443217"/>
                <a:gd name="connsiteY1" fmla="*/ 430994 h 430994"/>
                <a:gd name="connsiteX2" fmla="*/ 0 w 443217"/>
                <a:gd name="connsiteY2" fmla="*/ 2366 h 430994"/>
                <a:gd name="connsiteX3" fmla="*/ 88413 w 443217"/>
                <a:gd name="connsiteY3" fmla="*/ 121444 h 430994"/>
                <a:gd name="connsiteX4" fmla="*/ 347974 w 443217"/>
                <a:gd name="connsiteY4" fmla="*/ 121437 h 430994"/>
                <a:gd name="connsiteX5" fmla="*/ 442900 w 443217"/>
                <a:gd name="connsiteY5" fmla="*/ 0 h 430994"/>
                <a:gd name="connsiteX6" fmla="*/ 428620 w 443217"/>
                <a:gd name="connsiteY6" fmla="*/ 428618 h 430994"/>
                <a:gd name="connsiteX0" fmla="*/ 516726 w 517035"/>
                <a:gd name="connsiteY0" fmla="*/ 430999 h 502433"/>
                <a:gd name="connsiteX1" fmla="*/ 73818 w 517035"/>
                <a:gd name="connsiteY1" fmla="*/ 430994 h 502433"/>
                <a:gd name="connsiteX2" fmla="*/ 73818 w 517035"/>
                <a:gd name="connsiteY2" fmla="*/ 2366 h 502433"/>
                <a:gd name="connsiteX3" fmla="*/ 162231 w 517035"/>
                <a:gd name="connsiteY3" fmla="*/ 121444 h 502433"/>
                <a:gd name="connsiteX4" fmla="*/ 421792 w 517035"/>
                <a:gd name="connsiteY4" fmla="*/ 121437 h 502433"/>
                <a:gd name="connsiteX5" fmla="*/ 516718 w 517035"/>
                <a:gd name="connsiteY5" fmla="*/ 0 h 502433"/>
                <a:gd name="connsiteX6" fmla="*/ 516726 w 517035"/>
                <a:gd name="connsiteY6" fmla="*/ 430999 h 502433"/>
                <a:gd name="connsiteX0" fmla="*/ 521489 w 521798"/>
                <a:gd name="connsiteY0" fmla="*/ 430999 h 497671"/>
                <a:gd name="connsiteX1" fmla="*/ 73818 w 521798"/>
                <a:gd name="connsiteY1" fmla="*/ 426232 h 497671"/>
                <a:gd name="connsiteX2" fmla="*/ 78581 w 521798"/>
                <a:gd name="connsiteY2" fmla="*/ 2366 h 497671"/>
                <a:gd name="connsiteX3" fmla="*/ 166994 w 521798"/>
                <a:gd name="connsiteY3" fmla="*/ 121444 h 497671"/>
                <a:gd name="connsiteX4" fmla="*/ 426555 w 521798"/>
                <a:gd name="connsiteY4" fmla="*/ 121437 h 497671"/>
                <a:gd name="connsiteX5" fmla="*/ 521481 w 521798"/>
                <a:gd name="connsiteY5" fmla="*/ 0 h 497671"/>
                <a:gd name="connsiteX6" fmla="*/ 521489 w 521798"/>
                <a:gd name="connsiteY6" fmla="*/ 430999 h 497671"/>
                <a:gd name="connsiteX0" fmla="*/ 521489 w 521798"/>
                <a:gd name="connsiteY0" fmla="*/ 430999 h 497671"/>
                <a:gd name="connsiteX1" fmla="*/ 73818 w 521798"/>
                <a:gd name="connsiteY1" fmla="*/ 426232 h 497671"/>
                <a:gd name="connsiteX2" fmla="*/ 78581 w 521798"/>
                <a:gd name="connsiteY2" fmla="*/ 2366 h 497671"/>
                <a:gd name="connsiteX3" fmla="*/ 166994 w 521798"/>
                <a:gd name="connsiteY3" fmla="*/ 121444 h 497671"/>
                <a:gd name="connsiteX4" fmla="*/ 426555 w 521798"/>
                <a:gd name="connsiteY4" fmla="*/ 121437 h 497671"/>
                <a:gd name="connsiteX5" fmla="*/ 521481 w 521798"/>
                <a:gd name="connsiteY5" fmla="*/ 0 h 497671"/>
                <a:gd name="connsiteX6" fmla="*/ 521489 w 521798"/>
                <a:gd name="connsiteY6" fmla="*/ 430999 h 497671"/>
                <a:gd name="connsiteX0" fmla="*/ 447671 w 447980"/>
                <a:gd name="connsiteY0" fmla="*/ 430999 h 497671"/>
                <a:gd name="connsiteX1" fmla="*/ 0 w 447980"/>
                <a:gd name="connsiteY1" fmla="*/ 426232 h 497671"/>
                <a:gd name="connsiteX2" fmla="*/ 4763 w 447980"/>
                <a:gd name="connsiteY2" fmla="*/ 2366 h 497671"/>
                <a:gd name="connsiteX3" fmla="*/ 93176 w 447980"/>
                <a:gd name="connsiteY3" fmla="*/ 121444 h 497671"/>
                <a:gd name="connsiteX4" fmla="*/ 352737 w 447980"/>
                <a:gd name="connsiteY4" fmla="*/ 121437 h 497671"/>
                <a:gd name="connsiteX5" fmla="*/ 447663 w 447980"/>
                <a:gd name="connsiteY5" fmla="*/ 0 h 497671"/>
                <a:gd name="connsiteX6" fmla="*/ 447671 w 447980"/>
                <a:gd name="connsiteY6" fmla="*/ 430999 h 497671"/>
                <a:gd name="connsiteX0" fmla="*/ 450051 w 450360"/>
                <a:gd name="connsiteY0" fmla="*/ 430999 h 497671"/>
                <a:gd name="connsiteX1" fmla="*/ 2380 w 450360"/>
                <a:gd name="connsiteY1" fmla="*/ 426232 h 497671"/>
                <a:gd name="connsiteX2" fmla="*/ 7143 w 450360"/>
                <a:gd name="connsiteY2" fmla="*/ 2366 h 497671"/>
                <a:gd name="connsiteX3" fmla="*/ 95556 w 450360"/>
                <a:gd name="connsiteY3" fmla="*/ 121444 h 497671"/>
                <a:gd name="connsiteX4" fmla="*/ 355117 w 450360"/>
                <a:gd name="connsiteY4" fmla="*/ 121437 h 497671"/>
                <a:gd name="connsiteX5" fmla="*/ 450043 w 450360"/>
                <a:gd name="connsiteY5" fmla="*/ 0 h 497671"/>
                <a:gd name="connsiteX6" fmla="*/ 450051 w 450360"/>
                <a:gd name="connsiteY6" fmla="*/ 430999 h 497671"/>
                <a:gd name="connsiteX0" fmla="*/ 450051 w 450360"/>
                <a:gd name="connsiteY0" fmla="*/ 430999 h 433377"/>
                <a:gd name="connsiteX1" fmla="*/ 2380 w 450360"/>
                <a:gd name="connsiteY1" fmla="*/ 426232 h 433377"/>
                <a:gd name="connsiteX2" fmla="*/ 7143 w 450360"/>
                <a:gd name="connsiteY2" fmla="*/ 2366 h 433377"/>
                <a:gd name="connsiteX3" fmla="*/ 95556 w 450360"/>
                <a:gd name="connsiteY3" fmla="*/ 121444 h 433377"/>
                <a:gd name="connsiteX4" fmla="*/ 355117 w 450360"/>
                <a:gd name="connsiteY4" fmla="*/ 121437 h 433377"/>
                <a:gd name="connsiteX5" fmla="*/ 450043 w 450360"/>
                <a:gd name="connsiteY5" fmla="*/ 0 h 433377"/>
                <a:gd name="connsiteX6" fmla="*/ 450051 w 450360"/>
                <a:gd name="connsiteY6" fmla="*/ 430999 h 433377"/>
                <a:gd name="connsiteX0" fmla="*/ 447669 w 447978"/>
                <a:gd name="connsiteY0" fmla="*/ 430999 h 430999"/>
                <a:gd name="connsiteX1" fmla="*/ 2380 w 447978"/>
                <a:gd name="connsiteY1" fmla="*/ 428613 h 430999"/>
                <a:gd name="connsiteX2" fmla="*/ 4761 w 447978"/>
                <a:gd name="connsiteY2" fmla="*/ 2366 h 430999"/>
                <a:gd name="connsiteX3" fmla="*/ 93174 w 447978"/>
                <a:gd name="connsiteY3" fmla="*/ 121444 h 430999"/>
                <a:gd name="connsiteX4" fmla="*/ 352735 w 447978"/>
                <a:gd name="connsiteY4" fmla="*/ 121437 h 430999"/>
                <a:gd name="connsiteX5" fmla="*/ 447661 w 447978"/>
                <a:gd name="connsiteY5" fmla="*/ 0 h 430999"/>
                <a:gd name="connsiteX6" fmla="*/ 447669 w 447978"/>
                <a:gd name="connsiteY6" fmla="*/ 430999 h 43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978" h="430999">
                  <a:moveTo>
                    <a:pt x="447669" y="430999"/>
                  </a:moveTo>
                  <a:lnTo>
                    <a:pt x="2380" y="428613"/>
                  </a:lnTo>
                  <a:cubicBezTo>
                    <a:pt x="0" y="335743"/>
                    <a:pt x="4761" y="145242"/>
                    <a:pt x="4761" y="2366"/>
                  </a:cubicBezTo>
                  <a:lnTo>
                    <a:pt x="93174" y="121444"/>
                  </a:lnTo>
                  <a:lnTo>
                    <a:pt x="352735" y="121437"/>
                  </a:lnTo>
                  <a:lnTo>
                    <a:pt x="447661" y="0"/>
                  </a:lnTo>
                  <a:cubicBezTo>
                    <a:pt x="447978" y="118430"/>
                    <a:pt x="447352" y="312569"/>
                    <a:pt x="447669" y="430999"/>
                  </a:cubicBezTo>
                  <a:close/>
                </a:path>
              </a:pathLst>
            </a:custGeom>
            <a:solidFill>
              <a:srgbClr val="C00000">
                <a:alpha val="37000"/>
              </a:srgbClr>
            </a:solidFill>
            <a:ln>
              <a:solidFill>
                <a:srgbClr val="000000"/>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57" name="Freihandform 56"/>
            <p:cNvSpPr/>
            <p:nvPr/>
          </p:nvSpPr>
          <p:spPr bwMode="auto">
            <a:xfrm flipH="1">
              <a:off x="6851666" y="2285992"/>
              <a:ext cx="447978" cy="430999"/>
            </a:xfrm>
            <a:custGeom>
              <a:avLst/>
              <a:gdLst>
                <a:gd name="connsiteX0" fmla="*/ 358140 w 358140"/>
                <a:gd name="connsiteY0" fmla="*/ 434340 h 434340"/>
                <a:gd name="connsiteX1" fmla="*/ 7620 w 358140"/>
                <a:gd name="connsiteY1" fmla="*/ 434340 h 434340"/>
                <a:gd name="connsiteX2" fmla="*/ 0 w 358140"/>
                <a:gd name="connsiteY2" fmla="*/ 0 h 434340"/>
                <a:gd name="connsiteX3" fmla="*/ 213360 w 358140"/>
                <a:gd name="connsiteY3" fmla="*/ 259080 h 434340"/>
                <a:gd name="connsiteX4" fmla="*/ 327660 w 358140"/>
                <a:gd name="connsiteY4" fmla="*/ 137160 h 434340"/>
                <a:gd name="connsiteX5" fmla="*/ 358140 w 358140"/>
                <a:gd name="connsiteY5" fmla="*/ 434340 h 434340"/>
                <a:gd name="connsiteX0" fmla="*/ 358140 w 358140"/>
                <a:gd name="connsiteY0" fmla="*/ 434340 h 434340"/>
                <a:gd name="connsiteX1" fmla="*/ 7620 w 358140"/>
                <a:gd name="connsiteY1" fmla="*/ 434340 h 434340"/>
                <a:gd name="connsiteX2" fmla="*/ 0 w 358140"/>
                <a:gd name="connsiteY2" fmla="*/ 0 h 434340"/>
                <a:gd name="connsiteX3" fmla="*/ 213360 w 358140"/>
                <a:gd name="connsiteY3" fmla="*/ 259080 h 434340"/>
                <a:gd name="connsiteX4" fmla="*/ 357190 w 358140"/>
                <a:gd name="connsiteY4" fmla="*/ 79050 h 434340"/>
                <a:gd name="connsiteX5" fmla="*/ 358140 w 358140"/>
                <a:gd name="connsiteY5" fmla="*/ 434340 h 434340"/>
                <a:gd name="connsiteX0" fmla="*/ 358140 w 358140"/>
                <a:gd name="connsiteY0" fmla="*/ 426728 h 426728"/>
                <a:gd name="connsiteX1" fmla="*/ 7620 w 358140"/>
                <a:gd name="connsiteY1" fmla="*/ 426728 h 426728"/>
                <a:gd name="connsiteX2" fmla="*/ 0 w 358140"/>
                <a:gd name="connsiteY2" fmla="*/ 0 h 426728"/>
                <a:gd name="connsiteX3" fmla="*/ 213360 w 358140"/>
                <a:gd name="connsiteY3" fmla="*/ 251468 h 426728"/>
                <a:gd name="connsiteX4" fmla="*/ 357190 w 358140"/>
                <a:gd name="connsiteY4" fmla="*/ 71438 h 426728"/>
                <a:gd name="connsiteX5" fmla="*/ 358140 w 358140"/>
                <a:gd name="connsiteY5" fmla="*/ 426728 h 426728"/>
                <a:gd name="connsiteX0" fmla="*/ 358140 w 358140"/>
                <a:gd name="connsiteY0" fmla="*/ 426728 h 428628"/>
                <a:gd name="connsiteX1" fmla="*/ 0 w 358140"/>
                <a:gd name="connsiteY1" fmla="*/ 428628 h 428628"/>
                <a:gd name="connsiteX2" fmla="*/ 0 w 358140"/>
                <a:gd name="connsiteY2" fmla="*/ 0 h 428628"/>
                <a:gd name="connsiteX3" fmla="*/ 213360 w 358140"/>
                <a:gd name="connsiteY3" fmla="*/ 251468 h 428628"/>
                <a:gd name="connsiteX4" fmla="*/ 357190 w 358140"/>
                <a:gd name="connsiteY4" fmla="*/ 71438 h 428628"/>
                <a:gd name="connsiteX5" fmla="*/ 358140 w 358140"/>
                <a:gd name="connsiteY5" fmla="*/ 426728 h 428628"/>
                <a:gd name="connsiteX0" fmla="*/ 357190 w 357507"/>
                <a:gd name="connsiteY0" fmla="*/ 428628 h 428628"/>
                <a:gd name="connsiteX1" fmla="*/ 0 w 357507"/>
                <a:gd name="connsiteY1" fmla="*/ 428628 h 428628"/>
                <a:gd name="connsiteX2" fmla="*/ 0 w 357507"/>
                <a:gd name="connsiteY2" fmla="*/ 0 h 428628"/>
                <a:gd name="connsiteX3" fmla="*/ 213360 w 357507"/>
                <a:gd name="connsiteY3" fmla="*/ 251468 h 428628"/>
                <a:gd name="connsiteX4" fmla="*/ 357190 w 357507"/>
                <a:gd name="connsiteY4" fmla="*/ 71438 h 428628"/>
                <a:gd name="connsiteX5" fmla="*/ 357190 w 357507"/>
                <a:gd name="connsiteY5" fmla="*/ 428628 h 428628"/>
                <a:gd name="connsiteX0" fmla="*/ 357190 w 357507"/>
                <a:gd name="connsiteY0" fmla="*/ 428628 h 428628"/>
                <a:gd name="connsiteX1" fmla="*/ 0 w 357507"/>
                <a:gd name="connsiteY1" fmla="*/ 428628 h 428628"/>
                <a:gd name="connsiteX2" fmla="*/ 0 w 357507"/>
                <a:gd name="connsiteY2" fmla="*/ 0 h 428628"/>
                <a:gd name="connsiteX3" fmla="*/ 90799 w 357507"/>
                <a:gd name="connsiteY3" fmla="*/ 104783 h 428628"/>
                <a:gd name="connsiteX4" fmla="*/ 213360 w 357507"/>
                <a:gd name="connsiteY4" fmla="*/ 251468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71755 w 357507"/>
                <a:gd name="connsiteY3" fmla="*/ 71438 h 428628"/>
                <a:gd name="connsiteX4" fmla="*/ 213360 w 357507"/>
                <a:gd name="connsiteY4" fmla="*/ 251468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71755 w 357507"/>
                <a:gd name="connsiteY3" fmla="*/ 71438 h 428628"/>
                <a:gd name="connsiteX4" fmla="*/ 213360 w 357507"/>
                <a:gd name="connsiteY4" fmla="*/ 251468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81274 w 357507"/>
                <a:gd name="connsiteY3" fmla="*/ 76208 h 428628"/>
                <a:gd name="connsiteX4" fmla="*/ 213360 w 357507"/>
                <a:gd name="connsiteY4" fmla="*/ 251468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213360 w 357507"/>
                <a:gd name="connsiteY3" fmla="*/ 251468 h 428628"/>
                <a:gd name="connsiteX4" fmla="*/ 357190 w 357507"/>
                <a:gd name="connsiteY4" fmla="*/ 71438 h 428628"/>
                <a:gd name="connsiteX5" fmla="*/ 357190 w 357507"/>
                <a:gd name="connsiteY5" fmla="*/ 428628 h 428628"/>
                <a:gd name="connsiteX0" fmla="*/ 357190 w 357507"/>
                <a:gd name="connsiteY0" fmla="*/ 428628 h 428628"/>
                <a:gd name="connsiteX1" fmla="*/ 0 w 357507"/>
                <a:gd name="connsiteY1" fmla="*/ 428628 h 428628"/>
                <a:gd name="connsiteX2" fmla="*/ 0 w 357507"/>
                <a:gd name="connsiteY2" fmla="*/ 0 h 428628"/>
                <a:gd name="connsiteX3" fmla="*/ 214631 w 357507"/>
                <a:gd name="connsiteY3" fmla="*/ 285752 h 428628"/>
                <a:gd name="connsiteX4" fmla="*/ 357190 w 357507"/>
                <a:gd name="connsiteY4" fmla="*/ 71438 h 428628"/>
                <a:gd name="connsiteX5" fmla="*/ 357190 w 357507"/>
                <a:gd name="connsiteY5" fmla="*/ 428628 h 428628"/>
                <a:gd name="connsiteX0" fmla="*/ 357190 w 357507"/>
                <a:gd name="connsiteY0" fmla="*/ 428628 h 428628"/>
                <a:gd name="connsiteX1" fmla="*/ 0 w 357507"/>
                <a:gd name="connsiteY1" fmla="*/ 428628 h 428628"/>
                <a:gd name="connsiteX2" fmla="*/ 0 w 357507"/>
                <a:gd name="connsiteY2" fmla="*/ 0 h 428628"/>
                <a:gd name="connsiteX3" fmla="*/ 57462 w 357507"/>
                <a:gd name="connsiteY3" fmla="*/ 85733 h 428628"/>
                <a:gd name="connsiteX4" fmla="*/ 214631 w 357507"/>
                <a:gd name="connsiteY4" fmla="*/ 285752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57462 w 357507"/>
                <a:gd name="connsiteY3" fmla="*/ 85733 h 428628"/>
                <a:gd name="connsiteX4" fmla="*/ 214631 w 357507"/>
                <a:gd name="connsiteY4" fmla="*/ 285752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57462 w 357507"/>
                <a:gd name="connsiteY3" fmla="*/ 85733 h 428628"/>
                <a:gd name="connsiteX4" fmla="*/ 214631 w 357507"/>
                <a:gd name="connsiteY4" fmla="*/ 285752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57462 w 357507"/>
                <a:gd name="connsiteY3" fmla="*/ 85733 h 428628"/>
                <a:gd name="connsiteX4" fmla="*/ 214631 w 357507"/>
                <a:gd name="connsiteY4" fmla="*/ 285752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57462 w 357507"/>
                <a:gd name="connsiteY3" fmla="*/ 85733 h 428628"/>
                <a:gd name="connsiteX4" fmla="*/ 214631 w 357507"/>
                <a:gd name="connsiteY4" fmla="*/ 285752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88413 w 357507"/>
                <a:gd name="connsiteY3" fmla="*/ 119078 h 428628"/>
                <a:gd name="connsiteX4" fmla="*/ 214631 w 357507"/>
                <a:gd name="connsiteY4" fmla="*/ 285752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88413 w 357507"/>
                <a:gd name="connsiteY3" fmla="*/ 119078 h 428628"/>
                <a:gd name="connsiteX4" fmla="*/ 347974 w 357507"/>
                <a:gd name="connsiteY4" fmla="*/ 119071 h 428628"/>
                <a:gd name="connsiteX5" fmla="*/ 357190 w 357507"/>
                <a:gd name="connsiteY5" fmla="*/ 71438 h 428628"/>
                <a:gd name="connsiteX6" fmla="*/ 357190 w 357507"/>
                <a:gd name="connsiteY6" fmla="*/ 428628 h 428628"/>
                <a:gd name="connsiteX0" fmla="*/ 428620 w 428620"/>
                <a:gd name="connsiteY0" fmla="*/ 426252 h 428628"/>
                <a:gd name="connsiteX1" fmla="*/ 0 w 428620"/>
                <a:gd name="connsiteY1" fmla="*/ 428628 h 428628"/>
                <a:gd name="connsiteX2" fmla="*/ 0 w 428620"/>
                <a:gd name="connsiteY2" fmla="*/ 0 h 428628"/>
                <a:gd name="connsiteX3" fmla="*/ 88413 w 428620"/>
                <a:gd name="connsiteY3" fmla="*/ 119078 h 428628"/>
                <a:gd name="connsiteX4" fmla="*/ 347974 w 428620"/>
                <a:gd name="connsiteY4" fmla="*/ 119071 h 428628"/>
                <a:gd name="connsiteX5" fmla="*/ 357190 w 428620"/>
                <a:gd name="connsiteY5" fmla="*/ 71438 h 428628"/>
                <a:gd name="connsiteX6" fmla="*/ 428620 w 428620"/>
                <a:gd name="connsiteY6" fmla="*/ 426252 h 428628"/>
                <a:gd name="connsiteX0" fmla="*/ 428620 w 428620"/>
                <a:gd name="connsiteY0" fmla="*/ 426252 h 428628"/>
                <a:gd name="connsiteX1" fmla="*/ 0 w 428620"/>
                <a:gd name="connsiteY1" fmla="*/ 428628 h 428628"/>
                <a:gd name="connsiteX2" fmla="*/ 0 w 428620"/>
                <a:gd name="connsiteY2" fmla="*/ 0 h 428628"/>
                <a:gd name="connsiteX3" fmla="*/ 88413 w 428620"/>
                <a:gd name="connsiteY3" fmla="*/ 119078 h 428628"/>
                <a:gd name="connsiteX4" fmla="*/ 347974 w 428620"/>
                <a:gd name="connsiteY4" fmla="*/ 119071 h 428628"/>
                <a:gd name="connsiteX5" fmla="*/ 423857 w 428620"/>
                <a:gd name="connsiteY5" fmla="*/ 21439 h 428628"/>
                <a:gd name="connsiteX6" fmla="*/ 428620 w 428620"/>
                <a:gd name="connsiteY6" fmla="*/ 426252 h 428628"/>
                <a:gd name="connsiteX0" fmla="*/ 428620 w 431310"/>
                <a:gd name="connsiteY0" fmla="*/ 426252 h 428628"/>
                <a:gd name="connsiteX1" fmla="*/ 0 w 431310"/>
                <a:gd name="connsiteY1" fmla="*/ 428628 h 428628"/>
                <a:gd name="connsiteX2" fmla="*/ 0 w 431310"/>
                <a:gd name="connsiteY2" fmla="*/ 0 h 428628"/>
                <a:gd name="connsiteX3" fmla="*/ 88413 w 431310"/>
                <a:gd name="connsiteY3" fmla="*/ 119078 h 428628"/>
                <a:gd name="connsiteX4" fmla="*/ 347974 w 431310"/>
                <a:gd name="connsiteY4" fmla="*/ 119071 h 428628"/>
                <a:gd name="connsiteX5" fmla="*/ 430993 w 431310"/>
                <a:gd name="connsiteY5" fmla="*/ 19066 h 428628"/>
                <a:gd name="connsiteX6" fmla="*/ 428620 w 431310"/>
                <a:gd name="connsiteY6" fmla="*/ 426252 h 428628"/>
                <a:gd name="connsiteX0" fmla="*/ 428620 w 443217"/>
                <a:gd name="connsiteY0" fmla="*/ 428618 h 430994"/>
                <a:gd name="connsiteX1" fmla="*/ 0 w 443217"/>
                <a:gd name="connsiteY1" fmla="*/ 430994 h 430994"/>
                <a:gd name="connsiteX2" fmla="*/ 0 w 443217"/>
                <a:gd name="connsiteY2" fmla="*/ 2366 h 430994"/>
                <a:gd name="connsiteX3" fmla="*/ 88413 w 443217"/>
                <a:gd name="connsiteY3" fmla="*/ 121444 h 430994"/>
                <a:gd name="connsiteX4" fmla="*/ 347974 w 443217"/>
                <a:gd name="connsiteY4" fmla="*/ 121437 h 430994"/>
                <a:gd name="connsiteX5" fmla="*/ 442900 w 443217"/>
                <a:gd name="connsiteY5" fmla="*/ 0 h 430994"/>
                <a:gd name="connsiteX6" fmla="*/ 428620 w 443217"/>
                <a:gd name="connsiteY6" fmla="*/ 428618 h 430994"/>
                <a:gd name="connsiteX0" fmla="*/ 516726 w 517035"/>
                <a:gd name="connsiteY0" fmla="*/ 430999 h 502433"/>
                <a:gd name="connsiteX1" fmla="*/ 73818 w 517035"/>
                <a:gd name="connsiteY1" fmla="*/ 430994 h 502433"/>
                <a:gd name="connsiteX2" fmla="*/ 73818 w 517035"/>
                <a:gd name="connsiteY2" fmla="*/ 2366 h 502433"/>
                <a:gd name="connsiteX3" fmla="*/ 162231 w 517035"/>
                <a:gd name="connsiteY3" fmla="*/ 121444 h 502433"/>
                <a:gd name="connsiteX4" fmla="*/ 421792 w 517035"/>
                <a:gd name="connsiteY4" fmla="*/ 121437 h 502433"/>
                <a:gd name="connsiteX5" fmla="*/ 516718 w 517035"/>
                <a:gd name="connsiteY5" fmla="*/ 0 h 502433"/>
                <a:gd name="connsiteX6" fmla="*/ 516726 w 517035"/>
                <a:gd name="connsiteY6" fmla="*/ 430999 h 502433"/>
                <a:gd name="connsiteX0" fmla="*/ 521489 w 521798"/>
                <a:gd name="connsiteY0" fmla="*/ 430999 h 497671"/>
                <a:gd name="connsiteX1" fmla="*/ 73818 w 521798"/>
                <a:gd name="connsiteY1" fmla="*/ 426232 h 497671"/>
                <a:gd name="connsiteX2" fmla="*/ 78581 w 521798"/>
                <a:gd name="connsiteY2" fmla="*/ 2366 h 497671"/>
                <a:gd name="connsiteX3" fmla="*/ 166994 w 521798"/>
                <a:gd name="connsiteY3" fmla="*/ 121444 h 497671"/>
                <a:gd name="connsiteX4" fmla="*/ 426555 w 521798"/>
                <a:gd name="connsiteY4" fmla="*/ 121437 h 497671"/>
                <a:gd name="connsiteX5" fmla="*/ 521481 w 521798"/>
                <a:gd name="connsiteY5" fmla="*/ 0 h 497671"/>
                <a:gd name="connsiteX6" fmla="*/ 521489 w 521798"/>
                <a:gd name="connsiteY6" fmla="*/ 430999 h 497671"/>
                <a:gd name="connsiteX0" fmla="*/ 521489 w 521798"/>
                <a:gd name="connsiteY0" fmla="*/ 430999 h 497671"/>
                <a:gd name="connsiteX1" fmla="*/ 73818 w 521798"/>
                <a:gd name="connsiteY1" fmla="*/ 426232 h 497671"/>
                <a:gd name="connsiteX2" fmla="*/ 78581 w 521798"/>
                <a:gd name="connsiteY2" fmla="*/ 2366 h 497671"/>
                <a:gd name="connsiteX3" fmla="*/ 166994 w 521798"/>
                <a:gd name="connsiteY3" fmla="*/ 121444 h 497671"/>
                <a:gd name="connsiteX4" fmla="*/ 426555 w 521798"/>
                <a:gd name="connsiteY4" fmla="*/ 121437 h 497671"/>
                <a:gd name="connsiteX5" fmla="*/ 521481 w 521798"/>
                <a:gd name="connsiteY5" fmla="*/ 0 h 497671"/>
                <a:gd name="connsiteX6" fmla="*/ 521489 w 521798"/>
                <a:gd name="connsiteY6" fmla="*/ 430999 h 497671"/>
                <a:gd name="connsiteX0" fmla="*/ 447671 w 447980"/>
                <a:gd name="connsiteY0" fmla="*/ 430999 h 497671"/>
                <a:gd name="connsiteX1" fmla="*/ 0 w 447980"/>
                <a:gd name="connsiteY1" fmla="*/ 426232 h 497671"/>
                <a:gd name="connsiteX2" fmla="*/ 4763 w 447980"/>
                <a:gd name="connsiteY2" fmla="*/ 2366 h 497671"/>
                <a:gd name="connsiteX3" fmla="*/ 93176 w 447980"/>
                <a:gd name="connsiteY3" fmla="*/ 121444 h 497671"/>
                <a:gd name="connsiteX4" fmla="*/ 352737 w 447980"/>
                <a:gd name="connsiteY4" fmla="*/ 121437 h 497671"/>
                <a:gd name="connsiteX5" fmla="*/ 447663 w 447980"/>
                <a:gd name="connsiteY5" fmla="*/ 0 h 497671"/>
                <a:gd name="connsiteX6" fmla="*/ 447671 w 447980"/>
                <a:gd name="connsiteY6" fmla="*/ 430999 h 497671"/>
                <a:gd name="connsiteX0" fmla="*/ 450051 w 450360"/>
                <a:gd name="connsiteY0" fmla="*/ 430999 h 497671"/>
                <a:gd name="connsiteX1" fmla="*/ 2380 w 450360"/>
                <a:gd name="connsiteY1" fmla="*/ 426232 h 497671"/>
                <a:gd name="connsiteX2" fmla="*/ 7143 w 450360"/>
                <a:gd name="connsiteY2" fmla="*/ 2366 h 497671"/>
                <a:gd name="connsiteX3" fmla="*/ 95556 w 450360"/>
                <a:gd name="connsiteY3" fmla="*/ 121444 h 497671"/>
                <a:gd name="connsiteX4" fmla="*/ 355117 w 450360"/>
                <a:gd name="connsiteY4" fmla="*/ 121437 h 497671"/>
                <a:gd name="connsiteX5" fmla="*/ 450043 w 450360"/>
                <a:gd name="connsiteY5" fmla="*/ 0 h 497671"/>
                <a:gd name="connsiteX6" fmla="*/ 450051 w 450360"/>
                <a:gd name="connsiteY6" fmla="*/ 430999 h 497671"/>
                <a:gd name="connsiteX0" fmla="*/ 450051 w 450360"/>
                <a:gd name="connsiteY0" fmla="*/ 430999 h 433377"/>
                <a:gd name="connsiteX1" fmla="*/ 2380 w 450360"/>
                <a:gd name="connsiteY1" fmla="*/ 426232 h 433377"/>
                <a:gd name="connsiteX2" fmla="*/ 7143 w 450360"/>
                <a:gd name="connsiteY2" fmla="*/ 2366 h 433377"/>
                <a:gd name="connsiteX3" fmla="*/ 95556 w 450360"/>
                <a:gd name="connsiteY3" fmla="*/ 121444 h 433377"/>
                <a:gd name="connsiteX4" fmla="*/ 355117 w 450360"/>
                <a:gd name="connsiteY4" fmla="*/ 121437 h 433377"/>
                <a:gd name="connsiteX5" fmla="*/ 450043 w 450360"/>
                <a:gd name="connsiteY5" fmla="*/ 0 h 433377"/>
                <a:gd name="connsiteX6" fmla="*/ 450051 w 450360"/>
                <a:gd name="connsiteY6" fmla="*/ 430999 h 433377"/>
                <a:gd name="connsiteX0" fmla="*/ 447669 w 447978"/>
                <a:gd name="connsiteY0" fmla="*/ 430999 h 430999"/>
                <a:gd name="connsiteX1" fmla="*/ 2380 w 447978"/>
                <a:gd name="connsiteY1" fmla="*/ 428613 h 430999"/>
                <a:gd name="connsiteX2" fmla="*/ 4761 w 447978"/>
                <a:gd name="connsiteY2" fmla="*/ 2366 h 430999"/>
                <a:gd name="connsiteX3" fmla="*/ 93174 w 447978"/>
                <a:gd name="connsiteY3" fmla="*/ 121444 h 430999"/>
                <a:gd name="connsiteX4" fmla="*/ 352735 w 447978"/>
                <a:gd name="connsiteY4" fmla="*/ 121437 h 430999"/>
                <a:gd name="connsiteX5" fmla="*/ 447661 w 447978"/>
                <a:gd name="connsiteY5" fmla="*/ 0 h 430999"/>
                <a:gd name="connsiteX6" fmla="*/ 447669 w 447978"/>
                <a:gd name="connsiteY6" fmla="*/ 430999 h 43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978" h="430999">
                  <a:moveTo>
                    <a:pt x="447669" y="430999"/>
                  </a:moveTo>
                  <a:lnTo>
                    <a:pt x="2380" y="428613"/>
                  </a:lnTo>
                  <a:cubicBezTo>
                    <a:pt x="0" y="335743"/>
                    <a:pt x="4761" y="145242"/>
                    <a:pt x="4761" y="2366"/>
                  </a:cubicBezTo>
                  <a:lnTo>
                    <a:pt x="93174" y="121444"/>
                  </a:lnTo>
                  <a:lnTo>
                    <a:pt x="352735" y="121437"/>
                  </a:lnTo>
                  <a:lnTo>
                    <a:pt x="447661" y="0"/>
                  </a:lnTo>
                  <a:cubicBezTo>
                    <a:pt x="447978" y="118430"/>
                    <a:pt x="447352" y="312569"/>
                    <a:pt x="447669" y="430999"/>
                  </a:cubicBezTo>
                  <a:close/>
                </a:path>
              </a:pathLst>
            </a:custGeom>
            <a:solidFill>
              <a:srgbClr val="C00000">
                <a:alpha val="37000"/>
              </a:srgbClr>
            </a:solidFill>
            <a:ln>
              <a:solidFill>
                <a:srgbClr val="000000"/>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58" name="Freihandform 57"/>
            <p:cNvSpPr/>
            <p:nvPr/>
          </p:nvSpPr>
          <p:spPr bwMode="auto">
            <a:xfrm flipH="1">
              <a:off x="8001024" y="2285992"/>
              <a:ext cx="447978" cy="430999"/>
            </a:xfrm>
            <a:custGeom>
              <a:avLst/>
              <a:gdLst>
                <a:gd name="connsiteX0" fmla="*/ 358140 w 358140"/>
                <a:gd name="connsiteY0" fmla="*/ 434340 h 434340"/>
                <a:gd name="connsiteX1" fmla="*/ 7620 w 358140"/>
                <a:gd name="connsiteY1" fmla="*/ 434340 h 434340"/>
                <a:gd name="connsiteX2" fmla="*/ 0 w 358140"/>
                <a:gd name="connsiteY2" fmla="*/ 0 h 434340"/>
                <a:gd name="connsiteX3" fmla="*/ 213360 w 358140"/>
                <a:gd name="connsiteY3" fmla="*/ 259080 h 434340"/>
                <a:gd name="connsiteX4" fmla="*/ 327660 w 358140"/>
                <a:gd name="connsiteY4" fmla="*/ 137160 h 434340"/>
                <a:gd name="connsiteX5" fmla="*/ 358140 w 358140"/>
                <a:gd name="connsiteY5" fmla="*/ 434340 h 434340"/>
                <a:gd name="connsiteX0" fmla="*/ 358140 w 358140"/>
                <a:gd name="connsiteY0" fmla="*/ 434340 h 434340"/>
                <a:gd name="connsiteX1" fmla="*/ 7620 w 358140"/>
                <a:gd name="connsiteY1" fmla="*/ 434340 h 434340"/>
                <a:gd name="connsiteX2" fmla="*/ 0 w 358140"/>
                <a:gd name="connsiteY2" fmla="*/ 0 h 434340"/>
                <a:gd name="connsiteX3" fmla="*/ 213360 w 358140"/>
                <a:gd name="connsiteY3" fmla="*/ 259080 h 434340"/>
                <a:gd name="connsiteX4" fmla="*/ 357190 w 358140"/>
                <a:gd name="connsiteY4" fmla="*/ 79050 h 434340"/>
                <a:gd name="connsiteX5" fmla="*/ 358140 w 358140"/>
                <a:gd name="connsiteY5" fmla="*/ 434340 h 434340"/>
                <a:gd name="connsiteX0" fmla="*/ 358140 w 358140"/>
                <a:gd name="connsiteY0" fmla="*/ 426728 h 426728"/>
                <a:gd name="connsiteX1" fmla="*/ 7620 w 358140"/>
                <a:gd name="connsiteY1" fmla="*/ 426728 h 426728"/>
                <a:gd name="connsiteX2" fmla="*/ 0 w 358140"/>
                <a:gd name="connsiteY2" fmla="*/ 0 h 426728"/>
                <a:gd name="connsiteX3" fmla="*/ 213360 w 358140"/>
                <a:gd name="connsiteY3" fmla="*/ 251468 h 426728"/>
                <a:gd name="connsiteX4" fmla="*/ 357190 w 358140"/>
                <a:gd name="connsiteY4" fmla="*/ 71438 h 426728"/>
                <a:gd name="connsiteX5" fmla="*/ 358140 w 358140"/>
                <a:gd name="connsiteY5" fmla="*/ 426728 h 426728"/>
                <a:gd name="connsiteX0" fmla="*/ 358140 w 358140"/>
                <a:gd name="connsiteY0" fmla="*/ 426728 h 428628"/>
                <a:gd name="connsiteX1" fmla="*/ 0 w 358140"/>
                <a:gd name="connsiteY1" fmla="*/ 428628 h 428628"/>
                <a:gd name="connsiteX2" fmla="*/ 0 w 358140"/>
                <a:gd name="connsiteY2" fmla="*/ 0 h 428628"/>
                <a:gd name="connsiteX3" fmla="*/ 213360 w 358140"/>
                <a:gd name="connsiteY3" fmla="*/ 251468 h 428628"/>
                <a:gd name="connsiteX4" fmla="*/ 357190 w 358140"/>
                <a:gd name="connsiteY4" fmla="*/ 71438 h 428628"/>
                <a:gd name="connsiteX5" fmla="*/ 358140 w 358140"/>
                <a:gd name="connsiteY5" fmla="*/ 426728 h 428628"/>
                <a:gd name="connsiteX0" fmla="*/ 357190 w 357507"/>
                <a:gd name="connsiteY0" fmla="*/ 428628 h 428628"/>
                <a:gd name="connsiteX1" fmla="*/ 0 w 357507"/>
                <a:gd name="connsiteY1" fmla="*/ 428628 h 428628"/>
                <a:gd name="connsiteX2" fmla="*/ 0 w 357507"/>
                <a:gd name="connsiteY2" fmla="*/ 0 h 428628"/>
                <a:gd name="connsiteX3" fmla="*/ 213360 w 357507"/>
                <a:gd name="connsiteY3" fmla="*/ 251468 h 428628"/>
                <a:gd name="connsiteX4" fmla="*/ 357190 w 357507"/>
                <a:gd name="connsiteY4" fmla="*/ 71438 h 428628"/>
                <a:gd name="connsiteX5" fmla="*/ 357190 w 357507"/>
                <a:gd name="connsiteY5" fmla="*/ 428628 h 428628"/>
                <a:gd name="connsiteX0" fmla="*/ 357190 w 357507"/>
                <a:gd name="connsiteY0" fmla="*/ 428628 h 428628"/>
                <a:gd name="connsiteX1" fmla="*/ 0 w 357507"/>
                <a:gd name="connsiteY1" fmla="*/ 428628 h 428628"/>
                <a:gd name="connsiteX2" fmla="*/ 0 w 357507"/>
                <a:gd name="connsiteY2" fmla="*/ 0 h 428628"/>
                <a:gd name="connsiteX3" fmla="*/ 90799 w 357507"/>
                <a:gd name="connsiteY3" fmla="*/ 104783 h 428628"/>
                <a:gd name="connsiteX4" fmla="*/ 213360 w 357507"/>
                <a:gd name="connsiteY4" fmla="*/ 251468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71755 w 357507"/>
                <a:gd name="connsiteY3" fmla="*/ 71438 h 428628"/>
                <a:gd name="connsiteX4" fmla="*/ 213360 w 357507"/>
                <a:gd name="connsiteY4" fmla="*/ 251468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71755 w 357507"/>
                <a:gd name="connsiteY3" fmla="*/ 71438 h 428628"/>
                <a:gd name="connsiteX4" fmla="*/ 213360 w 357507"/>
                <a:gd name="connsiteY4" fmla="*/ 251468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81274 w 357507"/>
                <a:gd name="connsiteY3" fmla="*/ 76208 h 428628"/>
                <a:gd name="connsiteX4" fmla="*/ 213360 w 357507"/>
                <a:gd name="connsiteY4" fmla="*/ 251468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213360 w 357507"/>
                <a:gd name="connsiteY3" fmla="*/ 251468 h 428628"/>
                <a:gd name="connsiteX4" fmla="*/ 357190 w 357507"/>
                <a:gd name="connsiteY4" fmla="*/ 71438 h 428628"/>
                <a:gd name="connsiteX5" fmla="*/ 357190 w 357507"/>
                <a:gd name="connsiteY5" fmla="*/ 428628 h 428628"/>
                <a:gd name="connsiteX0" fmla="*/ 357190 w 357507"/>
                <a:gd name="connsiteY0" fmla="*/ 428628 h 428628"/>
                <a:gd name="connsiteX1" fmla="*/ 0 w 357507"/>
                <a:gd name="connsiteY1" fmla="*/ 428628 h 428628"/>
                <a:gd name="connsiteX2" fmla="*/ 0 w 357507"/>
                <a:gd name="connsiteY2" fmla="*/ 0 h 428628"/>
                <a:gd name="connsiteX3" fmla="*/ 214631 w 357507"/>
                <a:gd name="connsiteY3" fmla="*/ 285752 h 428628"/>
                <a:gd name="connsiteX4" fmla="*/ 357190 w 357507"/>
                <a:gd name="connsiteY4" fmla="*/ 71438 h 428628"/>
                <a:gd name="connsiteX5" fmla="*/ 357190 w 357507"/>
                <a:gd name="connsiteY5" fmla="*/ 428628 h 428628"/>
                <a:gd name="connsiteX0" fmla="*/ 357190 w 357507"/>
                <a:gd name="connsiteY0" fmla="*/ 428628 h 428628"/>
                <a:gd name="connsiteX1" fmla="*/ 0 w 357507"/>
                <a:gd name="connsiteY1" fmla="*/ 428628 h 428628"/>
                <a:gd name="connsiteX2" fmla="*/ 0 w 357507"/>
                <a:gd name="connsiteY2" fmla="*/ 0 h 428628"/>
                <a:gd name="connsiteX3" fmla="*/ 57462 w 357507"/>
                <a:gd name="connsiteY3" fmla="*/ 85733 h 428628"/>
                <a:gd name="connsiteX4" fmla="*/ 214631 w 357507"/>
                <a:gd name="connsiteY4" fmla="*/ 285752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57462 w 357507"/>
                <a:gd name="connsiteY3" fmla="*/ 85733 h 428628"/>
                <a:gd name="connsiteX4" fmla="*/ 214631 w 357507"/>
                <a:gd name="connsiteY4" fmla="*/ 285752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57462 w 357507"/>
                <a:gd name="connsiteY3" fmla="*/ 85733 h 428628"/>
                <a:gd name="connsiteX4" fmla="*/ 214631 w 357507"/>
                <a:gd name="connsiteY4" fmla="*/ 285752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57462 w 357507"/>
                <a:gd name="connsiteY3" fmla="*/ 85733 h 428628"/>
                <a:gd name="connsiteX4" fmla="*/ 214631 w 357507"/>
                <a:gd name="connsiteY4" fmla="*/ 285752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57462 w 357507"/>
                <a:gd name="connsiteY3" fmla="*/ 85733 h 428628"/>
                <a:gd name="connsiteX4" fmla="*/ 214631 w 357507"/>
                <a:gd name="connsiteY4" fmla="*/ 285752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88413 w 357507"/>
                <a:gd name="connsiteY3" fmla="*/ 119078 h 428628"/>
                <a:gd name="connsiteX4" fmla="*/ 214631 w 357507"/>
                <a:gd name="connsiteY4" fmla="*/ 285752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88413 w 357507"/>
                <a:gd name="connsiteY3" fmla="*/ 119078 h 428628"/>
                <a:gd name="connsiteX4" fmla="*/ 347974 w 357507"/>
                <a:gd name="connsiteY4" fmla="*/ 119071 h 428628"/>
                <a:gd name="connsiteX5" fmla="*/ 357190 w 357507"/>
                <a:gd name="connsiteY5" fmla="*/ 71438 h 428628"/>
                <a:gd name="connsiteX6" fmla="*/ 357190 w 357507"/>
                <a:gd name="connsiteY6" fmla="*/ 428628 h 428628"/>
                <a:gd name="connsiteX0" fmla="*/ 428620 w 428620"/>
                <a:gd name="connsiteY0" fmla="*/ 426252 h 428628"/>
                <a:gd name="connsiteX1" fmla="*/ 0 w 428620"/>
                <a:gd name="connsiteY1" fmla="*/ 428628 h 428628"/>
                <a:gd name="connsiteX2" fmla="*/ 0 w 428620"/>
                <a:gd name="connsiteY2" fmla="*/ 0 h 428628"/>
                <a:gd name="connsiteX3" fmla="*/ 88413 w 428620"/>
                <a:gd name="connsiteY3" fmla="*/ 119078 h 428628"/>
                <a:gd name="connsiteX4" fmla="*/ 347974 w 428620"/>
                <a:gd name="connsiteY4" fmla="*/ 119071 h 428628"/>
                <a:gd name="connsiteX5" fmla="*/ 357190 w 428620"/>
                <a:gd name="connsiteY5" fmla="*/ 71438 h 428628"/>
                <a:gd name="connsiteX6" fmla="*/ 428620 w 428620"/>
                <a:gd name="connsiteY6" fmla="*/ 426252 h 428628"/>
                <a:gd name="connsiteX0" fmla="*/ 428620 w 428620"/>
                <a:gd name="connsiteY0" fmla="*/ 426252 h 428628"/>
                <a:gd name="connsiteX1" fmla="*/ 0 w 428620"/>
                <a:gd name="connsiteY1" fmla="*/ 428628 h 428628"/>
                <a:gd name="connsiteX2" fmla="*/ 0 w 428620"/>
                <a:gd name="connsiteY2" fmla="*/ 0 h 428628"/>
                <a:gd name="connsiteX3" fmla="*/ 88413 w 428620"/>
                <a:gd name="connsiteY3" fmla="*/ 119078 h 428628"/>
                <a:gd name="connsiteX4" fmla="*/ 347974 w 428620"/>
                <a:gd name="connsiteY4" fmla="*/ 119071 h 428628"/>
                <a:gd name="connsiteX5" fmla="*/ 423857 w 428620"/>
                <a:gd name="connsiteY5" fmla="*/ 21439 h 428628"/>
                <a:gd name="connsiteX6" fmla="*/ 428620 w 428620"/>
                <a:gd name="connsiteY6" fmla="*/ 426252 h 428628"/>
                <a:gd name="connsiteX0" fmla="*/ 428620 w 431310"/>
                <a:gd name="connsiteY0" fmla="*/ 426252 h 428628"/>
                <a:gd name="connsiteX1" fmla="*/ 0 w 431310"/>
                <a:gd name="connsiteY1" fmla="*/ 428628 h 428628"/>
                <a:gd name="connsiteX2" fmla="*/ 0 w 431310"/>
                <a:gd name="connsiteY2" fmla="*/ 0 h 428628"/>
                <a:gd name="connsiteX3" fmla="*/ 88413 w 431310"/>
                <a:gd name="connsiteY3" fmla="*/ 119078 h 428628"/>
                <a:gd name="connsiteX4" fmla="*/ 347974 w 431310"/>
                <a:gd name="connsiteY4" fmla="*/ 119071 h 428628"/>
                <a:gd name="connsiteX5" fmla="*/ 430993 w 431310"/>
                <a:gd name="connsiteY5" fmla="*/ 19066 h 428628"/>
                <a:gd name="connsiteX6" fmla="*/ 428620 w 431310"/>
                <a:gd name="connsiteY6" fmla="*/ 426252 h 428628"/>
                <a:gd name="connsiteX0" fmla="*/ 428620 w 443217"/>
                <a:gd name="connsiteY0" fmla="*/ 428618 h 430994"/>
                <a:gd name="connsiteX1" fmla="*/ 0 w 443217"/>
                <a:gd name="connsiteY1" fmla="*/ 430994 h 430994"/>
                <a:gd name="connsiteX2" fmla="*/ 0 w 443217"/>
                <a:gd name="connsiteY2" fmla="*/ 2366 h 430994"/>
                <a:gd name="connsiteX3" fmla="*/ 88413 w 443217"/>
                <a:gd name="connsiteY3" fmla="*/ 121444 h 430994"/>
                <a:gd name="connsiteX4" fmla="*/ 347974 w 443217"/>
                <a:gd name="connsiteY4" fmla="*/ 121437 h 430994"/>
                <a:gd name="connsiteX5" fmla="*/ 442900 w 443217"/>
                <a:gd name="connsiteY5" fmla="*/ 0 h 430994"/>
                <a:gd name="connsiteX6" fmla="*/ 428620 w 443217"/>
                <a:gd name="connsiteY6" fmla="*/ 428618 h 430994"/>
                <a:gd name="connsiteX0" fmla="*/ 516726 w 517035"/>
                <a:gd name="connsiteY0" fmla="*/ 430999 h 502433"/>
                <a:gd name="connsiteX1" fmla="*/ 73818 w 517035"/>
                <a:gd name="connsiteY1" fmla="*/ 430994 h 502433"/>
                <a:gd name="connsiteX2" fmla="*/ 73818 w 517035"/>
                <a:gd name="connsiteY2" fmla="*/ 2366 h 502433"/>
                <a:gd name="connsiteX3" fmla="*/ 162231 w 517035"/>
                <a:gd name="connsiteY3" fmla="*/ 121444 h 502433"/>
                <a:gd name="connsiteX4" fmla="*/ 421792 w 517035"/>
                <a:gd name="connsiteY4" fmla="*/ 121437 h 502433"/>
                <a:gd name="connsiteX5" fmla="*/ 516718 w 517035"/>
                <a:gd name="connsiteY5" fmla="*/ 0 h 502433"/>
                <a:gd name="connsiteX6" fmla="*/ 516726 w 517035"/>
                <a:gd name="connsiteY6" fmla="*/ 430999 h 502433"/>
                <a:gd name="connsiteX0" fmla="*/ 521489 w 521798"/>
                <a:gd name="connsiteY0" fmla="*/ 430999 h 497671"/>
                <a:gd name="connsiteX1" fmla="*/ 73818 w 521798"/>
                <a:gd name="connsiteY1" fmla="*/ 426232 h 497671"/>
                <a:gd name="connsiteX2" fmla="*/ 78581 w 521798"/>
                <a:gd name="connsiteY2" fmla="*/ 2366 h 497671"/>
                <a:gd name="connsiteX3" fmla="*/ 166994 w 521798"/>
                <a:gd name="connsiteY3" fmla="*/ 121444 h 497671"/>
                <a:gd name="connsiteX4" fmla="*/ 426555 w 521798"/>
                <a:gd name="connsiteY4" fmla="*/ 121437 h 497671"/>
                <a:gd name="connsiteX5" fmla="*/ 521481 w 521798"/>
                <a:gd name="connsiteY5" fmla="*/ 0 h 497671"/>
                <a:gd name="connsiteX6" fmla="*/ 521489 w 521798"/>
                <a:gd name="connsiteY6" fmla="*/ 430999 h 497671"/>
                <a:gd name="connsiteX0" fmla="*/ 521489 w 521798"/>
                <a:gd name="connsiteY0" fmla="*/ 430999 h 497671"/>
                <a:gd name="connsiteX1" fmla="*/ 73818 w 521798"/>
                <a:gd name="connsiteY1" fmla="*/ 426232 h 497671"/>
                <a:gd name="connsiteX2" fmla="*/ 78581 w 521798"/>
                <a:gd name="connsiteY2" fmla="*/ 2366 h 497671"/>
                <a:gd name="connsiteX3" fmla="*/ 166994 w 521798"/>
                <a:gd name="connsiteY3" fmla="*/ 121444 h 497671"/>
                <a:gd name="connsiteX4" fmla="*/ 426555 w 521798"/>
                <a:gd name="connsiteY4" fmla="*/ 121437 h 497671"/>
                <a:gd name="connsiteX5" fmla="*/ 521481 w 521798"/>
                <a:gd name="connsiteY5" fmla="*/ 0 h 497671"/>
                <a:gd name="connsiteX6" fmla="*/ 521489 w 521798"/>
                <a:gd name="connsiteY6" fmla="*/ 430999 h 497671"/>
                <a:gd name="connsiteX0" fmla="*/ 447671 w 447980"/>
                <a:gd name="connsiteY0" fmla="*/ 430999 h 497671"/>
                <a:gd name="connsiteX1" fmla="*/ 0 w 447980"/>
                <a:gd name="connsiteY1" fmla="*/ 426232 h 497671"/>
                <a:gd name="connsiteX2" fmla="*/ 4763 w 447980"/>
                <a:gd name="connsiteY2" fmla="*/ 2366 h 497671"/>
                <a:gd name="connsiteX3" fmla="*/ 93176 w 447980"/>
                <a:gd name="connsiteY3" fmla="*/ 121444 h 497671"/>
                <a:gd name="connsiteX4" fmla="*/ 352737 w 447980"/>
                <a:gd name="connsiteY4" fmla="*/ 121437 h 497671"/>
                <a:gd name="connsiteX5" fmla="*/ 447663 w 447980"/>
                <a:gd name="connsiteY5" fmla="*/ 0 h 497671"/>
                <a:gd name="connsiteX6" fmla="*/ 447671 w 447980"/>
                <a:gd name="connsiteY6" fmla="*/ 430999 h 497671"/>
                <a:gd name="connsiteX0" fmla="*/ 450051 w 450360"/>
                <a:gd name="connsiteY0" fmla="*/ 430999 h 497671"/>
                <a:gd name="connsiteX1" fmla="*/ 2380 w 450360"/>
                <a:gd name="connsiteY1" fmla="*/ 426232 h 497671"/>
                <a:gd name="connsiteX2" fmla="*/ 7143 w 450360"/>
                <a:gd name="connsiteY2" fmla="*/ 2366 h 497671"/>
                <a:gd name="connsiteX3" fmla="*/ 95556 w 450360"/>
                <a:gd name="connsiteY3" fmla="*/ 121444 h 497671"/>
                <a:gd name="connsiteX4" fmla="*/ 355117 w 450360"/>
                <a:gd name="connsiteY4" fmla="*/ 121437 h 497671"/>
                <a:gd name="connsiteX5" fmla="*/ 450043 w 450360"/>
                <a:gd name="connsiteY5" fmla="*/ 0 h 497671"/>
                <a:gd name="connsiteX6" fmla="*/ 450051 w 450360"/>
                <a:gd name="connsiteY6" fmla="*/ 430999 h 497671"/>
                <a:gd name="connsiteX0" fmla="*/ 450051 w 450360"/>
                <a:gd name="connsiteY0" fmla="*/ 430999 h 433377"/>
                <a:gd name="connsiteX1" fmla="*/ 2380 w 450360"/>
                <a:gd name="connsiteY1" fmla="*/ 426232 h 433377"/>
                <a:gd name="connsiteX2" fmla="*/ 7143 w 450360"/>
                <a:gd name="connsiteY2" fmla="*/ 2366 h 433377"/>
                <a:gd name="connsiteX3" fmla="*/ 95556 w 450360"/>
                <a:gd name="connsiteY3" fmla="*/ 121444 h 433377"/>
                <a:gd name="connsiteX4" fmla="*/ 355117 w 450360"/>
                <a:gd name="connsiteY4" fmla="*/ 121437 h 433377"/>
                <a:gd name="connsiteX5" fmla="*/ 450043 w 450360"/>
                <a:gd name="connsiteY5" fmla="*/ 0 h 433377"/>
                <a:gd name="connsiteX6" fmla="*/ 450051 w 450360"/>
                <a:gd name="connsiteY6" fmla="*/ 430999 h 433377"/>
                <a:gd name="connsiteX0" fmla="*/ 447669 w 447978"/>
                <a:gd name="connsiteY0" fmla="*/ 430999 h 430999"/>
                <a:gd name="connsiteX1" fmla="*/ 2380 w 447978"/>
                <a:gd name="connsiteY1" fmla="*/ 428613 h 430999"/>
                <a:gd name="connsiteX2" fmla="*/ 4761 w 447978"/>
                <a:gd name="connsiteY2" fmla="*/ 2366 h 430999"/>
                <a:gd name="connsiteX3" fmla="*/ 93174 w 447978"/>
                <a:gd name="connsiteY3" fmla="*/ 121444 h 430999"/>
                <a:gd name="connsiteX4" fmla="*/ 352735 w 447978"/>
                <a:gd name="connsiteY4" fmla="*/ 121437 h 430999"/>
                <a:gd name="connsiteX5" fmla="*/ 447661 w 447978"/>
                <a:gd name="connsiteY5" fmla="*/ 0 h 430999"/>
                <a:gd name="connsiteX6" fmla="*/ 447669 w 447978"/>
                <a:gd name="connsiteY6" fmla="*/ 430999 h 43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978" h="430999">
                  <a:moveTo>
                    <a:pt x="447669" y="430999"/>
                  </a:moveTo>
                  <a:lnTo>
                    <a:pt x="2380" y="428613"/>
                  </a:lnTo>
                  <a:cubicBezTo>
                    <a:pt x="0" y="335743"/>
                    <a:pt x="4761" y="145242"/>
                    <a:pt x="4761" y="2366"/>
                  </a:cubicBezTo>
                  <a:lnTo>
                    <a:pt x="93174" y="121444"/>
                  </a:lnTo>
                  <a:lnTo>
                    <a:pt x="352735" y="121437"/>
                  </a:lnTo>
                  <a:lnTo>
                    <a:pt x="447661" y="0"/>
                  </a:lnTo>
                  <a:cubicBezTo>
                    <a:pt x="447978" y="118430"/>
                    <a:pt x="447352" y="312569"/>
                    <a:pt x="447669" y="430999"/>
                  </a:cubicBezTo>
                  <a:close/>
                </a:path>
              </a:pathLst>
            </a:custGeom>
            <a:solidFill>
              <a:srgbClr val="C00000">
                <a:alpha val="37000"/>
              </a:srgbClr>
            </a:solidFill>
            <a:ln>
              <a:solidFill>
                <a:srgbClr val="000000"/>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grpSp>
    </p:spTree>
    <p:extLst>
      <p:ext uri="{BB962C8B-B14F-4D97-AF65-F5344CB8AC3E}">
        <p14:creationId xmlns:p14="http://schemas.microsoft.com/office/powerpoint/2010/main" val="9791088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en-GB" dirty="0" smtClean="0"/>
              <a:t>Fundamentals</a:t>
            </a:r>
            <a:endParaRPr lang="en-GB" dirty="0"/>
          </a:p>
        </p:txBody>
      </p:sp>
      <p:sp>
        <p:nvSpPr>
          <p:cNvPr id="3" name="Textplatzhalter 2"/>
          <p:cNvSpPr>
            <a:spLocks noGrp="1"/>
          </p:cNvSpPr>
          <p:nvPr>
            <p:ph type="body" sz="quarter" idx="11"/>
          </p:nvPr>
        </p:nvSpPr>
        <p:spPr/>
        <p:txBody>
          <a:bodyPr/>
          <a:lstStyle/>
          <a:p>
            <a:r>
              <a:rPr lang="en-GB" dirty="0" smtClean="0"/>
              <a:t>Measurement Technology</a:t>
            </a:r>
            <a:endParaRPr lang="en-GB" dirty="0"/>
          </a:p>
        </p:txBody>
      </p:sp>
      <p:sp>
        <p:nvSpPr>
          <p:cNvPr id="4" name="Textplatzhalter 3"/>
          <p:cNvSpPr>
            <a:spLocks noGrp="1"/>
          </p:cNvSpPr>
          <p:nvPr>
            <p:ph type="body" sz="quarter" idx="12"/>
          </p:nvPr>
        </p:nvSpPr>
        <p:spPr/>
        <p:txBody>
          <a:bodyPr/>
          <a:lstStyle/>
          <a:p>
            <a:r>
              <a:rPr lang="en-GB" dirty="0" smtClean="0"/>
              <a:t>Aachen, 29. April 2024</a:t>
            </a:r>
            <a:endParaRPr lang="en-GB" dirty="0"/>
          </a:p>
        </p:txBody>
      </p:sp>
      <p:sp>
        <p:nvSpPr>
          <p:cNvPr id="5" name="Textplatzhalter 4"/>
          <p:cNvSpPr>
            <a:spLocks noGrp="1"/>
          </p:cNvSpPr>
          <p:nvPr>
            <p:ph type="body" sz="quarter" idx="13"/>
          </p:nvPr>
        </p:nvSpPr>
        <p:spPr/>
        <p:txBody>
          <a:bodyPr/>
          <a:lstStyle/>
          <a:p>
            <a:r>
              <a:rPr lang="de-DE" altLang="zh-CN" dirty="0" smtClean="0"/>
              <a:t>Gergely Bilkei-Gorzo, </a:t>
            </a:r>
            <a:r>
              <a:rPr lang="de-DE" altLang="zh-CN" dirty="0" err="1" smtClean="0"/>
              <a:t>M.Sc</a:t>
            </a:r>
            <a:r>
              <a:rPr lang="de-DE" altLang="zh-CN" dirty="0" smtClean="0"/>
              <a:t>.</a:t>
            </a:r>
            <a:endParaRPr lang="en-GB" dirty="0"/>
          </a:p>
        </p:txBody>
      </p:sp>
    </p:spTree>
    <p:extLst>
      <p:ext uri="{BB962C8B-B14F-4D97-AF65-F5344CB8AC3E}">
        <p14:creationId xmlns:p14="http://schemas.microsoft.com/office/powerpoint/2010/main" val="37038626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Data Processing and Logging</a:t>
            </a:r>
          </a:p>
          <a:p>
            <a:r>
              <a:rPr lang="de-DE" altLang="zh-CN" dirty="0" smtClean="0"/>
              <a:t>Analog Digital </a:t>
            </a:r>
            <a:r>
              <a:rPr lang="de-DE" altLang="zh-CN" dirty="0" err="1" smtClean="0"/>
              <a:t>Conversion</a:t>
            </a:r>
            <a:r>
              <a:rPr lang="de-DE" altLang="zh-CN" dirty="0" smtClean="0"/>
              <a:t> - Aliasing</a:t>
            </a:r>
            <a:r>
              <a:rPr lang="de-DE" altLang="zh-CN" dirty="0"/>
              <a:t>	</a:t>
            </a:r>
          </a:p>
          <a:p>
            <a:endParaRPr lang="de-DE" altLang="zh-CN" dirty="0"/>
          </a:p>
        </p:txBody>
      </p:sp>
      <p:sp>
        <p:nvSpPr>
          <p:cNvPr id="4" name="Rectangle 3"/>
          <p:cNvSpPr txBox="1">
            <a:spLocks noChangeArrowheads="1"/>
          </p:cNvSpPr>
          <p:nvPr/>
        </p:nvSpPr>
        <p:spPr bwMode="auto">
          <a:xfrm>
            <a:off x="634781" y="4316892"/>
            <a:ext cx="11163340" cy="177640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215900" lvl="0" indent="-215900" defTabSz="215900" fontAlgn="base">
              <a:spcBef>
                <a:spcPct val="0"/>
              </a:spcBef>
              <a:spcAft>
                <a:spcPct val="0"/>
              </a:spcAft>
              <a:buClr>
                <a:schemeClr val="tx2"/>
              </a:buClr>
              <a:buFont typeface="Wingdings" panose="05000000000000000000" pitchFamily="2" charset="2"/>
              <a:buChar char="§"/>
              <a:tabLst>
                <a:tab pos="215900" algn="l"/>
              </a:tabLst>
              <a:defRPr/>
            </a:pPr>
            <a:r>
              <a:rPr lang="en-GB" sz="2000" dirty="0">
                <a:latin typeface="Arial" panose="020B0604020202020204" pitchFamily="34" charset="0"/>
                <a:ea typeface="ＭＳ Ｐゴシック" charset="0"/>
                <a:cs typeface="Arial" panose="020B0604020202020204" pitchFamily="34" charset="0"/>
              </a:rPr>
              <a:t>Aliasing is the </a:t>
            </a:r>
            <a:r>
              <a:rPr lang="en-GB" sz="2000" b="1" dirty="0">
                <a:latin typeface="Arial" panose="020B0604020202020204" pitchFamily="34" charset="0"/>
                <a:ea typeface="ＭＳ Ｐゴシック" charset="0"/>
                <a:cs typeface="Arial" panose="020B0604020202020204" pitchFamily="34" charset="0"/>
              </a:rPr>
              <a:t>overlapping</a:t>
            </a:r>
            <a:r>
              <a:rPr lang="en-GB" sz="2000" dirty="0">
                <a:latin typeface="Arial" panose="020B0604020202020204" pitchFamily="34" charset="0"/>
                <a:ea typeface="ＭＳ Ｐゴシック" charset="0"/>
                <a:cs typeface="Arial" panose="020B0604020202020204" pitchFamily="34" charset="0"/>
              </a:rPr>
              <a:t> of frequency signals</a:t>
            </a:r>
          </a:p>
          <a:p>
            <a:pPr marL="215900" lvl="0" indent="-215900" defTabSz="215900" fontAlgn="base">
              <a:spcBef>
                <a:spcPct val="0"/>
              </a:spcBef>
              <a:spcAft>
                <a:spcPct val="0"/>
              </a:spcAft>
              <a:buClr>
                <a:schemeClr val="tx2"/>
              </a:buClr>
              <a:buFont typeface="Wingdings" panose="05000000000000000000" pitchFamily="2" charset="2"/>
              <a:buChar char="§"/>
              <a:tabLst>
                <a:tab pos="215900" algn="l"/>
              </a:tabLst>
              <a:defRPr/>
            </a:pPr>
            <a:r>
              <a:rPr lang="en-GB" sz="2000" dirty="0">
                <a:latin typeface="Arial" panose="020B0604020202020204" pitchFamily="34" charset="0"/>
                <a:ea typeface="ＭＳ Ｐゴシック" charset="0"/>
                <a:cs typeface="Arial" panose="020B0604020202020204" pitchFamily="34" charset="0"/>
              </a:rPr>
              <a:t>Very </a:t>
            </a:r>
            <a:r>
              <a:rPr lang="en-GB" sz="2000" b="1" dirty="0">
                <a:latin typeface="Arial" panose="020B0604020202020204" pitchFamily="34" charset="0"/>
                <a:ea typeface="ＭＳ Ｐゴシック" charset="0"/>
                <a:cs typeface="Arial" panose="020B0604020202020204" pitchFamily="34" charset="0"/>
              </a:rPr>
              <a:t>low</a:t>
            </a:r>
            <a:r>
              <a:rPr lang="en-GB" sz="2000" dirty="0">
                <a:latin typeface="Arial" panose="020B0604020202020204" pitchFamily="34" charset="0"/>
                <a:ea typeface="ＭＳ Ｐゴシック" charset="0"/>
                <a:cs typeface="Arial" panose="020B0604020202020204" pitchFamily="34" charset="0"/>
              </a:rPr>
              <a:t> sampling frequencies f (1/T) lead to aliasing </a:t>
            </a:r>
            <a:br>
              <a:rPr lang="en-GB" sz="2000" dirty="0">
                <a:latin typeface="Arial" panose="020B0604020202020204" pitchFamily="34" charset="0"/>
                <a:ea typeface="ＭＳ Ｐゴシック" charset="0"/>
                <a:cs typeface="Arial" panose="020B0604020202020204" pitchFamily="34" charset="0"/>
              </a:rPr>
            </a:br>
            <a:r>
              <a:rPr lang="en-GB" sz="2000" dirty="0">
                <a:latin typeface="Arial" panose="020B0604020202020204" pitchFamily="34" charset="0"/>
                <a:ea typeface="ＭＳ Ｐゴシック" charset="0"/>
                <a:cs typeface="Arial" panose="020B0604020202020204" pitchFamily="34" charset="0"/>
                <a:sym typeface="Wingdings" pitchFamily="2" charset="2"/>
              </a:rPr>
              <a:t> Overlapping of neighbouring spectra</a:t>
            </a:r>
          </a:p>
          <a:p>
            <a:pPr marL="215900" lvl="0" indent="-215900" defTabSz="215900" fontAlgn="base">
              <a:spcBef>
                <a:spcPct val="0"/>
              </a:spcBef>
              <a:spcAft>
                <a:spcPct val="0"/>
              </a:spcAft>
              <a:buClr>
                <a:schemeClr val="tx2"/>
              </a:buClr>
              <a:buFont typeface="Wingdings" panose="05000000000000000000" pitchFamily="2" charset="2"/>
              <a:buChar char="§"/>
              <a:tabLst>
                <a:tab pos="215900" algn="l"/>
              </a:tabLst>
              <a:defRPr/>
            </a:pPr>
            <a:r>
              <a:rPr lang="en-GB" sz="2000" dirty="0">
                <a:latin typeface="Arial" panose="020B0604020202020204" pitchFamily="34" charset="0"/>
                <a:ea typeface="ＭＳ Ｐゴシック" charset="0"/>
                <a:cs typeface="Arial" panose="020B0604020202020204" pitchFamily="34" charset="0"/>
              </a:rPr>
              <a:t>Sampling should be done at a frequency </a:t>
            </a:r>
            <a:r>
              <a:rPr lang="en-GB" sz="2000" dirty="0" err="1">
                <a:latin typeface="Arial" panose="020B0604020202020204" pitchFamily="34" charset="0"/>
                <a:ea typeface="ＭＳ Ｐゴシック" charset="0"/>
                <a:cs typeface="Arial" panose="020B0604020202020204" pitchFamily="34" charset="0"/>
              </a:rPr>
              <a:t>fg</a:t>
            </a:r>
            <a:r>
              <a:rPr lang="en-GB" sz="2000" dirty="0">
                <a:latin typeface="Arial" panose="020B0604020202020204" pitchFamily="34" charset="0"/>
                <a:ea typeface="ＭＳ Ｐゴシック" charset="0"/>
                <a:cs typeface="Arial" panose="020B0604020202020204" pitchFamily="34" charset="0"/>
              </a:rPr>
              <a:t> which is at least </a:t>
            </a:r>
            <a:r>
              <a:rPr lang="en-GB" sz="2000" b="1" dirty="0">
                <a:latin typeface="Arial" panose="020B0604020202020204" pitchFamily="34" charset="0"/>
                <a:ea typeface="ＭＳ Ｐゴシック" charset="0"/>
                <a:cs typeface="Arial" panose="020B0604020202020204" pitchFamily="34" charset="0"/>
              </a:rPr>
              <a:t>twice</a:t>
            </a:r>
            <a:r>
              <a:rPr lang="en-GB" sz="2000" dirty="0">
                <a:latin typeface="Arial" panose="020B0604020202020204" pitchFamily="34" charset="0"/>
                <a:ea typeface="ＭＳ Ｐゴシック" charset="0"/>
                <a:cs typeface="Arial" panose="020B0604020202020204" pitchFamily="34" charset="0"/>
              </a:rPr>
              <a:t> the highest frequency in the spectrum </a:t>
            </a:r>
            <a:r>
              <a:rPr lang="en-GB" sz="2000" dirty="0">
                <a:latin typeface="Arial" panose="020B0604020202020204" pitchFamily="34" charset="0"/>
                <a:ea typeface="ＭＳ Ｐゴシック" charset="0"/>
                <a:cs typeface="Arial" panose="020B0604020202020204" pitchFamily="34" charset="0"/>
                <a:sym typeface="Wingdings" pitchFamily="2" charset="2"/>
              </a:rPr>
              <a:t> </a:t>
            </a:r>
            <a:r>
              <a:rPr lang="en-GB" sz="2000" dirty="0" err="1">
                <a:latin typeface="Arial" panose="020B0604020202020204" pitchFamily="34" charset="0"/>
                <a:ea typeface="ＭＳ Ｐゴシック" charset="0"/>
                <a:cs typeface="Arial" panose="020B0604020202020204" pitchFamily="34" charset="0"/>
              </a:rPr>
              <a:t>Nyquist</a:t>
            </a:r>
            <a:r>
              <a:rPr lang="en-GB" sz="2000" dirty="0">
                <a:latin typeface="Arial" panose="020B0604020202020204" pitchFamily="34" charset="0"/>
                <a:ea typeface="ＭＳ Ｐゴシック" charset="0"/>
                <a:cs typeface="Arial" panose="020B0604020202020204" pitchFamily="34" charset="0"/>
              </a:rPr>
              <a:t> </a:t>
            </a:r>
            <a:r>
              <a:rPr lang="en-GB" sz="2000" dirty="0" err="1">
                <a:latin typeface="Arial" panose="020B0604020202020204" pitchFamily="34" charset="0"/>
                <a:ea typeface="ＭＳ Ｐゴシック" charset="0"/>
                <a:cs typeface="Arial" panose="020B0604020202020204" pitchFamily="34" charset="0"/>
              </a:rPr>
              <a:t>Frequenz</a:t>
            </a:r>
            <a:endParaRPr lang="en-GB" sz="2000" dirty="0">
              <a:latin typeface="Arial" panose="020B0604020202020204" pitchFamily="34" charset="0"/>
              <a:ea typeface="ＭＳ Ｐゴシック" charset="0"/>
              <a:cs typeface="Arial" panose="020B0604020202020204" pitchFamily="34" charset="0"/>
            </a:endParaRPr>
          </a:p>
        </p:txBody>
      </p:sp>
      <p:grpSp>
        <p:nvGrpSpPr>
          <p:cNvPr id="62" name="Gruppieren 61"/>
          <p:cNvGrpSpPr>
            <a:grpSpLocks/>
          </p:cNvGrpSpPr>
          <p:nvPr/>
        </p:nvGrpSpPr>
        <p:grpSpPr>
          <a:xfrm>
            <a:off x="1337035" y="1569595"/>
            <a:ext cx="6766868" cy="1931413"/>
            <a:chOff x="653196" y="2140529"/>
            <a:chExt cx="7382038" cy="1892003"/>
          </a:xfrm>
        </p:grpSpPr>
        <p:sp>
          <p:nvSpPr>
            <p:cNvPr id="63" name="Freihandform 62"/>
            <p:cNvSpPr/>
            <p:nvPr/>
          </p:nvSpPr>
          <p:spPr bwMode="auto">
            <a:xfrm>
              <a:off x="653196" y="2145703"/>
              <a:ext cx="670802" cy="1883066"/>
            </a:xfrm>
            <a:custGeom>
              <a:avLst/>
              <a:gdLst>
                <a:gd name="connsiteX0" fmla="*/ 0 w 666044"/>
                <a:gd name="connsiteY0" fmla="*/ 1104430 h 2199451"/>
                <a:gd name="connsiteX1" fmla="*/ 135466 w 666044"/>
                <a:gd name="connsiteY1" fmla="*/ 156163 h 2199451"/>
                <a:gd name="connsiteX2" fmla="*/ 485422 w 666044"/>
                <a:gd name="connsiteY2" fmla="*/ 2041407 h 2199451"/>
                <a:gd name="connsiteX3" fmla="*/ 666044 w 666044"/>
                <a:gd name="connsiteY3" fmla="*/ 1104430 h 2199451"/>
                <a:gd name="connsiteX4" fmla="*/ 666044 w 666044"/>
                <a:gd name="connsiteY4" fmla="*/ 1104430 h 2199451"/>
                <a:gd name="connsiteX0" fmla="*/ 0 w 666044"/>
                <a:gd name="connsiteY0" fmla="*/ 1091086 h 2183884"/>
                <a:gd name="connsiteX1" fmla="*/ 172640 w 666044"/>
                <a:gd name="connsiteY1" fmla="*/ 156163 h 2183884"/>
                <a:gd name="connsiteX2" fmla="*/ 485422 w 666044"/>
                <a:gd name="connsiteY2" fmla="*/ 2028063 h 2183884"/>
                <a:gd name="connsiteX3" fmla="*/ 666044 w 666044"/>
                <a:gd name="connsiteY3" fmla="*/ 1091086 h 2183884"/>
                <a:gd name="connsiteX4" fmla="*/ 666044 w 666044"/>
                <a:gd name="connsiteY4" fmla="*/ 1091086 h 2183884"/>
                <a:gd name="connsiteX0" fmla="*/ 3231 w 669275"/>
                <a:gd name="connsiteY0" fmla="*/ 936193 h 2028991"/>
                <a:gd name="connsiteX1" fmla="*/ 175871 w 669275"/>
                <a:gd name="connsiteY1" fmla="*/ 1270 h 2028991"/>
                <a:gd name="connsiteX2" fmla="*/ 488653 w 669275"/>
                <a:gd name="connsiteY2" fmla="*/ 1873170 h 2028991"/>
                <a:gd name="connsiteX3" fmla="*/ 669275 w 669275"/>
                <a:gd name="connsiteY3" fmla="*/ 936193 h 2028991"/>
                <a:gd name="connsiteX4" fmla="*/ 669275 w 669275"/>
                <a:gd name="connsiteY4" fmla="*/ 936193 h 2028991"/>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1874522"/>
                <a:gd name="connsiteX1" fmla="*/ 172640 w 666044"/>
                <a:gd name="connsiteY1" fmla="*/ 2381 h 1874522"/>
                <a:gd name="connsiteX2" fmla="*/ 485422 w 666044"/>
                <a:gd name="connsiteY2" fmla="*/ 1874281 h 1874522"/>
                <a:gd name="connsiteX3" fmla="*/ 666044 w 666044"/>
                <a:gd name="connsiteY3" fmla="*/ 937304 h 1874522"/>
                <a:gd name="connsiteX4" fmla="*/ 666044 w 666044"/>
                <a:gd name="connsiteY4" fmla="*/ 937304 h 1874522"/>
                <a:gd name="connsiteX0" fmla="*/ 0 w 666044"/>
                <a:gd name="connsiteY0" fmla="*/ 937304 h 1884043"/>
                <a:gd name="connsiteX1" fmla="*/ 172640 w 666044"/>
                <a:gd name="connsiteY1" fmla="*/ 2381 h 1884043"/>
                <a:gd name="connsiteX2" fmla="*/ 504496 w 666044"/>
                <a:gd name="connsiteY2" fmla="*/ 1883802 h 1884043"/>
                <a:gd name="connsiteX3" fmla="*/ 666044 w 666044"/>
                <a:gd name="connsiteY3" fmla="*/ 937304 h 1884043"/>
                <a:gd name="connsiteX4" fmla="*/ 666044 w 666044"/>
                <a:gd name="connsiteY4" fmla="*/ 937304 h 1884043"/>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4" fmla="*/ 666044 w 666044"/>
                <a:gd name="connsiteY4" fmla="*/ 937304 h 1884204"/>
                <a:gd name="connsiteX0" fmla="*/ 0 w 700992"/>
                <a:gd name="connsiteY0" fmla="*/ 937304 h 1884204"/>
                <a:gd name="connsiteX1" fmla="*/ 172640 w 700992"/>
                <a:gd name="connsiteY1" fmla="*/ 2381 h 1884204"/>
                <a:gd name="connsiteX2" fmla="*/ 504496 w 700992"/>
                <a:gd name="connsiteY2" fmla="*/ 1883802 h 1884204"/>
                <a:gd name="connsiteX3" fmla="*/ 666044 w 700992"/>
                <a:gd name="connsiteY3" fmla="*/ 937304 h 1884204"/>
                <a:gd name="connsiteX4" fmla="*/ 700992 w 700992"/>
                <a:gd name="connsiteY4" fmla="*/ 945244 h 1884204"/>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70802"/>
                <a:gd name="connsiteY0" fmla="*/ 951594 h 1884204"/>
                <a:gd name="connsiteX1" fmla="*/ 174200 w 670802"/>
                <a:gd name="connsiteY1" fmla="*/ 2381 h 1884204"/>
                <a:gd name="connsiteX2" fmla="*/ 506056 w 670802"/>
                <a:gd name="connsiteY2" fmla="*/ 1883802 h 1884204"/>
                <a:gd name="connsiteX3" fmla="*/ 670802 w 670802"/>
                <a:gd name="connsiteY3" fmla="*/ 929369 h 1884204"/>
                <a:gd name="connsiteX0" fmla="*/ 0 w 670802"/>
                <a:gd name="connsiteY0" fmla="*/ 950465 h 1883075"/>
                <a:gd name="connsiteX1" fmla="*/ 174200 w 670802"/>
                <a:gd name="connsiteY1" fmla="*/ 1252 h 1883075"/>
                <a:gd name="connsiteX2" fmla="*/ 506056 w 670802"/>
                <a:gd name="connsiteY2" fmla="*/ 1882673 h 1883075"/>
                <a:gd name="connsiteX3" fmla="*/ 670802 w 670802"/>
                <a:gd name="connsiteY3" fmla="*/ 928240 h 1883075"/>
                <a:gd name="connsiteX0" fmla="*/ 0 w 670802"/>
                <a:gd name="connsiteY0" fmla="*/ 950456 h 1883066"/>
                <a:gd name="connsiteX1" fmla="*/ 174200 w 670802"/>
                <a:gd name="connsiteY1" fmla="*/ 1243 h 1883066"/>
                <a:gd name="connsiteX2" fmla="*/ 506056 w 670802"/>
                <a:gd name="connsiteY2" fmla="*/ 1882664 h 1883066"/>
                <a:gd name="connsiteX3" fmla="*/ 670802 w 670802"/>
                <a:gd name="connsiteY3" fmla="*/ 928231 h 1883066"/>
              </a:gdLst>
              <a:ahLst/>
              <a:cxnLst>
                <a:cxn ang="0">
                  <a:pos x="connsiteX0" y="connsiteY0"/>
                </a:cxn>
                <a:cxn ang="0">
                  <a:pos x="connsiteX1" y="connsiteY1"/>
                </a:cxn>
                <a:cxn ang="0">
                  <a:pos x="connsiteX2" y="connsiteY2"/>
                </a:cxn>
                <a:cxn ang="0">
                  <a:pos x="connsiteX3" y="connsiteY3"/>
                </a:cxn>
              </a:cxnLst>
              <a:rect l="l" t="t" r="r" b="b"/>
              <a:pathLst>
                <a:path w="670802" h="1883066">
                  <a:moveTo>
                    <a:pt x="0" y="950456"/>
                  </a:moveTo>
                  <a:cubicBezTo>
                    <a:pt x="36833" y="555410"/>
                    <a:pt x="112710" y="0"/>
                    <a:pt x="174200" y="1243"/>
                  </a:cubicBezTo>
                  <a:cubicBezTo>
                    <a:pt x="256702" y="2911"/>
                    <a:pt x="399743" y="1882063"/>
                    <a:pt x="506056" y="1882664"/>
                  </a:cubicBezTo>
                  <a:cubicBezTo>
                    <a:pt x="577200" y="1883066"/>
                    <a:pt x="647075" y="1192345"/>
                    <a:pt x="670802" y="928231"/>
                  </a:cubicBezTo>
                </a:path>
              </a:pathLst>
            </a:cu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64" name="Freihandform 63"/>
            <p:cNvSpPr/>
            <p:nvPr/>
          </p:nvSpPr>
          <p:spPr bwMode="auto">
            <a:xfrm>
              <a:off x="1325540" y="2149466"/>
              <a:ext cx="670802" cy="1883066"/>
            </a:xfrm>
            <a:custGeom>
              <a:avLst/>
              <a:gdLst>
                <a:gd name="connsiteX0" fmla="*/ 0 w 666044"/>
                <a:gd name="connsiteY0" fmla="*/ 1104430 h 2199451"/>
                <a:gd name="connsiteX1" fmla="*/ 135466 w 666044"/>
                <a:gd name="connsiteY1" fmla="*/ 156163 h 2199451"/>
                <a:gd name="connsiteX2" fmla="*/ 485422 w 666044"/>
                <a:gd name="connsiteY2" fmla="*/ 2041407 h 2199451"/>
                <a:gd name="connsiteX3" fmla="*/ 666044 w 666044"/>
                <a:gd name="connsiteY3" fmla="*/ 1104430 h 2199451"/>
                <a:gd name="connsiteX4" fmla="*/ 666044 w 666044"/>
                <a:gd name="connsiteY4" fmla="*/ 1104430 h 2199451"/>
                <a:gd name="connsiteX0" fmla="*/ 0 w 666044"/>
                <a:gd name="connsiteY0" fmla="*/ 1091086 h 2183884"/>
                <a:gd name="connsiteX1" fmla="*/ 172640 w 666044"/>
                <a:gd name="connsiteY1" fmla="*/ 156163 h 2183884"/>
                <a:gd name="connsiteX2" fmla="*/ 485422 w 666044"/>
                <a:gd name="connsiteY2" fmla="*/ 2028063 h 2183884"/>
                <a:gd name="connsiteX3" fmla="*/ 666044 w 666044"/>
                <a:gd name="connsiteY3" fmla="*/ 1091086 h 2183884"/>
                <a:gd name="connsiteX4" fmla="*/ 666044 w 666044"/>
                <a:gd name="connsiteY4" fmla="*/ 1091086 h 2183884"/>
                <a:gd name="connsiteX0" fmla="*/ 3231 w 669275"/>
                <a:gd name="connsiteY0" fmla="*/ 936193 h 2028991"/>
                <a:gd name="connsiteX1" fmla="*/ 175871 w 669275"/>
                <a:gd name="connsiteY1" fmla="*/ 1270 h 2028991"/>
                <a:gd name="connsiteX2" fmla="*/ 488653 w 669275"/>
                <a:gd name="connsiteY2" fmla="*/ 1873170 h 2028991"/>
                <a:gd name="connsiteX3" fmla="*/ 669275 w 669275"/>
                <a:gd name="connsiteY3" fmla="*/ 936193 h 2028991"/>
                <a:gd name="connsiteX4" fmla="*/ 669275 w 669275"/>
                <a:gd name="connsiteY4" fmla="*/ 936193 h 2028991"/>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1874522"/>
                <a:gd name="connsiteX1" fmla="*/ 172640 w 666044"/>
                <a:gd name="connsiteY1" fmla="*/ 2381 h 1874522"/>
                <a:gd name="connsiteX2" fmla="*/ 485422 w 666044"/>
                <a:gd name="connsiteY2" fmla="*/ 1874281 h 1874522"/>
                <a:gd name="connsiteX3" fmla="*/ 666044 w 666044"/>
                <a:gd name="connsiteY3" fmla="*/ 937304 h 1874522"/>
                <a:gd name="connsiteX4" fmla="*/ 666044 w 666044"/>
                <a:gd name="connsiteY4" fmla="*/ 937304 h 1874522"/>
                <a:gd name="connsiteX0" fmla="*/ 0 w 666044"/>
                <a:gd name="connsiteY0" fmla="*/ 937304 h 1884043"/>
                <a:gd name="connsiteX1" fmla="*/ 172640 w 666044"/>
                <a:gd name="connsiteY1" fmla="*/ 2381 h 1884043"/>
                <a:gd name="connsiteX2" fmla="*/ 504496 w 666044"/>
                <a:gd name="connsiteY2" fmla="*/ 1883802 h 1884043"/>
                <a:gd name="connsiteX3" fmla="*/ 666044 w 666044"/>
                <a:gd name="connsiteY3" fmla="*/ 937304 h 1884043"/>
                <a:gd name="connsiteX4" fmla="*/ 666044 w 666044"/>
                <a:gd name="connsiteY4" fmla="*/ 937304 h 1884043"/>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4" fmla="*/ 666044 w 666044"/>
                <a:gd name="connsiteY4" fmla="*/ 937304 h 1884204"/>
                <a:gd name="connsiteX0" fmla="*/ 0 w 700992"/>
                <a:gd name="connsiteY0" fmla="*/ 937304 h 1884204"/>
                <a:gd name="connsiteX1" fmla="*/ 172640 w 700992"/>
                <a:gd name="connsiteY1" fmla="*/ 2381 h 1884204"/>
                <a:gd name="connsiteX2" fmla="*/ 504496 w 700992"/>
                <a:gd name="connsiteY2" fmla="*/ 1883802 h 1884204"/>
                <a:gd name="connsiteX3" fmla="*/ 666044 w 700992"/>
                <a:gd name="connsiteY3" fmla="*/ 937304 h 1884204"/>
                <a:gd name="connsiteX4" fmla="*/ 700992 w 700992"/>
                <a:gd name="connsiteY4" fmla="*/ 945244 h 1884204"/>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70802"/>
                <a:gd name="connsiteY0" fmla="*/ 951594 h 1884204"/>
                <a:gd name="connsiteX1" fmla="*/ 174200 w 670802"/>
                <a:gd name="connsiteY1" fmla="*/ 2381 h 1884204"/>
                <a:gd name="connsiteX2" fmla="*/ 506056 w 670802"/>
                <a:gd name="connsiteY2" fmla="*/ 1883802 h 1884204"/>
                <a:gd name="connsiteX3" fmla="*/ 670802 w 670802"/>
                <a:gd name="connsiteY3" fmla="*/ 929369 h 1884204"/>
                <a:gd name="connsiteX0" fmla="*/ 0 w 670802"/>
                <a:gd name="connsiteY0" fmla="*/ 950465 h 1883075"/>
                <a:gd name="connsiteX1" fmla="*/ 174200 w 670802"/>
                <a:gd name="connsiteY1" fmla="*/ 1252 h 1883075"/>
                <a:gd name="connsiteX2" fmla="*/ 506056 w 670802"/>
                <a:gd name="connsiteY2" fmla="*/ 1882673 h 1883075"/>
                <a:gd name="connsiteX3" fmla="*/ 670802 w 670802"/>
                <a:gd name="connsiteY3" fmla="*/ 928240 h 1883075"/>
                <a:gd name="connsiteX0" fmla="*/ 0 w 670802"/>
                <a:gd name="connsiteY0" fmla="*/ 950456 h 1883066"/>
                <a:gd name="connsiteX1" fmla="*/ 174200 w 670802"/>
                <a:gd name="connsiteY1" fmla="*/ 1243 h 1883066"/>
                <a:gd name="connsiteX2" fmla="*/ 506056 w 670802"/>
                <a:gd name="connsiteY2" fmla="*/ 1882664 h 1883066"/>
                <a:gd name="connsiteX3" fmla="*/ 670802 w 670802"/>
                <a:gd name="connsiteY3" fmla="*/ 928231 h 1883066"/>
              </a:gdLst>
              <a:ahLst/>
              <a:cxnLst>
                <a:cxn ang="0">
                  <a:pos x="connsiteX0" y="connsiteY0"/>
                </a:cxn>
                <a:cxn ang="0">
                  <a:pos x="connsiteX1" y="connsiteY1"/>
                </a:cxn>
                <a:cxn ang="0">
                  <a:pos x="connsiteX2" y="connsiteY2"/>
                </a:cxn>
                <a:cxn ang="0">
                  <a:pos x="connsiteX3" y="connsiteY3"/>
                </a:cxn>
              </a:cxnLst>
              <a:rect l="l" t="t" r="r" b="b"/>
              <a:pathLst>
                <a:path w="670802" h="1883066">
                  <a:moveTo>
                    <a:pt x="0" y="950456"/>
                  </a:moveTo>
                  <a:cubicBezTo>
                    <a:pt x="36833" y="555410"/>
                    <a:pt x="112710" y="0"/>
                    <a:pt x="174200" y="1243"/>
                  </a:cubicBezTo>
                  <a:cubicBezTo>
                    <a:pt x="256702" y="2911"/>
                    <a:pt x="399743" y="1882063"/>
                    <a:pt x="506056" y="1882664"/>
                  </a:cubicBezTo>
                  <a:cubicBezTo>
                    <a:pt x="577200" y="1883066"/>
                    <a:pt x="647075" y="1192345"/>
                    <a:pt x="670802" y="928231"/>
                  </a:cubicBezTo>
                </a:path>
              </a:pathLst>
            </a:cu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65" name="Freihandform 64"/>
            <p:cNvSpPr/>
            <p:nvPr/>
          </p:nvSpPr>
          <p:spPr bwMode="auto">
            <a:xfrm>
              <a:off x="1997767" y="2146009"/>
              <a:ext cx="670802" cy="1883066"/>
            </a:xfrm>
            <a:custGeom>
              <a:avLst/>
              <a:gdLst>
                <a:gd name="connsiteX0" fmla="*/ 0 w 666044"/>
                <a:gd name="connsiteY0" fmla="*/ 1104430 h 2199451"/>
                <a:gd name="connsiteX1" fmla="*/ 135466 w 666044"/>
                <a:gd name="connsiteY1" fmla="*/ 156163 h 2199451"/>
                <a:gd name="connsiteX2" fmla="*/ 485422 w 666044"/>
                <a:gd name="connsiteY2" fmla="*/ 2041407 h 2199451"/>
                <a:gd name="connsiteX3" fmla="*/ 666044 w 666044"/>
                <a:gd name="connsiteY3" fmla="*/ 1104430 h 2199451"/>
                <a:gd name="connsiteX4" fmla="*/ 666044 w 666044"/>
                <a:gd name="connsiteY4" fmla="*/ 1104430 h 2199451"/>
                <a:gd name="connsiteX0" fmla="*/ 0 w 666044"/>
                <a:gd name="connsiteY0" fmla="*/ 1091086 h 2183884"/>
                <a:gd name="connsiteX1" fmla="*/ 172640 w 666044"/>
                <a:gd name="connsiteY1" fmla="*/ 156163 h 2183884"/>
                <a:gd name="connsiteX2" fmla="*/ 485422 w 666044"/>
                <a:gd name="connsiteY2" fmla="*/ 2028063 h 2183884"/>
                <a:gd name="connsiteX3" fmla="*/ 666044 w 666044"/>
                <a:gd name="connsiteY3" fmla="*/ 1091086 h 2183884"/>
                <a:gd name="connsiteX4" fmla="*/ 666044 w 666044"/>
                <a:gd name="connsiteY4" fmla="*/ 1091086 h 2183884"/>
                <a:gd name="connsiteX0" fmla="*/ 3231 w 669275"/>
                <a:gd name="connsiteY0" fmla="*/ 936193 h 2028991"/>
                <a:gd name="connsiteX1" fmla="*/ 175871 w 669275"/>
                <a:gd name="connsiteY1" fmla="*/ 1270 h 2028991"/>
                <a:gd name="connsiteX2" fmla="*/ 488653 w 669275"/>
                <a:gd name="connsiteY2" fmla="*/ 1873170 h 2028991"/>
                <a:gd name="connsiteX3" fmla="*/ 669275 w 669275"/>
                <a:gd name="connsiteY3" fmla="*/ 936193 h 2028991"/>
                <a:gd name="connsiteX4" fmla="*/ 669275 w 669275"/>
                <a:gd name="connsiteY4" fmla="*/ 936193 h 2028991"/>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1874522"/>
                <a:gd name="connsiteX1" fmla="*/ 172640 w 666044"/>
                <a:gd name="connsiteY1" fmla="*/ 2381 h 1874522"/>
                <a:gd name="connsiteX2" fmla="*/ 485422 w 666044"/>
                <a:gd name="connsiteY2" fmla="*/ 1874281 h 1874522"/>
                <a:gd name="connsiteX3" fmla="*/ 666044 w 666044"/>
                <a:gd name="connsiteY3" fmla="*/ 937304 h 1874522"/>
                <a:gd name="connsiteX4" fmla="*/ 666044 w 666044"/>
                <a:gd name="connsiteY4" fmla="*/ 937304 h 1874522"/>
                <a:gd name="connsiteX0" fmla="*/ 0 w 666044"/>
                <a:gd name="connsiteY0" fmla="*/ 937304 h 1884043"/>
                <a:gd name="connsiteX1" fmla="*/ 172640 w 666044"/>
                <a:gd name="connsiteY1" fmla="*/ 2381 h 1884043"/>
                <a:gd name="connsiteX2" fmla="*/ 504496 w 666044"/>
                <a:gd name="connsiteY2" fmla="*/ 1883802 h 1884043"/>
                <a:gd name="connsiteX3" fmla="*/ 666044 w 666044"/>
                <a:gd name="connsiteY3" fmla="*/ 937304 h 1884043"/>
                <a:gd name="connsiteX4" fmla="*/ 666044 w 666044"/>
                <a:gd name="connsiteY4" fmla="*/ 937304 h 1884043"/>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4" fmla="*/ 666044 w 666044"/>
                <a:gd name="connsiteY4" fmla="*/ 937304 h 1884204"/>
                <a:gd name="connsiteX0" fmla="*/ 0 w 700992"/>
                <a:gd name="connsiteY0" fmla="*/ 937304 h 1884204"/>
                <a:gd name="connsiteX1" fmla="*/ 172640 w 700992"/>
                <a:gd name="connsiteY1" fmla="*/ 2381 h 1884204"/>
                <a:gd name="connsiteX2" fmla="*/ 504496 w 700992"/>
                <a:gd name="connsiteY2" fmla="*/ 1883802 h 1884204"/>
                <a:gd name="connsiteX3" fmla="*/ 666044 w 700992"/>
                <a:gd name="connsiteY3" fmla="*/ 937304 h 1884204"/>
                <a:gd name="connsiteX4" fmla="*/ 700992 w 700992"/>
                <a:gd name="connsiteY4" fmla="*/ 945244 h 1884204"/>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70802"/>
                <a:gd name="connsiteY0" fmla="*/ 951594 h 1884204"/>
                <a:gd name="connsiteX1" fmla="*/ 174200 w 670802"/>
                <a:gd name="connsiteY1" fmla="*/ 2381 h 1884204"/>
                <a:gd name="connsiteX2" fmla="*/ 506056 w 670802"/>
                <a:gd name="connsiteY2" fmla="*/ 1883802 h 1884204"/>
                <a:gd name="connsiteX3" fmla="*/ 670802 w 670802"/>
                <a:gd name="connsiteY3" fmla="*/ 929369 h 1884204"/>
                <a:gd name="connsiteX0" fmla="*/ 0 w 670802"/>
                <a:gd name="connsiteY0" fmla="*/ 950465 h 1883075"/>
                <a:gd name="connsiteX1" fmla="*/ 174200 w 670802"/>
                <a:gd name="connsiteY1" fmla="*/ 1252 h 1883075"/>
                <a:gd name="connsiteX2" fmla="*/ 506056 w 670802"/>
                <a:gd name="connsiteY2" fmla="*/ 1882673 h 1883075"/>
                <a:gd name="connsiteX3" fmla="*/ 670802 w 670802"/>
                <a:gd name="connsiteY3" fmla="*/ 928240 h 1883075"/>
                <a:gd name="connsiteX0" fmla="*/ 0 w 670802"/>
                <a:gd name="connsiteY0" fmla="*/ 950456 h 1883066"/>
                <a:gd name="connsiteX1" fmla="*/ 174200 w 670802"/>
                <a:gd name="connsiteY1" fmla="*/ 1243 h 1883066"/>
                <a:gd name="connsiteX2" fmla="*/ 506056 w 670802"/>
                <a:gd name="connsiteY2" fmla="*/ 1882664 h 1883066"/>
                <a:gd name="connsiteX3" fmla="*/ 670802 w 670802"/>
                <a:gd name="connsiteY3" fmla="*/ 928231 h 1883066"/>
              </a:gdLst>
              <a:ahLst/>
              <a:cxnLst>
                <a:cxn ang="0">
                  <a:pos x="connsiteX0" y="connsiteY0"/>
                </a:cxn>
                <a:cxn ang="0">
                  <a:pos x="connsiteX1" y="connsiteY1"/>
                </a:cxn>
                <a:cxn ang="0">
                  <a:pos x="connsiteX2" y="connsiteY2"/>
                </a:cxn>
                <a:cxn ang="0">
                  <a:pos x="connsiteX3" y="connsiteY3"/>
                </a:cxn>
              </a:cxnLst>
              <a:rect l="l" t="t" r="r" b="b"/>
              <a:pathLst>
                <a:path w="670802" h="1883066">
                  <a:moveTo>
                    <a:pt x="0" y="950456"/>
                  </a:moveTo>
                  <a:cubicBezTo>
                    <a:pt x="36833" y="555410"/>
                    <a:pt x="112710" y="0"/>
                    <a:pt x="174200" y="1243"/>
                  </a:cubicBezTo>
                  <a:cubicBezTo>
                    <a:pt x="256702" y="2911"/>
                    <a:pt x="399743" y="1882063"/>
                    <a:pt x="506056" y="1882664"/>
                  </a:cubicBezTo>
                  <a:cubicBezTo>
                    <a:pt x="577200" y="1883066"/>
                    <a:pt x="647075" y="1192345"/>
                    <a:pt x="670802" y="928231"/>
                  </a:cubicBezTo>
                </a:path>
              </a:pathLst>
            </a:cu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66" name="Freihandform 65"/>
            <p:cNvSpPr/>
            <p:nvPr/>
          </p:nvSpPr>
          <p:spPr bwMode="auto">
            <a:xfrm>
              <a:off x="2668574" y="2149466"/>
              <a:ext cx="670802" cy="1883066"/>
            </a:xfrm>
            <a:custGeom>
              <a:avLst/>
              <a:gdLst>
                <a:gd name="connsiteX0" fmla="*/ 0 w 666044"/>
                <a:gd name="connsiteY0" fmla="*/ 1104430 h 2199451"/>
                <a:gd name="connsiteX1" fmla="*/ 135466 w 666044"/>
                <a:gd name="connsiteY1" fmla="*/ 156163 h 2199451"/>
                <a:gd name="connsiteX2" fmla="*/ 485422 w 666044"/>
                <a:gd name="connsiteY2" fmla="*/ 2041407 h 2199451"/>
                <a:gd name="connsiteX3" fmla="*/ 666044 w 666044"/>
                <a:gd name="connsiteY3" fmla="*/ 1104430 h 2199451"/>
                <a:gd name="connsiteX4" fmla="*/ 666044 w 666044"/>
                <a:gd name="connsiteY4" fmla="*/ 1104430 h 2199451"/>
                <a:gd name="connsiteX0" fmla="*/ 0 w 666044"/>
                <a:gd name="connsiteY0" fmla="*/ 1091086 h 2183884"/>
                <a:gd name="connsiteX1" fmla="*/ 172640 w 666044"/>
                <a:gd name="connsiteY1" fmla="*/ 156163 h 2183884"/>
                <a:gd name="connsiteX2" fmla="*/ 485422 w 666044"/>
                <a:gd name="connsiteY2" fmla="*/ 2028063 h 2183884"/>
                <a:gd name="connsiteX3" fmla="*/ 666044 w 666044"/>
                <a:gd name="connsiteY3" fmla="*/ 1091086 h 2183884"/>
                <a:gd name="connsiteX4" fmla="*/ 666044 w 666044"/>
                <a:gd name="connsiteY4" fmla="*/ 1091086 h 2183884"/>
                <a:gd name="connsiteX0" fmla="*/ 3231 w 669275"/>
                <a:gd name="connsiteY0" fmla="*/ 936193 h 2028991"/>
                <a:gd name="connsiteX1" fmla="*/ 175871 w 669275"/>
                <a:gd name="connsiteY1" fmla="*/ 1270 h 2028991"/>
                <a:gd name="connsiteX2" fmla="*/ 488653 w 669275"/>
                <a:gd name="connsiteY2" fmla="*/ 1873170 h 2028991"/>
                <a:gd name="connsiteX3" fmla="*/ 669275 w 669275"/>
                <a:gd name="connsiteY3" fmla="*/ 936193 h 2028991"/>
                <a:gd name="connsiteX4" fmla="*/ 669275 w 669275"/>
                <a:gd name="connsiteY4" fmla="*/ 936193 h 2028991"/>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1874522"/>
                <a:gd name="connsiteX1" fmla="*/ 172640 w 666044"/>
                <a:gd name="connsiteY1" fmla="*/ 2381 h 1874522"/>
                <a:gd name="connsiteX2" fmla="*/ 485422 w 666044"/>
                <a:gd name="connsiteY2" fmla="*/ 1874281 h 1874522"/>
                <a:gd name="connsiteX3" fmla="*/ 666044 w 666044"/>
                <a:gd name="connsiteY3" fmla="*/ 937304 h 1874522"/>
                <a:gd name="connsiteX4" fmla="*/ 666044 w 666044"/>
                <a:gd name="connsiteY4" fmla="*/ 937304 h 1874522"/>
                <a:gd name="connsiteX0" fmla="*/ 0 w 666044"/>
                <a:gd name="connsiteY0" fmla="*/ 937304 h 1884043"/>
                <a:gd name="connsiteX1" fmla="*/ 172640 w 666044"/>
                <a:gd name="connsiteY1" fmla="*/ 2381 h 1884043"/>
                <a:gd name="connsiteX2" fmla="*/ 504496 w 666044"/>
                <a:gd name="connsiteY2" fmla="*/ 1883802 h 1884043"/>
                <a:gd name="connsiteX3" fmla="*/ 666044 w 666044"/>
                <a:gd name="connsiteY3" fmla="*/ 937304 h 1884043"/>
                <a:gd name="connsiteX4" fmla="*/ 666044 w 666044"/>
                <a:gd name="connsiteY4" fmla="*/ 937304 h 1884043"/>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4" fmla="*/ 666044 w 666044"/>
                <a:gd name="connsiteY4" fmla="*/ 937304 h 1884204"/>
                <a:gd name="connsiteX0" fmla="*/ 0 w 700992"/>
                <a:gd name="connsiteY0" fmla="*/ 937304 h 1884204"/>
                <a:gd name="connsiteX1" fmla="*/ 172640 w 700992"/>
                <a:gd name="connsiteY1" fmla="*/ 2381 h 1884204"/>
                <a:gd name="connsiteX2" fmla="*/ 504496 w 700992"/>
                <a:gd name="connsiteY2" fmla="*/ 1883802 h 1884204"/>
                <a:gd name="connsiteX3" fmla="*/ 666044 w 700992"/>
                <a:gd name="connsiteY3" fmla="*/ 937304 h 1884204"/>
                <a:gd name="connsiteX4" fmla="*/ 700992 w 700992"/>
                <a:gd name="connsiteY4" fmla="*/ 945244 h 1884204"/>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70802"/>
                <a:gd name="connsiteY0" fmla="*/ 951594 h 1884204"/>
                <a:gd name="connsiteX1" fmla="*/ 174200 w 670802"/>
                <a:gd name="connsiteY1" fmla="*/ 2381 h 1884204"/>
                <a:gd name="connsiteX2" fmla="*/ 506056 w 670802"/>
                <a:gd name="connsiteY2" fmla="*/ 1883802 h 1884204"/>
                <a:gd name="connsiteX3" fmla="*/ 670802 w 670802"/>
                <a:gd name="connsiteY3" fmla="*/ 929369 h 1884204"/>
                <a:gd name="connsiteX0" fmla="*/ 0 w 670802"/>
                <a:gd name="connsiteY0" fmla="*/ 950465 h 1883075"/>
                <a:gd name="connsiteX1" fmla="*/ 174200 w 670802"/>
                <a:gd name="connsiteY1" fmla="*/ 1252 h 1883075"/>
                <a:gd name="connsiteX2" fmla="*/ 506056 w 670802"/>
                <a:gd name="connsiteY2" fmla="*/ 1882673 h 1883075"/>
                <a:gd name="connsiteX3" fmla="*/ 670802 w 670802"/>
                <a:gd name="connsiteY3" fmla="*/ 928240 h 1883075"/>
                <a:gd name="connsiteX0" fmla="*/ 0 w 670802"/>
                <a:gd name="connsiteY0" fmla="*/ 950456 h 1883066"/>
                <a:gd name="connsiteX1" fmla="*/ 174200 w 670802"/>
                <a:gd name="connsiteY1" fmla="*/ 1243 h 1883066"/>
                <a:gd name="connsiteX2" fmla="*/ 506056 w 670802"/>
                <a:gd name="connsiteY2" fmla="*/ 1882664 h 1883066"/>
                <a:gd name="connsiteX3" fmla="*/ 670802 w 670802"/>
                <a:gd name="connsiteY3" fmla="*/ 928231 h 1883066"/>
              </a:gdLst>
              <a:ahLst/>
              <a:cxnLst>
                <a:cxn ang="0">
                  <a:pos x="connsiteX0" y="connsiteY0"/>
                </a:cxn>
                <a:cxn ang="0">
                  <a:pos x="connsiteX1" y="connsiteY1"/>
                </a:cxn>
                <a:cxn ang="0">
                  <a:pos x="connsiteX2" y="connsiteY2"/>
                </a:cxn>
                <a:cxn ang="0">
                  <a:pos x="connsiteX3" y="connsiteY3"/>
                </a:cxn>
              </a:cxnLst>
              <a:rect l="l" t="t" r="r" b="b"/>
              <a:pathLst>
                <a:path w="670802" h="1883066">
                  <a:moveTo>
                    <a:pt x="0" y="950456"/>
                  </a:moveTo>
                  <a:cubicBezTo>
                    <a:pt x="36833" y="555410"/>
                    <a:pt x="112710" y="0"/>
                    <a:pt x="174200" y="1243"/>
                  </a:cubicBezTo>
                  <a:cubicBezTo>
                    <a:pt x="256702" y="2911"/>
                    <a:pt x="399743" y="1882063"/>
                    <a:pt x="506056" y="1882664"/>
                  </a:cubicBezTo>
                  <a:cubicBezTo>
                    <a:pt x="577200" y="1883066"/>
                    <a:pt x="647075" y="1192345"/>
                    <a:pt x="670802" y="928231"/>
                  </a:cubicBezTo>
                </a:path>
              </a:pathLst>
            </a:cu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67" name="Freihandform 66"/>
            <p:cNvSpPr/>
            <p:nvPr/>
          </p:nvSpPr>
          <p:spPr bwMode="auto">
            <a:xfrm>
              <a:off x="3336916" y="2143116"/>
              <a:ext cx="670802" cy="1883066"/>
            </a:xfrm>
            <a:custGeom>
              <a:avLst/>
              <a:gdLst>
                <a:gd name="connsiteX0" fmla="*/ 0 w 666044"/>
                <a:gd name="connsiteY0" fmla="*/ 1104430 h 2199451"/>
                <a:gd name="connsiteX1" fmla="*/ 135466 w 666044"/>
                <a:gd name="connsiteY1" fmla="*/ 156163 h 2199451"/>
                <a:gd name="connsiteX2" fmla="*/ 485422 w 666044"/>
                <a:gd name="connsiteY2" fmla="*/ 2041407 h 2199451"/>
                <a:gd name="connsiteX3" fmla="*/ 666044 w 666044"/>
                <a:gd name="connsiteY3" fmla="*/ 1104430 h 2199451"/>
                <a:gd name="connsiteX4" fmla="*/ 666044 w 666044"/>
                <a:gd name="connsiteY4" fmla="*/ 1104430 h 2199451"/>
                <a:gd name="connsiteX0" fmla="*/ 0 w 666044"/>
                <a:gd name="connsiteY0" fmla="*/ 1091086 h 2183884"/>
                <a:gd name="connsiteX1" fmla="*/ 172640 w 666044"/>
                <a:gd name="connsiteY1" fmla="*/ 156163 h 2183884"/>
                <a:gd name="connsiteX2" fmla="*/ 485422 w 666044"/>
                <a:gd name="connsiteY2" fmla="*/ 2028063 h 2183884"/>
                <a:gd name="connsiteX3" fmla="*/ 666044 w 666044"/>
                <a:gd name="connsiteY3" fmla="*/ 1091086 h 2183884"/>
                <a:gd name="connsiteX4" fmla="*/ 666044 w 666044"/>
                <a:gd name="connsiteY4" fmla="*/ 1091086 h 2183884"/>
                <a:gd name="connsiteX0" fmla="*/ 3231 w 669275"/>
                <a:gd name="connsiteY0" fmla="*/ 936193 h 2028991"/>
                <a:gd name="connsiteX1" fmla="*/ 175871 w 669275"/>
                <a:gd name="connsiteY1" fmla="*/ 1270 h 2028991"/>
                <a:gd name="connsiteX2" fmla="*/ 488653 w 669275"/>
                <a:gd name="connsiteY2" fmla="*/ 1873170 h 2028991"/>
                <a:gd name="connsiteX3" fmla="*/ 669275 w 669275"/>
                <a:gd name="connsiteY3" fmla="*/ 936193 h 2028991"/>
                <a:gd name="connsiteX4" fmla="*/ 669275 w 669275"/>
                <a:gd name="connsiteY4" fmla="*/ 936193 h 2028991"/>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1874522"/>
                <a:gd name="connsiteX1" fmla="*/ 172640 w 666044"/>
                <a:gd name="connsiteY1" fmla="*/ 2381 h 1874522"/>
                <a:gd name="connsiteX2" fmla="*/ 485422 w 666044"/>
                <a:gd name="connsiteY2" fmla="*/ 1874281 h 1874522"/>
                <a:gd name="connsiteX3" fmla="*/ 666044 w 666044"/>
                <a:gd name="connsiteY3" fmla="*/ 937304 h 1874522"/>
                <a:gd name="connsiteX4" fmla="*/ 666044 w 666044"/>
                <a:gd name="connsiteY4" fmla="*/ 937304 h 1874522"/>
                <a:gd name="connsiteX0" fmla="*/ 0 w 666044"/>
                <a:gd name="connsiteY0" fmla="*/ 937304 h 1884043"/>
                <a:gd name="connsiteX1" fmla="*/ 172640 w 666044"/>
                <a:gd name="connsiteY1" fmla="*/ 2381 h 1884043"/>
                <a:gd name="connsiteX2" fmla="*/ 504496 w 666044"/>
                <a:gd name="connsiteY2" fmla="*/ 1883802 h 1884043"/>
                <a:gd name="connsiteX3" fmla="*/ 666044 w 666044"/>
                <a:gd name="connsiteY3" fmla="*/ 937304 h 1884043"/>
                <a:gd name="connsiteX4" fmla="*/ 666044 w 666044"/>
                <a:gd name="connsiteY4" fmla="*/ 937304 h 1884043"/>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4" fmla="*/ 666044 w 666044"/>
                <a:gd name="connsiteY4" fmla="*/ 937304 h 1884204"/>
                <a:gd name="connsiteX0" fmla="*/ 0 w 700992"/>
                <a:gd name="connsiteY0" fmla="*/ 937304 h 1884204"/>
                <a:gd name="connsiteX1" fmla="*/ 172640 w 700992"/>
                <a:gd name="connsiteY1" fmla="*/ 2381 h 1884204"/>
                <a:gd name="connsiteX2" fmla="*/ 504496 w 700992"/>
                <a:gd name="connsiteY2" fmla="*/ 1883802 h 1884204"/>
                <a:gd name="connsiteX3" fmla="*/ 666044 w 700992"/>
                <a:gd name="connsiteY3" fmla="*/ 937304 h 1884204"/>
                <a:gd name="connsiteX4" fmla="*/ 700992 w 700992"/>
                <a:gd name="connsiteY4" fmla="*/ 945244 h 1884204"/>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70802"/>
                <a:gd name="connsiteY0" fmla="*/ 951594 h 1884204"/>
                <a:gd name="connsiteX1" fmla="*/ 174200 w 670802"/>
                <a:gd name="connsiteY1" fmla="*/ 2381 h 1884204"/>
                <a:gd name="connsiteX2" fmla="*/ 506056 w 670802"/>
                <a:gd name="connsiteY2" fmla="*/ 1883802 h 1884204"/>
                <a:gd name="connsiteX3" fmla="*/ 670802 w 670802"/>
                <a:gd name="connsiteY3" fmla="*/ 929369 h 1884204"/>
                <a:gd name="connsiteX0" fmla="*/ 0 w 670802"/>
                <a:gd name="connsiteY0" fmla="*/ 950465 h 1883075"/>
                <a:gd name="connsiteX1" fmla="*/ 174200 w 670802"/>
                <a:gd name="connsiteY1" fmla="*/ 1252 h 1883075"/>
                <a:gd name="connsiteX2" fmla="*/ 506056 w 670802"/>
                <a:gd name="connsiteY2" fmla="*/ 1882673 h 1883075"/>
                <a:gd name="connsiteX3" fmla="*/ 670802 w 670802"/>
                <a:gd name="connsiteY3" fmla="*/ 928240 h 1883075"/>
                <a:gd name="connsiteX0" fmla="*/ 0 w 670802"/>
                <a:gd name="connsiteY0" fmla="*/ 950456 h 1883066"/>
                <a:gd name="connsiteX1" fmla="*/ 174200 w 670802"/>
                <a:gd name="connsiteY1" fmla="*/ 1243 h 1883066"/>
                <a:gd name="connsiteX2" fmla="*/ 506056 w 670802"/>
                <a:gd name="connsiteY2" fmla="*/ 1882664 h 1883066"/>
                <a:gd name="connsiteX3" fmla="*/ 670802 w 670802"/>
                <a:gd name="connsiteY3" fmla="*/ 928231 h 1883066"/>
              </a:gdLst>
              <a:ahLst/>
              <a:cxnLst>
                <a:cxn ang="0">
                  <a:pos x="connsiteX0" y="connsiteY0"/>
                </a:cxn>
                <a:cxn ang="0">
                  <a:pos x="connsiteX1" y="connsiteY1"/>
                </a:cxn>
                <a:cxn ang="0">
                  <a:pos x="connsiteX2" y="connsiteY2"/>
                </a:cxn>
                <a:cxn ang="0">
                  <a:pos x="connsiteX3" y="connsiteY3"/>
                </a:cxn>
              </a:cxnLst>
              <a:rect l="l" t="t" r="r" b="b"/>
              <a:pathLst>
                <a:path w="670802" h="1883066">
                  <a:moveTo>
                    <a:pt x="0" y="950456"/>
                  </a:moveTo>
                  <a:cubicBezTo>
                    <a:pt x="36833" y="555410"/>
                    <a:pt x="112710" y="0"/>
                    <a:pt x="174200" y="1243"/>
                  </a:cubicBezTo>
                  <a:cubicBezTo>
                    <a:pt x="256702" y="2911"/>
                    <a:pt x="399743" y="1882063"/>
                    <a:pt x="506056" y="1882664"/>
                  </a:cubicBezTo>
                  <a:cubicBezTo>
                    <a:pt x="577200" y="1883066"/>
                    <a:pt x="647075" y="1192345"/>
                    <a:pt x="670802" y="928231"/>
                  </a:cubicBezTo>
                </a:path>
              </a:pathLst>
            </a:cu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68" name="Freihandform 67"/>
            <p:cNvSpPr/>
            <p:nvPr/>
          </p:nvSpPr>
          <p:spPr bwMode="auto">
            <a:xfrm>
              <a:off x="4010021" y="2143116"/>
              <a:ext cx="670802" cy="1883066"/>
            </a:xfrm>
            <a:custGeom>
              <a:avLst/>
              <a:gdLst>
                <a:gd name="connsiteX0" fmla="*/ 0 w 666044"/>
                <a:gd name="connsiteY0" fmla="*/ 1104430 h 2199451"/>
                <a:gd name="connsiteX1" fmla="*/ 135466 w 666044"/>
                <a:gd name="connsiteY1" fmla="*/ 156163 h 2199451"/>
                <a:gd name="connsiteX2" fmla="*/ 485422 w 666044"/>
                <a:gd name="connsiteY2" fmla="*/ 2041407 h 2199451"/>
                <a:gd name="connsiteX3" fmla="*/ 666044 w 666044"/>
                <a:gd name="connsiteY3" fmla="*/ 1104430 h 2199451"/>
                <a:gd name="connsiteX4" fmla="*/ 666044 w 666044"/>
                <a:gd name="connsiteY4" fmla="*/ 1104430 h 2199451"/>
                <a:gd name="connsiteX0" fmla="*/ 0 w 666044"/>
                <a:gd name="connsiteY0" fmla="*/ 1091086 h 2183884"/>
                <a:gd name="connsiteX1" fmla="*/ 172640 w 666044"/>
                <a:gd name="connsiteY1" fmla="*/ 156163 h 2183884"/>
                <a:gd name="connsiteX2" fmla="*/ 485422 w 666044"/>
                <a:gd name="connsiteY2" fmla="*/ 2028063 h 2183884"/>
                <a:gd name="connsiteX3" fmla="*/ 666044 w 666044"/>
                <a:gd name="connsiteY3" fmla="*/ 1091086 h 2183884"/>
                <a:gd name="connsiteX4" fmla="*/ 666044 w 666044"/>
                <a:gd name="connsiteY4" fmla="*/ 1091086 h 2183884"/>
                <a:gd name="connsiteX0" fmla="*/ 3231 w 669275"/>
                <a:gd name="connsiteY0" fmla="*/ 936193 h 2028991"/>
                <a:gd name="connsiteX1" fmla="*/ 175871 w 669275"/>
                <a:gd name="connsiteY1" fmla="*/ 1270 h 2028991"/>
                <a:gd name="connsiteX2" fmla="*/ 488653 w 669275"/>
                <a:gd name="connsiteY2" fmla="*/ 1873170 h 2028991"/>
                <a:gd name="connsiteX3" fmla="*/ 669275 w 669275"/>
                <a:gd name="connsiteY3" fmla="*/ 936193 h 2028991"/>
                <a:gd name="connsiteX4" fmla="*/ 669275 w 669275"/>
                <a:gd name="connsiteY4" fmla="*/ 936193 h 2028991"/>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1874522"/>
                <a:gd name="connsiteX1" fmla="*/ 172640 w 666044"/>
                <a:gd name="connsiteY1" fmla="*/ 2381 h 1874522"/>
                <a:gd name="connsiteX2" fmla="*/ 485422 w 666044"/>
                <a:gd name="connsiteY2" fmla="*/ 1874281 h 1874522"/>
                <a:gd name="connsiteX3" fmla="*/ 666044 w 666044"/>
                <a:gd name="connsiteY3" fmla="*/ 937304 h 1874522"/>
                <a:gd name="connsiteX4" fmla="*/ 666044 w 666044"/>
                <a:gd name="connsiteY4" fmla="*/ 937304 h 1874522"/>
                <a:gd name="connsiteX0" fmla="*/ 0 w 666044"/>
                <a:gd name="connsiteY0" fmla="*/ 937304 h 1884043"/>
                <a:gd name="connsiteX1" fmla="*/ 172640 w 666044"/>
                <a:gd name="connsiteY1" fmla="*/ 2381 h 1884043"/>
                <a:gd name="connsiteX2" fmla="*/ 504496 w 666044"/>
                <a:gd name="connsiteY2" fmla="*/ 1883802 h 1884043"/>
                <a:gd name="connsiteX3" fmla="*/ 666044 w 666044"/>
                <a:gd name="connsiteY3" fmla="*/ 937304 h 1884043"/>
                <a:gd name="connsiteX4" fmla="*/ 666044 w 666044"/>
                <a:gd name="connsiteY4" fmla="*/ 937304 h 1884043"/>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4" fmla="*/ 666044 w 666044"/>
                <a:gd name="connsiteY4" fmla="*/ 937304 h 1884204"/>
                <a:gd name="connsiteX0" fmla="*/ 0 w 700992"/>
                <a:gd name="connsiteY0" fmla="*/ 937304 h 1884204"/>
                <a:gd name="connsiteX1" fmla="*/ 172640 w 700992"/>
                <a:gd name="connsiteY1" fmla="*/ 2381 h 1884204"/>
                <a:gd name="connsiteX2" fmla="*/ 504496 w 700992"/>
                <a:gd name="connsiteY2" fmla="*/ 1883802 h 1884204"/>
                <a:gd name="connsiteX3" fmla="*/ 666044 w 700992"/>
                <a:gd name="connsiteY3" fmla="*/ 937304 h 1884204"/>
                <a:gd name="connsiteX4" fmla="*/ 700992 w 700992"/>
                <a:gd name="connsiteY4" fmla="*/ 945244 h 1884204"/>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70802"/>
                <a:gd name="connsiteY0" fmla="*/ 951594 h 1884204"/>
                <a:gd name="connsiteX1" fmla="*/ 174200 w 670802"/>
                <a:gd name="connsiteY1" fmla="*/ 2381 h 1884204"/>
                <a:gd name="connsiteX2" fmla="*/ 506056 w 670802"/>
                <a:gd name="connsiteY2" fmla="*/ 1883802 h 1884204"/>
                <a:gd name="connsiteX3" fmla="*/ 670802 w 670802"/>
                <a:gd name="connsiteY3" fmla="*/ 929369 h 1884204"/>
                <a:gd name="connsiteX0" fmla="*/ 0 w 670802"/>
                <a:gd name="connsiteY0" fmla="*/ 950465 h 1883075"/>
                <a:gd name="connsiteX1" fmla="*/ 174200 w 670802"/>
                <a:gd name="connsiteY1" fmla="*/ 1252 h 1883075"/>
                <a:gd name="connsiteX2" fmla="*/ 506056 w 670802"/>
                <a:gd name="connsiteY2" fmla="*/ 1882673 h 1883075"/>
                <a:gd name="connsiteX3" fmla="*/ 670802 w 670802"/>
                <a:gd name="connsiteY3" fmla="*/ 928240 h 1883075"/>
                <a:gd name="connsiteX0" fmla="*/ 0 w 670802"/>
                <a:gd name="connsiteY0" fmla="*/ 950456 h 1883066"/>
                <a:gd name="connsiteX1" fmla="*/ 174200 w 670802"/>
                <a:gd name="connsiteY1" fmla="*/ 1243 h 1883066"/>
                <a:gd name="connsiteX2" fmla="*/ 506056 w 670802"/>
                <a:gd name="connsiteY2" fmla="*/ 1882664 h 1883066"/>
                <a:gd name="connsiteX3" fmla="*/ 670802 w 670802"/>
                <a:gd name="connsiteY3" fmla="*/ 928231 h 1883066"/>
              </a:gdLst>
              <a:ahLst/>
              <a:cxnLst>
                <a:cxn ang="0">
                  <a:pos x="connsiteX0" y="connsiteY0"/>
                </a:cxn>
                <a:cxn ang="0">
                  <a:pos x="connsiteX1" y="connsiteY1"/>
                </a:cxn>
                <a:cxn ang="0">
                  <a:pos x="connsiteX2" y="connsiteY2"/>
                </a:cxn>
                <a:cxn ang="0">
                  <a:pos x="connsiteX3" y="connsiteY3"/>
                </a:cxn>
              </a:cxnLst>
              <a:rect l="l" t="t" r="r" b="b"/>
              <a:pathLst>
                <a:path w="670802" h="1883066">
                  <a:moveTo>
                    <a:pt x="0" y="950456"/>
                  </a:moveTo>
                  <a:cubicBezTo>
                    <a:pt x="36833" y="555410"/>
                    <a:pt x="112710" y="0"/>
                    <a:pt x="174200" y="1243"/>
                  </a:cubicBezTo>
                  <a:cubicBezTo>
                    <a:pt x="256702" y="2911"/>
                    <a:pt x="399743" y="1882063"/>
                    <a:pt x="506056" y="1882664"/>
                  </a:cubicBezTo>
                  <a:cubicBezTo>
                    <a:pt x="577200" y="1883066"/>
                    <a:pt x="647075" y="1192345"/>
                    <a:pt x="670802" y="928231"/>
                  </a:cubicBezTo>
                </a:path>
              </a:pathLst>
            </a:cu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69" name="Freihandform 68"/>
            <p:cNvSpPr/>
            <p:nvPr/>
          </p:nvSpPr>
          <p:spPr bwMode="auto">
            <a:xfrm>
              <a:off x="4682365" y="2146879"/>
              <a:ext cx="670802" cy="1883066"/>
            </a:xfrm>
            <a:custGeom>
              <a:avLst/>
              <a:gdLst>
                <a:gd name="connsiteX0" fmla="*/ 0 w 666044"/>
                <a:gd name="connsiteY0" fmla="*/ 1104430 h 2199451"/>
                <a:gd name="connsiteX1" fmla="*/ 135466 w 666044"/>
                <a:gd name="connsiteY1" fmla="*/ 156163 h 2199451"/>
                <a:gd name="connsiteX2" fmla="*/ 485422 w 666044"/>
                <a:gd name="connsiteY2" fmla="*/ 2041407 h 2199451"/>
                <a:gd name="connsiteX3" fmla="*/ 666044 w 666044"/>
                <a:gd name="connsiteY3" fmla="*/ 1104430 h 2199451"/>
                <a:gd name="connsiteX4" fmla="*/ 666044 w 666044"/>
                <a:gd name="connsiteY4" fmla="*/ 1104430 h 2199451"/>
                <a:gd name="connsiteX0" fmla="*/ 0 w 666044"/>
                <a:gd name="connsiteY0" fmla="*/ 1091086 h 2183884"/>
                <a:gd name="connsiteX1" fmla="*/ 172640 w 666044"/>
                <a:gd name="connsiteY1" fmla="*/ 156163 h 2183884"/>
                <a:gd name="connsiteX2" fmla="*/ 485422 w 666044"/>
                <a:gd name="connsiteY2" fmla="*/ 2028063 h 2183884"/>
                <a:gd name="connsiteX3" fmla="*/ 666044 w 666044"/>
                <a:gd name="connsiteY3" fmla="*/ 1091086 h 2183884"/>
                <a:gd name="connsiteX4" fmla="*/ 666044 w 666044"/>
                <a:gd name="connsiteY4" fmla="*/ 1091086 h 2183884"/>
                <a:gd name="connsiteX0" fmla="*/ 3231 w 669275"/>
                <a:gd name="connsiteY0" fmla="*/ 936193 h 2028991"/>
                <a:gd name="connsiteX1" fmla="*/ 175871 w 669275"/>
                <a:gd name="connsiteY1" fmla="*/ 1270 h 2028991"/>
                <a:gd name="connsiteX2" fmla="*/ 488653 w 669275"/>
                <a:gd name="connsiteY2" fmla="*/ 1873170 h 2028991"/>
                <a:gd name="connsiteX3" fmla="*/ 669275 w 669275"/>
                <a:gd name="connsiteY3" fmla="*/ 936193 h 2028991"/>
                <a:gd name="connsiteX4" fmla="*/ 669275 w 669275"/>
                <a:gd name="connsiteY4" fmla="*/ 936193 h 2028991"/>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1874522"/>
                <a:gd name="connsiteX1" fmla="*/ 172640 w 666044"/>
                <a:gd name="connsiteY1" fmla="*/ 2381 h 1874522"/>
                <a:gd name="connsiteX2" fmla="*/ 485422 w 666044"/>
                <a:gd name="connsiteY2" fmla="*/ 1874281 h 1874522"/>
                <a:gd name="connsiteX3" fmla="*/ 666044 w 666044"/>
                <a:gd name="connsiteY3" fmla="*/ 937304 h 1874522"/>
                <a:gd name="connsiteX4" fmla="*/ 666044 w 666044"/>
                <a:gd name="connsiteY4" fmla="*/ 937304 h 1874522"/>
                <a:gd name="connsiteX0" fmla="*/ 0 w 666044"/>
                <a:gd name="connsiteY0" fmla="*/ 937304 h 1884043"/>
                <a:gd name="connsiteX1" fmla="*/ 172640 w 666044"/>
                <a:gd name="connsiteY1" fmla="*/ 2381 h 1884043"/>
                <a:gd name="connsiteX2" fmla="*/ 504496 w 666044"/>
                <a:gd name="connsiteY2" fmla="*/ 1883802 h 1884043"/>
                <a:gd name="connsiteX3" fmla="*/ 666044 w 666044"/>
                <a:gd name="connsiteY3" fmla="*/ 937304 h 1884043"/>
                <a:gd name="connsiteX4" fmla="*/ 666044 w 666044"/>
                <a:gd name="connsiteY4" fmla="*/ 937304 h 1884043"/>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4" fmla="*/ 666044 w 666044"/>
                <a:gd name="connsiteY4" fmla="*/ 937304 h 1884204"/>
                <a:gd name="connsiteX0" fmla="*/ 0 w 700992"/>
                <a:gd name="connsiteY0" fmla="*/ 937304 h 1884204"/>
                <a:gd name="connsiteX1" fmla="*/ 172640 w 700992"/>
                <a:gd name="connsiteY1" fmla="*/ 2381 h 1884204"/>
                <a:gd name="connsiteX2" fmla="*/ 504496 w 700992"/>
                <a:gd name="connsiteY2" fmla="*/ 1883802 h 1884204"/>
                <a:gd name="connsiteX3" fmla="*/ 666044 w 700992"/>
                <a:gd name="connsiteY3" fmla="*/ 937304 h 1884204"/>
                <a:gd name="connsiteX4" fmla="*/ 700992 w 700992"/>
                <a:gd name="connsiteY4" fmla="*/ 945244 h 1884204"/>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70802"/>
                <a:gd name="connsiteY0" fmla="*/ 951594 h 1884204"/>
                <a:gd name="connsiteX1" fmla="*/ 174200 w 670802"/>
                <a:gd name="connsiteY1" fmla="*/ 2381 h 1884204"/>
                <a:gd name="connsiteX2" fmla="*/ 506056 w 670802"/>
                <a:gd name="connsiteY2" fmla="*/ 1883802 h 1884204"/>
                <a:gd name="connsiteX3" fmla="*/ 670802 w 670802"/>
                <a:gd name="connsiteY3" fmla="*/ 929369 h 1884204"/>
                <a:gd name="connsiteX0" fmla="*/ 0 w 670802"/>
                <a:gd name="connsiteY0" fmla="*/ 950465 h 1883075"/>
                <a:gd name="connsiteX1" fmla="*/ 174200 w 670802"/>
                <a:gd name="connsiteY1" fmla="*/ 1252 h 1883075"/>
                <a:gd name="connsiteX2" fmla="*/ 506056 w 670802"/>
                <a:gd name="connsiteY2" fmla="*/ 1882673 h 1883075"/>
                <a:gd name="connsiteX3" fmla="*/ 670802 w 670802"/>
                <a:gd name="connsiteY3" fmla="*/ 928240 h 1883075"/>
                <a:gd name="connsiteX0" fmla="*/ 0 w 670802"/>
                <a:gd name="connsiteY0" fmla="*/ 950456 h 1883066"/>
                <a:gd name="connsiteX1" fmla="*/ 174200 w 670802"/>
                <a:gd name="connsiteY1" fmla="*/ 1243 h 1883066"/>
                <a:gd name="connsiteX2" fmla="*/ 506056 w 670802"/>
                <a:gd name="connsiteY2" fmla="*/ 1882664 h 1883066"/>
                <a:gd name="connsiteX3" fmla="*/ 670802 w 670802"/>
                <a:gd name="connsiteY3" fmla="*/ 928231 h 1883066"/>
              </a:gdLst>
              <a:ahLst/>
              <a:cxnLst>
                <a:cxn ang="0">
                  <a:pos x="connsiteX0" y="connsiteY0"/>
                </a:cxn>
                <a:cxn ang="0">
                  <a:pos x="connsiteX1" y="connsiteY1"/>
                </a:cxn>
                <a:cxn ang="0">
                  <a:pos x="connsiteX2" y="connsiteY2"/>
                </a:cxn>
                <a:cxn ang="0">
                  <a:pos x="connsiteX3" y="connsiteY3"/>
                </a:cxn>
              </a:cxnLst>
              <a:rect l="l" t="t" r="r" b="b"/>
              <a:pathLst>
                <a:path w="670802" h="1883066">
                  <a:moveTo>
                    <a:pt x="0" y="950456"/>
                  </a:moveTo>
                  <a:cubicBezTo>
                    <a:pt x="36833" y="555410"/>
                    <a:pt x="112710" y="0"/>
                    <a:pt x="174200" y="1243"/>
                  </a:cubicBezTo>
                  <a:cubicBezTo>
                    <a:pt x="256702" y="2911"/>
                    <a:pt x="399743" y="1882063"/>
                    <a:pt x="506056" y="1882664"/>
                  </a:cubicBezTo>
                  <a:cubicBezTo>
                    <a:pt x="577200" y="1883066"/>
                    <a:pt x="647075" y="1192345"/>
                    <a:pt x="670802" y="928231"/>
                  </a:cubicBezTo>
                </a:path>
              </a:pathLst>
            </a:cu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70" name="Freihandform 69"/>
            <p:cNvSpPr/>
            <p:nvPr/>
          </p:nvSpPr>
          <p:spPr bwMode="auto">
            <a:xfrm>
              <a:off x="5354592" y="2143422"/>
              <a:ext cx="670802" cy="1883066"/>
            </a:xfrm>
            <a:custGeom>
              <a:avLst/>
              <a:gdLst>
                <a:gd name="connsiteX0" fmla="*/ 0 w 666044"/>
                <a:gd name="connsiteY0" fmla="*/ 1104430 h 2199451"/>
                <a:gd name="connsiteX1" fmla="*/ 135466 w 666044"/>
                <a:gd name="connsiteY1" fmla="*/ 156163 h 2199451"/>
                <a:gd name="connsiteX2" fmla="*/ 485422 w 666044"/>
                <a:gd name="connsiteY2" fmla="*/ 2041407 h 2199451"/>
                <a:gd name="connsiteX3" fmla="*/ 666044 w 666044"/>
                <a:gd name="connsiteY3" fmla="*/ 1104430 h 2199451"/>
                <a:gd name="connsiteX4" fmla="*/ 666044 w 666044"/>
                <a:gd name="connsiteY4" fmla="*/ 1104430 h 2199451"/>
                <a:gd name="connsiteX0" fmla="*/ 0 w 666044"/>
                <a:gd name="connsiteY0" fmla="*/ 1091086 h 2183884"/>
                <a:gd name="connsiteX1" fmla="*/ 172640 w 666044"/>
                <a:gd name="connsiteY1" fmla="*/ 156163 h 2183884"/>
                <a:gd name="connsiteX2" fmla="*/ 485422 w 666044"/>
                <a:gd name="connsiteY2" fmla="*/ 2028063 h 2183884"/>
                <a:gd name="connsiteX3" fmla="*/ 666044 w 666044"/>
                <a:gd name="connsiteY3" fmla="*/ 1091086 h 2183884"/>
                <a:gd name="connsiteX4" fmla="*/ 666044 w 666044"/>
                <a:gd name="connsiteY4" fmla="*/ 1091086 h 2183884"/>
                <a:gd name="connsiteX0" fmla="*/ 3231 w 669275"/>
                <a:gd name="connsiteY0" fmla="*/ 936193 h 2028991"/>
                <a:gd name="connsiteX1" fmla="*/ 175871 w 669275"/>
                <a:gd name="connsiteY1" fmla="*/ 1270 h 2028991"/>
                <a:gd name="connsiteX2" fmla="*/ 488653 w 669275"/>
                <a:gd name="connsiteY2" fmla="*/ 1873170 h 2028991"/>
                <a:gd name="connsiteX3" fmla="*/ 669275 w 669275"/>
                <a:gd name="connsiteY3" fmla="*/ 936193 h 2028991"/>
                <a:gd name="connsiteX4" fmla="*/ 669275 w 669275"/>
                <a:gd name="connsiteY4" fmla="*/ 936193 h 2028991"/>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1874522"/>
                <a:gd name="connsiteX1" fmla="*/ 172640 w 666044"/>
                <a:gd name="connsiteY1" fmla="*/ 2381 h 1874522"/>
                <a:gd name="connsiteX2" fmla="*/ 485422 w 666044"/>
                <a:gd name="connsiteY2" fmla="*/ 1874281 h 1874522"/>
                <a:gd name="connsiteX3" fmla="*/ 666044 w 666044"/>
                <a:gd name="connsiteY3" fmla="*/ 937304 h 1874522"/>
                <a:gd name="connsiteX4" fmla="*/ 666044 w 666044"/>
                <a:gd name="connsiteY4" fmla="*/ 937304 h 1874522"/>
                <a:gd name="connsiteX0" fmla="*/ 0 w 666044"/>
                <a:gd name="connsiteY0" fmla="*/ 937304 h 1884043"/>
                <a:gd name="connsiteX1" fmla="*/ 172640 w 666044"/>
                <a:gd name="connsiteY1" fmla="*/ 2381 h 1884043"/>
                <a:gd name="connsiteX2" fmla="*/ 504496 w 666044"/>
                <a:gd name="connsiteY2" fmla="*/ 1883802 h 1884043"/>
                <a:gd name="connsiteX3" fmla="*/ 666044 w 666044"/>
                <a:gd name="connsiteY3" fmla="*/ 937304 h 1884043"/>
                <a:gd name="connsiteX4" fmla="*/ 666044 w 666044"/>
                <a:gd name="connsiteY4" fmla="*/ 937304 h 1884043"/>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4" fmla="*/ 666044 w 666044"/>
                <a:gd name="connsiteY4" fmla="*/ 937304 h 1884204"/>
                <a:gd name="connsiteX0" fmla="*/ 0 w 700992"/>
                <a:gd name="connsiteY0" fmla="*/ 937304 h 1884204"/>
                <a:gd name="connsiteX1" fmla="*/ 172640 w 700992"/>
                <a:gd name="connsiteY1" fmla="*/ 2381 h 1884204"/>
                <a:gd name="connsiteX2" fmla="*/ 504496 w 700992"/>
                <a:gd name="connsiteY2" fmla="*/ 1883802 h 1884204"/>
                <a:gd name="connsiteX3" fmla="*/ 666044 w 700992"/>
                <a:gd name="connsiteY3" fmla="*/ 937304 h 1884204"/>
                <a:gd name="connsiteX4" fmla="*/ 700992 w 700992"/>
                <a:gd name="connsiteY4" fmla="*/ 945244 h 1884204"/>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70802"/>
                <a:gd name="connsiteY0" fmla="*/ 951594 h 1884204"/>
                <a:gd name="connsiteX1" fmla="*/ 174200 w 670802"/>
                <a:gd name="connsiteY1" fmla="*/ 2381 h 1884204"/>
                <a:gd name="connsiteX2" fmla="*/ 506056 w 670802"/>
                <a:gd name="connsiteY2" fmla="*/ 1883802 h 1884204"/>
                <a:gd name="connsiteX3" fmla="*/ 670802 w 670802"/>
                <a:gd name="connsiteY3" fmla="*/ 929369 h 1884204"/>
                <a:gd name="connsiteX0" fmla="*/ 0 w 670802"/>
                <a:gd name="connsiteY0" fmla="*/ 950465 h 1883075"/>
                <a:gd name="connsiteX1" fmla="*/ 174200 w 670802"/>
                <a:gd name="connsiteY1" fmla="*/ 1252 h 1883075"/>
                <a:gd name="connsiteX2" fmla="*/ 506056 w 670802"/>
                <a:gd name="connsiteY2" fmla="*/ 1882673 h 1883075"/>
                <a:gd name="connsiteX3" fmla="*/ 670802 w 670802"/>
                <a:gd name="connsiteY3" fmla="*/ 928240 h 1883075"/>
                <a:gd name="connsiteX0" fmla="*/ 0 w 670802"/>
                <a:gd name="connsiteY0" fmla="*/ 950456 h 1883066"/>
                <a:gd name="connsiteX1" fmla="*/ 174200 w 670802"/>
                <a:gd name="connsiteY1" fmla="*/ 1243 h 1883066"/>
                <a:gd name="connsiteX2" fmla="*/ 506056 w 670802"/>
                <a:gd name="connsiteY2" fmla="*/ 1882664 h 1883066"/>
                <a:gd name="connsiteX3" fmla="*/ 670802 w 670802"/>
                <a:gd name="connsiteY3" fmla="*/ 928231 h 1883066"/>
              </a:gdLst>
              <a:ahLst/>
              <a:cxnLst>
                <a:cxn ang="0">
                  <a:pos x="connsiteX0" y="connsiteY0"/>
                </a:cxn>
                <a:cxn ang="0">
                  <a:pos x="connsiteX1" y="connsiteY1"/>
                </a:cxn>
                <a:cxn ang="0">
                  <a:pos x="connsiteX2" y="connsiteY2"/>
                </a:cxn>
                <a:cxn ang="0">
                  <a:pos x="connsiteX3" y="connsiteY3"/>
                </a:cxn>
              </a:cxnLst>
              <a:rect l="l" t="t" r="r" b="b"/>
              <a:pathLst>
                <a:path w="670802" h="1883066">
                  <a:moveTo>
                    <a:pt x="0" y="950456"/>
                  </a:moveTo>
                  <a:cubicBezTo>
                    <a:pt x="36833" y="555410"/>
                    <a:pt x="112710" y="0"/>
                    <a:pt x="174200" y="1243"/>
                  </a:cubicBezTo>
                  <a:cubicBezTo>
                    <a:pt x="256702" y="2911"/>
                    <a:pt x="399743" y="1882063"/>
                    <a:pt x="506056" y="1882664"/>
                  </a:cubicBezTo>
                  <a:cubicBezTo>
                    <a:pt x="577200" y="1883066"/>
                    <a:pt x="647075" y="1192345"/>
                    <a:pt x="670802" y="928231"/>
                  </a:cubicBezTo>
                </a:path>
              </a:pathLst>
            </a:cu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71" name="Freihandform 70"/>
            <p:cNvSpPr/>
            <p:nvPr/>
          </p:nvSpPr>
          <p:spPr bwMode="auto">
            <a:xfrm>
              <a:off x="6025399" y="2146879"/>
              <a:ext cx="670802" cy="1883066"/>
            </a:xfrm>
            <a:custGeom>
              <a:avLst/>
              <a:gdLst>
                <a:gd name="connsiteX0" fmla="*/ 0 w 666044"/>
                <a:gd name="connsiteY0" fmla="*/ 1104430 h 2199451"/>
                <a:gd name="connsiteX1" fmla="*/ 135466 w 666044"/>
                <a:gd name="connsiteY1" fmla="*/ 156163 h 2199451"/>
                <a:gd name="connsiteX2" fmla="*/ 485422 w 666044"/>
                <a:gd name="connsiteY2" fmla="*/ 2041407 h 2199451"/>
                <a:gd name="connsiteX3" fmla="*/ 666044 w 666044"/>
                <a:gd name="connsiteY3" fmla="*/ 1104430 h 2199451"/>
                <a:gd name="connsiteX4" fmla="*/ 666044 w 666044"/>
                <a:gd name="connsiteY4" fmla="*/ 1104430 h 2199451"/>
                <a:gd name="connsiteX0" fmla="*/ 0 w 666044"/>
                <a:gd name="connsiteY0" fmla="*/ 1091086 h 2183884"/>
                <a:gd name="connsiteX1" fmla="*/ 172640 w 666044"/>
                <a:gd name="connsiteY1" fmla="*/ 156163 h 2183884"/>
                <a:gd name="connsiteX2" fmla="*/ 485422 w 666044"/>
                <a:gd name="connsiteY2" fmla="*/ 2028063 h 2183884"/>
                <a:gd name="connsiteX3" fmla="*/ 666044 w 666044"/>
                <a:gd name="connsiteY3" fmla="*/ 1091086 h 2183884"/>
                <a:gd name="connsiteX4" fmla="*/ 666044 w 666044"/>
                <a:gd name="connsiteY4" fmla="*/ 1091086 h 2183884"/>
                <a:gd name="connsiteX0" fmla="*/ 3231 w 669275"/>
                <a:gd name="connsiteY0" fmla="*/ 936193 h 2028991"/>
                <a:gd name="connsiteX1" fmla="*/ 175871 w 669275"/>
                <a:gd name="connsiteY1" fmla="*/ 1270 h 2028991"/>
                <a:gd name="connsiteX2" fmla="*/ 488653 w 669275"/>
                <a:gd name="connsiteY2" fmla="*/ 1873170 h 2028991"/>
                <a:gd name="connsiteX3" fmla="*/ 669275 w 669275"/>
                <a:gd name="connsiteY3" fmla="*/ 936193 h 2028991"/>
                <a:gd name="connsiteX4" fmla="*/ 669275 w 669275"/>
                <a:gd name="connsiteY4" fmla="*/ 936193 h 2028991"/>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1874522"/>
                <a:gd name="connsiteX1" fmla="*/ 172640 w 666044"/>
                <a:gd name="connsiteY1" fmla="*/ 2381 h 1874522"/>
                <a:gd name="connsiteX2" fmla="*/ 485422 w 666044"/>
                <a:gd name="connsiteY2" fmla="*/ 1874281 h 1874522"/>
                <a:gd name="connsiteX3" fmla="*/ 666044 w 666044"/>
                <a:gd name="connsiteY3" fmla="*/ 937304 h 1874522"/>
                <a:gd name="connsiteX4" fmla="*/ 666044 w 666044"/>
                <a:gd name="connsiteY4" fmla="*/ 937304 h 1874522"/>
                <a:gd name="connsiteX0" fmla="*/ 0 w 666044"/>
                <a:gd name="connsiteY0" fmla="*/ 937304 h 1884043"/>
                <a:gd name="connsiteX1" fmla="*/ 172640 w 666044"/>
                <a:gd name="connsiteY1" fmla="*/ 2381 h 1884043"/>
                <a:gd name="connsiteX2" fmla="*/ 504496 w 666044"/>
                <a:gd name="connsiteY2" fmla="*/ 1883802 h 1884043"/>
                <a:gd name="connsiteX3" fmla="*/ 666044 w 666044"/>
                <a:gd name="connsiteY3" fmla="*/ 937304 h 1884043"/>
                <a:gd name="connsiteX4" fmla="*/ 666044 w 666044"/>
                <a:gd name="connsiteY4" fmla="*/ 937304 h 1884043"/>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4" fmla="*/ 666044 w 666044"/>
                <a:gd name="connsiteY4" fmla="*/ 937304 h 1884204"/>
                <a:gd name="connsiteX0" fmla="*/ 0 w 700992"/>
                <a:gd name="connsiteY0" fmla="*/ 937304 h 1884204"/>
                <a:gd name="connsiteX1" fmla="*/ 172640 w 700992"/>
                <a:gd name="connsiteY1" fmla="*/ 2381 h 1884204"/>
                <a:gd name="connsiteX2" fmla="*/ 504496 w 700992"/>
                <a:gd name="connsiteY2" fmla="*/ 1883802 h 1884204"/>
                <a:gd name="connsiteX3" fmla="*/ 666044 w 700992"/>
                <a:gd name="connsiteY3" fmla="*/ 937304 h 1884204"/>
                <a:gd name="connsiteX4" fmla="*/ 700992 w 700992"/>
                <a:gd name="connsiteY4" fmla="*/ 945244 h 1884204"/>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70802"/>
                <a:gd name="connsiteY0" fmla="*/ 951594 h 1884204"/>
                <a:gd name="connsiteX1" fmla="*/ 174200 w 670802"/>
                <a:gd name="connsiteY1" fmla="*/ 2381 h 1884204"/>
                <a:gd name="connsiteX2" fmla="*/ 506056 w 670802"/>
                <a:gd name="connsiteY2" fmla="*/ 1883802 h 1884204"/>
                <a:gd name="connsiteX3" fmla="*/ 670802 w 670802"/>
                <a:gd name="connsiteY3" fmla="*/ 929369 h 1884204"/>
                <a:gd name="connsiteX0" fmla="*/ 0 w 670802"/>
                <a:gd name="connsiteY0" fmla="*/ 950465 h 1883075"/>
                <a:gd name="connsiteX1" fmla="*/ 174200 w 670802"/>
                <a:gd name="connsiteY1" fmla="*/ 1252 h 1883075"/>
                <a:gd name="connsiteX2" fmla="*/ 506056 w 670802"/>
                <a:gd name="connsiteY2" fmla="*/ 1882673 h 1883075"/>
                <a:gd name="connsiteX3" fmla="*/ 670802 w 670802"/>
                <a:gd name="connsiteY3" fmla="*/ 928240 h 1883075"/>
                <a:gd name="connsiteX0" fmla="*/ 0 w 670802"/>
                <a:gd name="connsiteY0" fmla="*/ 950456 h 1883066"/>
                <a:gd name="connsiteX1" fmla="*/ 174200 w 670802"/>
                <a:gd name="connsiteY1" fmla="*/ 1243 h 1883066"/>
                <a:gd name="connsiteX2" fmla="*/ 506056 w 670802"/>
                <a:gd name="connsiteY2" fmla="*/ 1882664 h 1883066"/>
                <a:gd name="connsiteX3" fmla="*/ 670802 w 670802"/>
                <a:gd name="connsiteY3" fmla="*/ 928231 h 1883066"/>
              </a:gdLst>
              <a:ahLst/>
              <a:cxnLst>
                <a:cxn ang="0">
                  <a:pos x="connsiteX0" y="connsiteY0"/>
                </a:cxn>
                <a:cxn ang="0">
                  <a:pos x="connsiteX1" y="connsiteY1"/>
                </a:cxn>
                <a:cxn ang="0">
                  <a:pos x="connsiteX2" y="connsiteY2"/>
                </a:cxn>
                <a:cxn ang="0">
                  <a:pos x="connsiteX3" y="connsiteY3"/>
                </a:cxn>
              </a:cxnLst>
              <a:rect l="l" t="t" r="r" b="b"/>
              <a:pathLst>
                <a:path w="670802" h="1883066">
                  <a:moveTo>
                    <a:pt x="0" y="950456"/>
                  </a:moveTo>
                  <a:cubicBezTo>
                    <a:pt x="36833" y="555410"/>
                    <a:pt x="112710" y="0"/>
                    <a:pt x="174200" y="1243"/>
                  </a:cubicBezTo>
                  <a:cubicBezTo>
                    <a:pt x="256702" y="2911"/>
                    <a:pt x="399743" y="1882063"/>
                    <a:pt x="506056" y="1882664"/>
                  </a:cubicBezTo>
                  <a:cubicBezTo>
                    <a:pt x="577200" y="1883066"/>
                    <a:pt x="647075" y="1192345"/>
                    <a:pt x="670802" y="928231"/>
                  </a:cubicBezTo>
                </a:path>
              </a:pathLst>
            </a:cu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72" name="Freihandform 71"/>
            <p:cNvSpPr/>
            <p:nvPr/>
          </p:nvSpPr>
          <p:spPr bwMode="auto">
            <a:xfrm>
              <a:off x="6693741" y="2140529"/>
              <a:ext cx="670802" cy="1883066"/>
            </a:xfrm>
            <a:custGeom>
              <a:avLst/>
              <a:gdLst>
                <a:gd name="connsiteX0" fmla="*/ 0 w 666044"/>
                <a:gd name="connsiteY0" fmla="*/ 1104430 h 2199451"/>
                <a:gd name="connsiteX1" fmla="*/ 135466 w 666044"/>
                <a:gd name="connsiteY1" fmla="*/ 156163 h 2199451"/>
                <a:gd name="connsiteX2" fmla="*/ 485422 w 666044"/>
                <a:gd name="connsiteY2" fmla="*/ 2041407 h 2199451"/>
                <a:gd name="connsiteX3" fmla="*/ 666044 w 666044"/>
                <a:gd name="connsiteY3" fmla="*/ 1104430 h 2199451"/>
                <a:gd name="connsiteX4" fmla="*/ 666044 w 666044"/>
                <a:gd name="connsiteY4" fmla="*/ 1104430 h 2199451"/>
                <a:gd name="connsiteX0" fmla="*/ 0 w 666044"/>
                <a:gd name="connsiteY0" fmla="*/ 1091086 h 2183884"/>
                <a:gd name="connsiteX1" fmla="*/ 172640 w 666044"/>
                <a:gd name="connsiteY1" fmla="*/ 156163 h 2183884"/>
                <a:gd name="connsiteX2" fmla="*/ 485422 w 666044"/>
                <a:gd name="connsiteY2" fmla="*/ 2028063 h 2183884"/>
                <a:gd name="connsiteX3" fmla="*/ 666044 w 666044"/>
                <a:gd name="connsiteY3" fmla="*/ 1091086 h 2183884"/>
                <a:gd name="connsiteX4" fmla="*/ 666044 w 666044"/>
                <a:gd name="connsiteY4" fmla="*/ 1091086 h 2183884"/>
                <a:gd name="connsiteX0" fmla="*/ 3231 w 669275"/>
                <a:gd name="connsiteY0" fmla="*/ 936193 h 2028991"/>
                <a:gd name="connsiteX1" fmla="*/ 175871 w 669275"/>
                <a:gd name="connsiteY1" fmla="*/ 1270 h 2028991"/>
                <a:gd name="connsiteX2" fmla="*/ 488653 w 669275"/>
                <a:gd name="connsiteY2" fmla="*/ 1873170 h 2028991"/>
                <a:gd name="connsiteX3" fmla="*/ 669275 w 669275"/>
                <a:gd name="connsiteY3" fmla="*/ 936193 h 2028991"/>
                <a:gd name="connsiteX4" fmla="*/ 669275 w 669275"/>
                <a:gd name="connsiteY4" fmla="*/ 936193 h 2028991"/>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1874522"/>
                <a:gd name="connsiteX1" fmla="*/ 172640 w 666044"/>
                <a:gd name="connsiteY1" fmla="*/ 2381 h 1874522"/>
                <a:gd name="connsiteX2" fmla="*/ 485422 w 666044"/>
                <a:gd name="connsiteY2" fmla="*/ 1874281 h 1874522"/>
                <a:gd name="connsiteX3" fmla="*/ 666044 w 666044"/>
                <a:gd name="connsiteY3" fmla="*/ 937304 h 1874522"/>
                <a:gd name="connsiteX4" fmla="*/ 666044 w 666044"/>
                <a:gd name="connsiteY4" fmla="*/ 937304 h 1874522"/>
                <a:gd name="connsiteX0" fmla="*/ 0 w 666044"/>
                <a:gd name="connsiteY0" fmla="*/ 937304 h 1884043"/>
                <a:gd name="connsiteX1" fmla="*/ 172640 w 666044"/>
                <a:gd name="connsiteY1" fmla="*/ 2381 h 1884043"/>
                <a:gd name="connsiteX2" fmla="*/ 504496 w 666044"/>
                <a:gd name="connsiteY2" fmla="*/ 1883802 h 1884043"/>
                <a:gd name="connsiteX3" fmla="*/ 666044 w 666044"/>
                <a:gd name="connsiteY3" fmla="*/ 937304 h 1884043"/>
                <a:gd name="connsiteX4" fmla="*/ 666044 w 666044"/>
                <a:gd name="connsiteY4" fmla="*/ 937304 h 1884043"/>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4" fmla="*/ 666044 w 666044"/>
                <a:gd name="connsiteY4" fmla="*/ 937304 h 1884204"/>
                <a:gd name="connsiteX0" fmla="*/ 0 w 700992"/>
                <a:gd name="connsiteY0" fmla="*/ 937304 h 1884204"/>
                <a:gd name="connsiteX1" fmla="*/ 172640 w 700992"/>
                <a:gd name="connsiteY1" fmla="*/ 2381 h 1884204"/>
                <a:gd name="connsiteX2" fmla="*/ 504496 w 700992"/>
                <a:gd name="connsiteY2" fmla="*/ 1883802 h 1884204"/>
                <a:gd name="connsiteX3" fmla="*/ 666044 w 700992"/>
                <a:gd name="connsiteY3" fmla="*/ 937304 h 1884204"/>
                <a:gd name="connsiteX4" fmla="*/ 700992 w 700992"/>
                <a:gd name="connsiteY4" fmla="*/ 945244 h 1884204"/>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70802"/>
                <a:gd name="connsiteY0" fmla="*/ 951594 h 1884204"/>
                <a:gd name="connsiteX1" fmla="*/ 174200 w 670802"/>
                <a:gd name="connsiteY1" fmla="*/ 2381 h 1884204"/>
                <a:gd name="connsiteX2" fmla="*/ 506056 w 670802"/>
                <a:gd name="connsiteY2" fmla="*/ 1883802 h 1884204"/>
                <a:gd name="connsiteX3" fmla="*/ 670802 w 670802"/>
                <a:gd name="connsiteY3" fmla="*/ 929369 h 1884204"/>
                <a:gd name="connsiteX0" fmla="*/ 0 w 670802"/>
                <a:gd name="connsiteY0" fmla="*/ 950465 h 1883075"/>
                <a:gd name="connsiteX1" fmla="*/ 174200 w 670802"/>
                <a:gd name="connsiteY1" fmla="*/ 1252 h 1883075"/>
                <a:gd name="connsiteX2" fmla="*/ 506056 w 670802"/>
                <a:gd name="connsiteY2" fmla="*/ 1882673 h 1883075"/>
                <a:gd name="connsiteX3" fmla="*/ 670802 w 670802"/>
                <a:gd name="connsiteY3" fmla="*/ 928240 h 1883075"/>
                <a:gd name="connsiteX0" fmla="*/ 0 w 670802"/>
                <a:gd name="connsiteY0" fmla="*/ 950456 h 1883066"/>
                <a:gd name="connsiteX1" fmla="*/ 174200 w 670802"/>
                <a:gd name="connsiteY1" fmla="*/ 1243 h 1883066"/>
                <a:gd name="connsiteX2" fmla="*/ 506056 w 670802"/>
                <a:gd name="connsiteY2" fmla="*/ 1882664 h 1883066"/>
                <a:gd name="connsiteX3" fmla="*/ 670802 w 670802"/>
                <a:gd name="connsiteY3" fmla="*/ 928231 h 1883066"/>
              </a:gdLst>
              <a:ahLst/>
              <a:cxnLst>
                <a:cxn ang="0">
                  <a:pos x="connsiteX0" y="connsiteY0"/>
                </a:cxn>
                <a:cxn ang="0">
                  <a:pos x="connsiteX1" y="connsiteY1"/>
                </a:cxn>
                <a:cxn ang="0">
                  <a:pos x="connsiteX2" y="connsiteY2"/>
                </a:cxn>
                <a:cxn ang="0">
                  <a:pos x="connsiteX3" y="connsiteY3"/>
                </a:cxn>
              </a:cxnLst>
              <a:rect l="l" t="t" r="r" b="b"/>
              <a:pathLst>
                <a:path w="670802" h="1883066">
                  <a:moveTo>
                    <a:pt x="0" y="950456"/>
                  </a:moveTo>
                  <a:cubicBezTo>
                    <a:pt x="36833" y="555410"/>
                    <a:pt x="112710" y="0"/>
                    <a:pt x="174200" y="1243"/>
                  </a:cubicBezTo>
                  <a:cubicBezTo>
                    <a:pt x="256702" y="2911"/>
                    <a:pt x="399743" y="1882063"/>
                    <a:pt x="506056" y="1882664"/>
                  </a:cubicBezTo>
                  <a:cubicBezTo>
                    <a:pt x="577200" y="1883066"/>
                    <a:pt x="647075" y="1192345"/>
                    <a:pt x="670802" y="928231"/>
                  </a:cubicBezTo>
                </a:path>
              </a:pathLst>
            </a:cu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73" name="Freihandform 72"/>
            <p:cNvSpPr/>
            <p:nvPr/>
          </p:nvSpPr>
          <p:spPr bwMode="auto">
            <a:xfrm>
              <a:off x="7364432" y="2143116"/>
              <a:ext cx="670802" cy="1883066"/>
            </a:xfrm>
            <a:custGeom>
              <a:avLst/>
              <a:gdLst>
                <a:gd name="connsiteX0" fmla="*/ 0 w 666044"/>
                <a:gd name="connsiteY0" fmla="*/ 1104430 h 2199451"/>
                <a:gd name="connsiteX1" fmla="*/ 135466 w 666044"/>
                <a:gd name="connsiteY1" fmla="*/ 156163 h 2199451"/>
                <a:gd name="connsiteX2" fmla="*/ 485422 w 666044"/>
                <a:gd name="connsiteY2" fmla="*/ 2041407 h 2199451"/>
                <a:gd name="connsiteX3" fmla="*/ 666044 w 666044"/>
                <a:gd name="connsiteY3" fmla="*/ 1104430 h 2199451"/>
                <a:gd name="connsiteX4" fmla="*/ 666044 w 666044"/>
                <a:gd name="connsiteY4" fmla="*/ 1104430 h 2199451"/>
                <a:gd name="connsiteX0" fmla="*/ 0 w 666044"/>
                <a:gd name="connsiteY0" fmla="*/ 1091086 h 2183884"/>
                <a:gd name="connsiteX1" fmla="*/ 172640 w 666044"/>
                <a:gd name="connsiteY1" fmla="*/ 156163 h 2183884"/>
                <a:gd name="connsiteX2" fmla="*/ 485422 w 666044"/>
                <a:gd name="connsiteY2" fmla="*/ 2028063 h 2183884"/>
                <a:gd name="connsiteX3" fmla="*/ 666044 w 666044"/>
                <a:gd name="connsiteY3" fmla="*/ 1091086 h 2183884"/>
                <a:gd name="connsiteX4" fmla="*/ 666044 w 666044"/>
                <a:gd name="connsiteY4" fmla="*/ 1091086 h 2183884"/>
                <a:gd name="connsiteX0" fmla="*/ 3231 w 669275"/>
                <a:gd name="connsiteY0" fmla="*/ 936193 h 2028991"/>
                <a:gd name="connsiteX1" fmla="*/ 175871 w 669275"/>
                <a:gd name="connsiteY1" fmla="*/ 1270 h 2028991"/>
                <a:gd name="connsiteX2" fmla="*/ 488653 w 669275"/>
                <a:gd name="connsiteY2" fmla="*/ 1873170 h 2028991"/>
                <a:gd name="connsiteX3" fmla="*/ 669275 w 669275"/>
                <a:gd name="connsiteY3" fmla="*/ 936193 h 2028991"/>
                <a:gd name="connsiteX4" fmla="*/ 669275 w 669275"/>
                <a:gd name="connsiteY4" fmla="*/ 936193 h 2028991"/>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1874522"/>
                <a:gd name="connsiteX1" fmla="*/ 172640 w 666044"/>
                <a:gd name="connsiteY1" fmla="*/ 2381 h 1874522"/>
                <a:gd name="connsiteX2" fmla="*/ 485422 w 666044"/>
                <a:gd name="connsiteY2" fmla="*/ 1874281 h 1874522"/>
                <a:gd name="connsiteX3" fmla="*/ 666044 w 666044"/>
                <a:gd name="connsiteY3" fmla="*/ 937304 h 1874522"/>
                <a:gd name="connsiteX4" fmla="*/ 666044 w 666044"/>
                <a:gd name="connsiteY4" fmla="*/ 937304 h 1874522"/>
                <a:gd name="connsiteX0" fmla="*/ 0 w 666044"/>
                <a:gd name="connsiteY0" fmla="*/ 937304 h 1884043"/>
                <a:gd name="connsiteX1" fmla="*/ 172640 w 666044"/>
                <a:gd name="connsiteY1" fmla="*/ 2381 h 1884043"/>
                <a:gd name="connsiteX2" fmla="*/ 504496 w 666044"/>
                <a:gd name="connsiteY2" fmla="*/ 1883802 h 1884043"/>
                <a:gd name="connsiteX3" fmla="*/ 666044 w 666044"/>
                <a:gd name="connsiteY3" fmla="*/ 937304 h 1884043"/>
                <a:gd name="connsiteX4" fmla="*/ 666044 w 666044"/>
                <a:gd name="connsiteY4" fmla="*/ 937304 h 1884043"/>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4" fmla="*/ 666044 w 666044"/>
                <a:gd name="connsiteY4" fmla="*/ 937304 h 1884204"/>
                <a:gd name="connsiteX0" fmla="*/ 0 w 700992"/>
                <a:gd name="connsiteY0" fmla="*/ 937304 h 1884204"/>
                <a:gd name="connsiteX1" fmla="*/ 172640 w 700992"/>
                <a:gd name="connsiteY1" fmla="*/ 2381 h 1884204"/>
                <a:gd name="connsiteX2" fmla="*/ 504496 w 700992"/>
                <a:gd name="connsiteY2" fmla="*/ 1883802 h 1884204"/>
                <a:gd name="connsiteX3" fmla="*/ 666044 w 700992"/>
                <a:gd name="connsiteY3" fmla="*/ 937304 h 1884204"/>
                <a:gd name="connsiteX4" fmla="*/ 700992 w 700992"/>
                <a:gd name="connsiteY4" fmla="*/ 945244 h 1884204"/>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70802"/>
                <a:gd name="connsiteY0" fmla="*/ 951594 h 1884204"/>
                <a:gd name="connsiteX1" fmla="*/ 174200 w 670802"/>
                <a:gd name="connsiteY1" fmla="*/ 2381 h 1884204"/>
                <a:gd name="connsiteX2" fmla="*/ 506056 w 670802"/>
                <a:gd name="connsiteY2" fmla="*/ 1883802 h 1884204"/>
                <a:gd name="connsiteX3" fmla="*/ 670802 w 670802"/>
                <a:gd name="connsiteY3" fmla="*/ 929369 h 1884204"/>
                <a:gd name="connsiteX0" fmla="*/ 0 w 670802"/>
                <a:gd name="connsiteY0" fmla="*/ 950465 h 1883075"/>
                <a:gd name="connsiteX1" fmla="*/ 174200 w 670802"/>
                <a:gd name="connsiteY1" fmla="*/ 1252 h 1883075"/>
                <a:gd name="connsiteX2" fmla="*/ 506056 w 670802"/>
                <a:gd name="connsiteY2" fmla="*/ 1882673 h 1883075"/>
                <a:gd name="connsiteX3" fmla="*/ 670802 w 670802"/>
                <a:gd name="connsiteY3" fmla="*/ 928240 h 1883075"/>
                <a:gd name="connsiteX0" fmla="*/ 0 w 670802"/>
                <a:gd name="connsiteY0" fmla="*/ 950456 h 1883066"/>
                <a:gd name="connsiteX1" fmla="*/ 174200 w 670802"/>
                <a:gd name="connsiteY1" fmla="*/ 1243 h 1883066"/>
                <a:gd name="connsiteX2" fmla="*/ 506056 w 670802"/>
                <a:gd name="connsiteY2" fmla="*/ 1882664 h 1883066"/>
                <a:gd name="connsiteX3" fmla="*/ 670802 w 670802"/>
                <a:gd name="connsiteY3" fmla="*/ 928231 h 1883066"/>
              </a:gdLst>
              <a:ahLst/>
              <a:cxnLst>
                <a:cxn ang="0">
                  <a:pos x="connsiteX0" y="connsiteY0"/>
                </a:cxn>
                <a:cxn ang="0">
                  <a:pos x="connsiteX1" y="connsiteY1"/>
                </a:cxn>
                <a:cxn ang="0">
                  <a:pos x="connsiteX2" y="connsiteY2"/>
                </a:cxn>
                <a:cxn ang="0">
                  <a:pos x="connsiteX3" y="connsiteY3"/>
                </a:cxn>
              </a:cxnLst>
              <a:rect l="l" t="t" r="r" b="b"/>
              <a:pathLst>
                <a:path w="670802" h="1883066">
                  <a:moveTo>
                    <a:pt x="0" y="950456"/>
                  </a:moveTo>
                  <a:cubicBezTo>
                    <a:pt x="36833" y="555410"/>
                    <a:pt x="112710" y="0"/>
                    <a:pt x="174200" y="1243"/>
                  </a:cubicBezTo>
                  <a:cubicBezTo>
                    <a:pt x="256702" y="2911"/>
                    <a:pt x="399743" y="1882063"/>
                    <a:pt x="506056" y="1882664"/>
                  </a:cubicBezTo>
                  <a:cubicBezTo>
                    <a:pt x="577200" y="1883066"/>
                    <a:pt x="647075" y="1192345"/>
                    <a:pt x="670802" y="928231"/>
                  </a:cubicBezTo>
                </a:path>
              </a:pathLst>
            </a:cu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grpSp>
      <p:grpSp>
        <p:nvGrpSpPr>
          <p:cNvPr id="74" name="Gruppieren 73"/>
          <p:cNvGrpSpPr>
            <a:grpSpLocks/>
          </p:cNvGrpSpPr>
          <p:nvPr/>
        </p:nvGrpSpPr>
        <p:grpSpPr>
          <a:xfrm>
            <a:off x="1237150" y="1572235"/>
            <a:ext cx="7072362" cy="1895266"/>
            <a:chOff x="1000100" y="2145757"/>
            <a:chExt cx="7072362" cy="1895266"/>
          </a:xfrm>
        </p:grpSpPr>
        <p:cxnSp>
          <p:nvCxnSpPr>
            <p:cNvPr id="75" name="Gerade Verbindung mit Pfeil 74"/>
            <p:cNvCxnSpPr/>
            <p:nvPr/>
          </p:nvCxnSpPr>
          <p:spPr bwMode="auto">
            <a:xfrm>
              <a:off x="1000100" y="3093795"/>
              <a:ext cx="7072362" cy="1621"/>
            </a:xfrm>
            <a:prstGeom prst="straightConnector1">
              <a:avLst/>
            </a:prstGeom>
            <a:ln w="28575">
              <a:headEnd type="none" w="med" len="med"/>
              <a:tailEnd type="triangle" w="lg" len="med"/>
            </a:ln>
          </p:spPr>
          <p:style>
            <a:lnRef idx="1">
              <a:schemeClr val="dk1"/>
            </a:lnRef>
            <a:fillRef idx="0">
              <a:schemeClr val="dk1"/>
            </a:fillRef>
            <a:effectRef idx="0">
              <a:schemeClr val="dk1"/>
            </a:effectRef>
            <a:fontRef idx="minor">
              <a:schemeClr val="tx1"/>
            </a:fontRef>
          </p:style>
        </p:cxnSp>
        <p:cxnSp>
          <p:nvCxnSpPr>
            <p:cNvPr id="76" name="Gerade Verbindung mit Pfeil 75"/>
            <p:cNvCxnSpPr/>
            <p:nvPr/>
          </p:nvCxnSpPr>
          <p:spPr bwMode="auto">
            <a:xfrm rot="16200000" flipV="1">
              <a:off x="118316" y="3093026"/>
              <a:ext cx="1895266" cy="728"/>
            </a:xfrm>
            <a:prstGeom prst="straightConnector1">
              <a:avLst/>
            </a:prstGeom>
            <a:ln w="28575">
              <a:headEnd type="none" w="med" len="med"/>
              <a:tailEnd type="triangle" w="lg" len="med"/>
            </a:ln>
          </p:spPr>
          <p:style>
            <a:lnRef idx="1">
              <a:schemeClr val="dk1"/>
            </a:lnRef>
            <a:fillRef idx="0">
              <a:schemeClr val="dk1"/>
            </a:fillRef>
            <a:effectRef idx="0">
              <a:schemeClr val="dk1"/>
            </a:effectRef>
            <a:fontRef idx="minor">
              <a:schemeClr val="tx1"/>
            </a:fontRef>
          </p:style>
        </p:cxnSp>
      </p:grpSp>
      <p:sp>
        <p:nvSpPr>
          <p:cNvPr id="77" name="Freihandform 76"/>
          <p:cNvSpPr>
            <a:spLocks/>
          </p:cNvSpPr>
          <p:nvPr/>
        </p:nvSpPr>
        <p:spPr bwMode="auto">
          <a:xfrm>
            <a:off x="1336104" y="1572235"/>
            <a:ext cx="6744938" cy="1922290"/>
          </a:xfrm>
          <a:custGeom>
            <a:avLst/>
            <a:gdLst>
              <a:gd name="connsiteX0" fmla="*/ 0 w 666044"/>
              <a:gd name="connsiteY0" fmla="*/ 1104430 h 2199451"/>
              <a:gd name="connsiteX1" fmla="*/ 135466 w 666044"/>
              <a:gd name="connsiteY1" fmla="*/ 156163 h 2199451"/>
              <a:gd name="connsiteX2" fmla="*/ 485422 w 666044"/>
              <a:gd name="connsiteY2" fmla="*/ 2041407 h 2199451"/>
              <a:gd name="connsiteX3" fmla="*/ 666044 w 666044"/>
              <a:gd name="connsiteY3" fmla="*/ 1104430 h 2199451"/>
              <a:gd name="connsiteX4" fmla="*/ 666044 w 666044"/>
              <a:gd name="connsiteY4" fmla="*/ 1104430 h 2199451"/>
              <a:gd name="connsiteX0" fmla="*/ 0 w 666044"/>
              <a:gd name="connsiteY0" fmla="*/ 1091086 h 2183884"/>
              <a:gd name="connsiteX1" fmla="*/ 172640 w 666044"/>
              <a:gd name="connsiteY1" fmla="*/ 156163 h 2183884"/>
              <a:gd name="connsiteX2" fmla="*/ 485422 w 666044"/>
              <a:gd name="connsiteY2" fmla="*/ 2028063 h 2183884"/>
              <a:gd name="connsiteX3" fmla="*/ 666044 w 666044"/>
              <a:gd name="connsiteY3" fmla="*/ 1091086 h 2183884"/>
              <a:gd name="connsiteX4" fmla="*/ 666044 w 666044"/>
              <a:gd name="connsiteY4" fmla="*/ 1091086 h 2183884"/>
              <a:gd name="connsiteX0" fmla="*/ 3231 w 669275"/>
              <a:gd name="connsiteY0" fmla="*/ 936193 h 2028991"/>
              <a:gd name="connsiteX1" fmla="*/ 175871 w 669275"/>
              <a:gd name="connsiteY1" fmla="*/ 1270 h 2028991"/>
              <a:gd name="connsiteX2" fmla="*/ 488653 w 669275"/>
              <a:gd name="connsiteY2" fmla="*/ 1873170 h 2028991"/>
              <a:gd name="connsiteX3" fmla="*/ 669275 w 669275"/>
              <a:gd name="connsiteY3" fmla="*/ 936193 h 2028991"/>
              <a:gd name="connsiteX4" fmla="*/ 669275 w 669275"/>
              <a:gd name="connsiteY4" fmla="*/ 936193 h 2028991"/>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1874522"/>
              <a:gd name="connsiteX1" fmla="*/ 172640 w 666044"/>
              <a:gd name="connsiteY1" fmla="*/ 2381 h 1874522"/>
              <a:gd name="connsiteX2" fmla="*/ 485422 w 666044"/>
              <a:gd name="connsiteY2" fmla="*/ 1874281 h 1874522"/>
              <a:gd name="connsiteX3" fmla="*/ 666044 w 666044"/>
              <a:gd name="connsiteY3" fmla="*/ 937304 h 1874522"/>
              <a:gd name="connsiteX4" fmla="*/ 666044 w 666044"/>
              <a:gd name="connsiteY4" fmla="*/ 937304 h 1874522"/>
              <a:gd name="connsiteX0" fmla="*/ 0 w 666044"/>
              <a:gd name="connsiteY0" fmla="*/ 937304 h 1884043"/>
              <a:gd name="connsiteX1" fmla="*/ 172640 w 666044"/>
              <a:gd name="connsiteY1" fmla="*/ 2381 h 1884043"/>
              <a:gd name="connsiteX2" fmla="*/ 504496 w 666044"/>
              <a:gd name="connsiteY2" fmla="*/ 1883802 h 1884043"/>
              <a:gd name="connsiteX3" fmla="*/ 666044 w 666044"/>
              <a:gd name="connsiteY3" fmla="*/ 937304 h 1884043"/>
              <a:gd name="connsiteX4" fmla="*/ 666044 w 666044"/>
              <a:gd name="connsiteY4" fmla="*/ 937304 h 1884043"/>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4" fmla="*/ 666044 w 666044"/>
              <a:gd name="connsiteY4" fmla="*/ 937304 h 1884204"/>
              <a:gd name="connsiteX0" fmla="*/ 0 w 700992"/>
              <a:gd name="connsiteY0" fmla="*/ 937304 h 1884204"/>
              <a:gd name="connsiteX1" fmla="*/ 172640 w 700992"/>
              <a:gd name="connsiteY1" fmla="*/ 2381 h 1884204"/>
              <a:gd name="connsiteX2" fmla="*/ 504496 w 700992"/>
              <a:gd name="connsiteY2" fmla="*/ 1883802 h 1884204"/>
              <a:gd name="connsiteX3" fmla="*/ 666044 w 700992"/>
              <a:gd name="connsiteY3" fmla="*/ 937304 h 1884204"/>
              <a:gd name="connsiteX4" fmla="*/ 700992 w 700992"/>
              <a:gd name="connsiteY4" fmla="*/ 945244 h 1884204"/>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70802"/>
              <a:gd name="connsiteY0" fmla="*/ 951594 h 1884204"/>
              <a:gd name="connsiteX1" fmla="*/ 174200 w 670802"/>
              <a:gd name="connsiteY1" fmla="*/ 2381 h 1884204"/>
              <a:gd name="connsiteX2" fmla="*/ 506056 w 670802"/>
              <a:gd name="connsiteY2" fmla="*/ 1883802 h 1884204"/>
              <a:gd name="connsiteX3" fmla="*/ 670802 w 670802"/>
              <a:gd name="connsiteY3" fmla="*/ 929369 h 1884204"/>
              <a:gd name="connsiteX0" fmla="*/ 0 w 670802"/>
              <a:gd name="connsiteY0" fmla="*/ 950465 h 1883075"/>
              <a:gd name="connsiteX1" fmla="*/ 174200 w 670802"/>
              <a:gd name="connsiteY1" fmla="*/ 1252 h 1883075"/>
              <a:gd name="connsiteX2" fmla="*/ 506056 w 670802"/>
              <a:gd name="connsiteY2" fmla="*/ 1882673 h 1883075"/>
              <a:gd name="connsiteX3" fmla="*/ 670802 w 670802"/>
              <a:gd name="connsiteY3" fmla="*/ 928240 h 1883075"/>
              <a:gd name="connsiteX0" fmla="*/ 0 w 670802"/>
              <a:gd name="connsiteY0" fmla="*/ 950456 h 1883066"/>
              <a:gd name="connsiteX1" fmla="*/ 174200 w 670802"/>
              <a:gd name="connsiteY1" fmla="*/ 1243 h 1883066"/>
              <a:gd name="connsiteX2" fmla="*/ 506056 w 670802"/>
              <a:gd name="connsiteY2" fmla="*/ 1882664 h 1883066"/>
              <a:gd name="connsiteX3" fmla="*/ 670802 w 670802"/>
              <a:gd name="connsiteY3" fmla="*/ 928231 h 1883066"/>
            </a:gdLst>
            <a:ahLst/>
            <a:cxnLst>
              <a:cxn ang="0">
                <a:pos x="connsiteX0" y="connsiteY0"/>
              </a:cxn>
              <a:cxn ang="0">
                <a:pos x="connsiteX1" y="connsiteY1"/>
              </a:cxn>
              <a:cxn ang="0">
                <a:pos x="connsiteX2" y="connsiteY2"/>
              </a:cxn>
              <a:cxn ang="0">
                <a:pos x="connsiteX3" y="connsiteY3"/>
              </a:cxn>
            </a:cxnLst>
            <a:rect l="l" t="t" r="r" b="b"/>
            <a:pathLst>
              <a:path w="670802" h="1883066">
                <a:moveTo>
                  <a:pt x="0" y="950456"/>
                </a:moveTo>
                <a:cubicBezTo>
                  <a:pt x="36833" y="555410"/>
                  <a:pt x="112710" y="0"/>
                  <a:pt x="174200" y="1243"/>
                </a:cubicBezTo>
                <a:cubicBezTo>
                  <a:pt x="256702" y="2911"/>
                  <a:pt x="399743" y="1882063"/>
                  <a:pt x="506056" y="1882664"/>
                </a:cubicBezTo>
                <a:cubicBezTo>
                  <a:pt x="577200" y="1883066"/>
                  <a:pt x="647075" y="1192345"/>
                  <a:pt x="670802" y="928231"/>
                </a:cubicBezTo>
              </a:path>
            </a:pathLst>
          </a:custGeom>
          <a:ln w="19050">
            <a:solidFill>
              <a:srgbClr val="FFC000"/>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000" b="0" i="0" u="none" strike="noStrike" cap="none" normalizeH="0" baseline="0">
              <a:ln>
                <a:noFill/>
              </a:ln>
              <a:solidFill>
                <a:schemeClr val="tx1"/>
              </a:solidFill>
              <a:effectLst/>
              <a:latin typeface="Arial" charset="0"/>
            </a:endParaRPr>
          </a:p>
        </p:txBody>
      </p:sp>
      <p:grpSp>
        <p:nvGrpSpPr>
          <p:cNvPr id="78" name="Gruppieren 77"/>
          <p:cNvGrpSpPr>
            <a:grpSpLocks/>
          </p:cNvGrpSpPr>
          <p:nvPr/>
        </p:nvGrpSpPr>
        <p:grpSpPr>
          <a:xfrm>
            <a:off x="1324465" y="1645161"/>
            <a:ext cx="6118029" cy="1799810"/>
            <a:chOff x="1065585" y="2218683"/>
            <a:chExt cx="6118029" cy="1799810"/>
          </a:xfrm>
        </p:grpSpPr>
        <p:cxnSp>
          <p:nvCxnSpPr>
            <p:cNvPr id="79" name="Gerade Verbindung 26"/>
            <p:cNvCxnSpPr/>
            <p:nvPr/>
          </p:nvCxnSpPr>
          <p:spPr bwMode="auto">
            <a:xfrm rot="5400000" flipH="1" flipV="1">
              <a:off x="1493132" y="2846333"/>
              <a:ext cx="510482" cy="0"/>
            </a:xfrm>
            <a:prstGeom prst="line">
              <a:avLst/>
            </a:prstGeom>
            <a:ln w="28575">
              <a:headEnd type="none" w="med" len="med"/>
              <a:tailEnd type="oval" w="lg" len="lg"/>
            </a:ln>
          </p:spPr>
          <p:style>
            <a:lnRef idx="1">
              <a:schemeClr val="dk1"/>
            </a:lnRef>
            <a:fillRef idx="0">
              <a:schemeClr val="dk1"/>
            </a:fillRef>
            <a:effectRef idx="0">
              <a:schemeClr val="dk1"/>
            </a:effectRef>
            <a:fontRef idx="minor">
              <a:schemeClr val="tx1"/>
            </a:fontRef>
          </p:style>
        </p:cxnSp>
        <p:cxnSp>
          <p:nvCxnSpPr>
            <p:cNvPr id="80" name="Gerade Verbindung 27"/>
            <p:cNvCxnSpPr/>
            <p:nvPr/>
          </p:nvCxnSpPr>
          <p:spPr bwMode="auto">
            <a:xfrm rot="5400000" flipH="1" flipV="1">
              <a:off x="2003210" y="2656239"/>
              <a:ext cx="875112" cy="0"/>
            </a:xfrm>
            <a:prstGeom prst="line">
              <a:avLst/>
            </a:prstGeom>
            <a:ln w="28575">
              <a:headEnd type="none" w="med" len="med"/>
              <a:tailEnd type="oval" w="lg" len="lg"/>
            </a:ln>
          </p:spPr>
          <p:style>
            <a:lnRef idx="1">
              <a:schemeClr val="dk1"/>
            </a:lnRef>
            <a:fillRef idx="0">
              <a:schemeClr val="dk1"/>
            </a:fillRef>
            <a:effectRef idx="0">
              <a:schemeClr val="dk1"/>
            </a:effectRef>
            <a:fontRef idx="minor">
              <a:schemeClr val="tx1"/>
            </a:fontRef>
          </p:style>
        </p:cxnSp>
        <p:cxnSp>
          <p:nvCxnSpPr>
            <p:cNvPr id="81" name="Gerade Verbindung 31"/>
            <p:cNvCxnSpPr/>
            <p:nvPr/>
          </p:nvCxnSpPr>
          <p:spPr bwMode="auto">
            <a:xfrm rot="5400000" flipH="1" flipV="1">
              <a:off x="2658058" y="2656239"/>
              <a:ext cx="875112" cy="0"/>
            </a:xfrm>
            <a:prstGeom prst="line">
              <a:avLst/>
            </a:prstGeom>
            <a:ln w="28575">
              <a:headEnd type="none" w="med" len="med"/>
              <a:tailEnd type="oval" w="lg" len="lg"/>
            </a:ln>
          </p:spPr>
          <p:style>
            <a:lnRef idx="1">
              <a:schemeClr val="dk1"/>
            </a:lnRef>
            <a:fillRef idx="0">
              <a:schemeClr val="dk1"/>
            </a:fillRef>
            <a:effectRef idx="0">
              <a:schemeClr val="dk1"/>
            </a:effectRef>
            <a:fontRef idx="minor">
              <a:schemeClr val="tx1"/>
            </a:fontRef>
          </p:style>
        </p:cxnSp>
        <p:cxnSp>
          <p:nvCxnSpPr>
            <p:cNvPr id="82" name="Gerade Verbindung 32"/>
            <p:cNvCxnSpPr/>
            <p:nvPr/>
          </p:nvCxnSpPr>
          <p:spPr bwMode="auto">
            <a:xfrm rot="5400000" flipH="1" flipV="1">
              <a:off x="3554161" y="2852170"/>
              <a:ext cx="467693" cy="0"/>
            </a:xfrm>
            <a:prstGeom prst="line">
              <a:avLst/>
            </a:prstGeom>
            <a:ln w="28575">
              <a:headEnd type="none" w="med" len="med"/>
              <a:tailEnd type="oval" w="lg" len="lg"/>
            </a:ln>
          </p:spPr>
          <p:style>
            <a:lnRef idx="1">
              <a:schemeClr val="dk1"/>
            </a:lnRef>
            <a:fillRef idx="0">
              <a:schemeClr val="dk1"/>
            </a:fillRef>
            <a:effectRef idx="0">
              <a:schemeClr val="dk1"/>
            </a:effectRef>
            <a:fontRef idx="minor">
              <a:schemeClr val="tx1"/>
            </a:fontRef>
          </p:style>
        </p:cxnSp>
        <p:cxnSp>
          <p:nvCxnSpPr>
            <p:cNvPr id="83" name="Gerade Verbindung 35"/>
            <p:cNvCxnSpPr/>
            <p:nvPr/>
          </p:nvCxnSpPr>
          <p:spPr bwMode="auto">
            <a:xfrm rot="5400000">
              <a:off x="4436277" y="3128315"/>
              <a:ext cx="69039" cy="0"/>
            </a:xfrm>
            <a:prstGeom prst="line">
              <a:avLst/>
            </a:prstGeom>
            <a:ln w="28575">
              <a:headEnd type="none" w="med" len="med"/>
              <a:tailEnd type="oval" w="lg" len="lg"/>
            </a:ln>
          </p:spPr>
          <p:style>
            <a:lnRef idx="1">
              <a:schemeClr val="dk1"/>
            </a:lnRef>
            <a:fillRef idx="0">
              <a:schemeClr val="dk1"/>
            </a:fillRef>
            <a:effectRef idx="0">
              <a:schemeClr val="dk1"/>
            </a:effectRef>
            <a:fontRef idx="minor">
              <a:schemeClr val="tx1"/>
            </a:fontRef>
          </p:style>
        </p:cxnSp>
        <p:cxnSp>
          <p:nvCxnSpPr>
            <p:cNvPr id="84" name="Gerade Verbindung 36"/>
            <p:cNvCxnSpPr/>
            <p:nvPr/>
          </p:nvCxnSpPr>
          <p:spPr bwMode="auto">
            <a:xfrm rot="5400000">
              <a:off x="4864193" y="3385013"/>
              <a:ext cx="597992" cy="0"/>
            </a:xfrm>
            <a:prstGeom prst="line">
              <a:avLst/>
            </a:prstGeom>
            <a:ln w="28575">
              <a:headEnd type="none" w="med" len="med"/>
              <a:tailEnd type="oval" w="lg" len="lg"/>
            </a:ln>
          </p:spPr>
          <p:style>
            <a:lnRef idx="1">
              <a:schemeClr val="dk1"/>
            </a:lnRef>
            <a:fillRef idx="0">
              <a:schemeClr val="dk1"/>
            </a:fillRef>
            <a:effectRef idx="0">
              <a:schemeClr val="dk1"/>
            </a:effectRef>
            <a:fontRef idx="minor">
              <a:schemeClr val="tx1"/>
            </a:fontRef>
          </p:style>
        </p:cxnSp>
        <p:cxnSp>
          <p:nvCxnSpPr>
            <p:cNvPr id="85" name="Gerade Verbindung 40"/>
            <p:cNvCxnSpPr/>
            <p:nvPr/>
          </p:nvCxnSpPr>
          <p:spPr bwMode="auto">
            <a:xfrm rot="5400000">
              <a:off x="5353862" y="3556144"/>
              <a:ext cx="909141" cy="0"/>
            </a:xfrm>
            <a:prstGeom prst="line">
              <a:avLst/>
            </a:prstGeom>
            <a:ln w="28575">
              <a:headEnd type="none" w="med" len="med"/>
              <a:tailEnd type="oval" w="lg" len="lg"/>
            </a:ln>
          </p:spPr>
          <p:style>
            <a:lnRef idx="1">
              <a:schemeClr val="dk1"/>
            </a:lnRef>
            <a:fillRef idx="0">
              <a:schemeClr val="dk1"/>
            </a:fillRef>
            <a:effectRef idx="0">
              <a:schemeClr val="dk1"/>
            </a:effectRef>
            <a:fontRef idx="minor">
              <a:schemeClr val="tx1"/>
            </a:fontRef>
          </p:style>
        </p:cxnSp>
        <p:cxnSp>
          <p:nvCxnSpPr>
            <p:cNvPr id="86" name="Gerade Verbindung 41"/>
            <p:cNvCxnSpPr/>
            <p:nvPr/>
          </p:nvCxnSpPr>
          <p:spPr bwMode="auto">
            <a:xfrm rot="5400000">
              <a:off x="6038477" y="3556144"/>
              <a:ext cx="924698" cy="0"/>
            </a:xfrm>
            <a:prstGeom prst="line">
              <a:avLst/>
            </a:prstGeom>
            <a:ln w="28575">
              <a:headEnd type="none" w="med" len="med"/>
              <a:tailEnd type="oval" w="lg" len="lg"/>
            </a:ln>
          </p:spPr>
          <p:style>
            <a:lnRef idx="1">
              <a:schemeClr val="dk1"/>
            </a:lnRef>
            <a:fillRef idx="0">
              <a:schemeClr val="dk1"/>
            </a:fillRef>
            <a:effectRef idx="0">
              <a:schemeClr val="dk1"/>
            </a:effectRef>
            <a:fontRef idx="minor">
              <a:schemeClr val="tx1"/>
            </a:fontRef>
          </p:style>
        </p:cxnSp>
        <p:cxnSp>
          <p:nvCxnSpPr>
            <p:cNvPr id="87" name="Gerade Verbindung 44"/>
            <p:cNvCxnSpPr/>
            <p:nvPr/>
          </p:nvCxnSpPr>
          <p:spPr bwMode="auto">
            <a:xfrm rot="5400000">
              <a:off x="6896286" y="3388902"/>
              <a:ext cx="574656" cy="0"/>
            </a:xfrm>
            <a:prstGeom prst="line">
              <a:avLst/>
            </a:prstGeom>
            <a:ln w="28575">
              <a:headEnd type="none" w="med" len="med"/>
              <a:tailEnd type="oval" w="lg" len="lg"/>
            </a:ln>
          </p:spPr>
          <p:style>
            <a:lnRef idx="1">
              <a:schemeClr val="dk1"/>
            </a:lnRef>
            <a:fillRef idx="0">
              <a:schemeClr val="dk1"/>
            </a:fillRef>
            <a:effectRef idx="0">
              <a:schemeClr val="dk1"/>
            </a:effectRef>
            <a:fontRef idx="minor">
              <a:schemeClr val="tx1"/>
            </a:fontRef>
          </p:style>
        </p:cxnSp>
        <p:cxnSp>
          <p:nvCxnSpPr>
            <p:cNvPr id="88" name="Gerade Verbindung 47"/>
            <p:cNvCxnSpPr/>
            <p:nvPr/>
          </p:nvCxnSpPr>
          <p:spPr bwMode="auto">
            <a:xfrm rot="5400000">
              <a:off x="1054402" y="3104979"/>
              <a:ext cx="22366" cy="0"/>
            </a:xfrm>
            <a:prstGeom prst="line">
              <a:avLst/>
            </a:prstGeom>
            <a:ln w="28575">
              <a:headEnd type="none" w="med" len="med"/>
              <a:tailEnd type="oval" w="lg" len="lg"/>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1907760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Data Processing and Logging</a:t>
            </a:r>
          </a:p>
          <a:p>
            <a:r>
              <a:rPr lang="de-DE" altLang="zh-CN" dirty="0" smtClean="0"/>
              <a:t>Analog Digital </a:t>
            </a:r>
            <a:r>
              <a:rPr lang="de-DE" altLang="zh-CN" dirty="0" err="1" smtClean="0"/>
              <a:t>Conversion</a:t>
            </a:r>
            <a:r>
              <a:rPr lang="de-DE" altLang="zh-CN" dirty="0" smtClean="0"/>
              <a:t> - Aliasing</a:t>
            </a:r>
            <a:r>
              <a:rPr lang="de-DE" altLang="zh-CN" dirty="0"/>
              <a:t>	</a:t>
            </a:r>
          </a:p>
          <a:p>
            <a:endParaRPr lang="de-DE" altLang="zh-CN" dirty="0"/>
          </a:p>
        </p:txBody>
      </p:sp>
      <p:sp>
        <p:nvSpPr>
          <p:cNvPr id="59" name="Rectangle 3"/>
          <p:cNvSpPr txBox="1">
            <a:spLocks noChangeArrowheads="1"/>
          </p:cNvSpPr>
          <p:nvPr/>
        </p:nvSpPr>
        <p:spPr bwMode="auto">
          <a:xfrm>
            <a:off x="551384" y="3554204"/>
            <a:ext cx="10729192" cy="203503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215900" indent="-215900" defTabSz="215900" fontAlgn="base">
              <a:spcBef>
                <a:spcPct val="0"/>
              </a:spcBef>
              <a:spcAft>
                <a:spcPct val="0"/>
              </a:spcAft>
              <a:buClr>
                <a:schemeClr val="tx2"/>
              </a:buClr>
              <a:buFont typeface="Wingdings" panose="05000000000000000000" pitchFamily="2" charset="2"/>
              <a:buChar char="§"/>
              <a:tabLst>
                <a:tab pos="215900" algn="l"/>
              </a:tabLst>
              <a:defRPr/>
            </a:pPr>
            <a:r>
              <a:rPr lang="en-GB" sz="2000" dirty="0">
                <a:latin typeface="Arial" panose="020B0604020202020204" pitchFamily="34" charset="0"/>
                <a:ea typeface="ＭＳ Ｐゴシック" charset="0"/>
                <a:cs typeface="Arial" panose="020B0604020202020204" pitchFamily="34" charset="0"/>
              </a:rPr>
              <a:t>Aliasing is the overlapping of frequency signals</a:t>
            </a:r>
          </a:p>
          <a:p>
            <a:pPr marL="215900" indent="-215900" defTabSz="215900" fontAlgn="base">
              <a:spcBef>
                <a:spcPct val="0"/>
              </a:spcBef>
              <a:spcAft>
                <a:spcPct val="0"/>
              </a:spcAft>
              <a:buClr>
                <a:schemeClr val="tx2"/>
              </a:buClr>
              <a:buFont typeface="Wingdings" panose="05000000000000000000" pitchFamily="2" charset="2"/>
              <a:buChar char="§"/>
              <a:tabLst>
                <a:tab pos="215900" algn="l"/>
              </a:tabLst>
              <a:defRPr/>
            </a:pPr>
            <a:r>
              <a:rPr lang="en-GB" sz="2000" dirty="0">
                <a:latin typeface="Arial" panose="020B0604020202020204" pitchFamily="34" charset="0"/>
                <a:ea typeface="ＭＳ Ｐゴシック" charset="0"/>
                <a:cs typeface="Arial" panose="020B0604020202020204" pitchFamily="34" charset="0"/>
              </a:rPr>
              <a:t>Very low sampling frequencies f (1/T) lead to aliasing </a:t>
            </a:r>
            <a:br>
              <a:rPr lang="en-GB" sz="2000" dirty="0">
                <a:latin typeface="Arial" panose="020B0604020202020204" pitchFamily="34" charset="0"/>
                <a:ea typeface="ＭＳ Ｐゴシック" charset="0"/>
                <a:cs typeface="Arial" panose="020B0604020202020204" pitchFamily="34" charset="0"/>
              </a:rPr>
            </a:br>
            <a:r>
              <a:rPr lang="en-GB" sz="2000" dirty="0">
                <a:latin typeface="Arial" panose="020B0604020202020204" pitchFamily="34" charset="0"/>
                <a:ea typeface="ＭＳ Ｐゴシック" charset="0"/>
                <a:cs typeface="Arial" panose="020B0604020202020204" pitchFamily="34" charset="0"/>
                <a:sym typeface="Wingdings" pitchFamily="2" charset="2"/>
              </a:rPr>
              <a:t> Overlapping of </a:t>
            </a:r>
            <a:r>
              <a:rPr lang="en-GB" sz="2000" dirty="0" err="1">
                <a:latin typeface="Arial" panose="020B0604020202020204" pitchFamily="34" charset="0"/>
                <a:ea typeface="ＭＳ Ｐゴシック" charset="0"/>
                <a:cs typeface="Arial" panose="020B0604020202020204" pitchFamily="34" charset="0"/>
                <a:sym typeface="Wingdings" pitchFamily="2" charset="2"/>
              </a:rPr>
              <a:t>neighboring</a:t>
            </a:r>
            <a:r>
              <a:rPr lang="en-GB" sz="2000" dirty="0">
                <a:latin typeface="Arial" panose="020B0604020202020204" pitchFamily="34" charset="0"/>
                <a:ea typeface="ＭＳ Ｐゴシック" charset="0"/>
                <a:cs typeface="Arial" panose="020B0604020202020204" pitchFamily="34" charset="0"/>
                <a:sym typeface="Wingdings" pitchFamily="2" charset="2"/>
              </a:rPr>
              <a:t> spectra</a:t>
            </a:r>
          </a:p>
          <a:p>
            <a:pPr marL="215900" indent="-215900" defTabSz="215900" fontAlgn="base">
              <a:spcBef>
                <a:spcPct val="0"/>
              </a:spcBef>
              <a:spcAft>
                <a:spcPct val="0"/>
              </a:spcAft>
              <a:buClr>
                <a:schemeClr val="tx2"/>
              </a:buClr>
              <a:buFont typeface="Wingdings" panose="05000000000000000000" pitchFamily="2" charset="2"/>
              <a:buChar char="§"/>
              <a:tabLst>
                <a:tab pos="215900" algn="l"/>
              </a:tabLst>
              <a:defRPr/>
            </a:pPr>
            <a:r>
              <a:rPr lang="en-GB" sz="2000" dirty="0">
                <a:latin typeface="Arial" panose="020B0604020202020204" pitchFamily="34" charset="0"/>
                <a:ea typeface="ＭＳ Ｐゴシック" charset="0"/>
                <a:cs typeface="Arial" panose="020B0604020202020204" pitchFamily="34" charset="0"/>
              </a:rPr>
              <a:t>Sampling should be done at a frequency </a:t>
            </a:r>
            <a:r>
              <a:rPr lang="en-GB" sz="2000" dirty="0" err="1">
                <a:latin typeface="Arial" panose="020B0604020202020204" pitchFamily="34" charset="0"/>
                <a:ea typeface="ＭＳ Ｐゴシック" charset="0"/>
                <a:cs typeface="Arial" panose="020B0604020202020204" pitchFamily="34" charset="0"/>
              </a:rPr>
              <a:t>fg</a:t>
            </a:r>
            <a:r>
              <a:rPr lang="en-GB" sz="2000" dirty="0">
                <a:latin typeface="Arial" panose="020B0604020202020204" pitchFamily="34" charset="0"/>
                <a:ea typeface="ＭＳ Ｐゴシック" charset="0"/>
                <a:cs typeface="Arial" panose="020B0604020202020204" pitchFamily="34" charset="0"/>
              </a:rPr>
              <a:t> which is </a:t>
            </a:r>
            <a:r>
              <a:rPr lang="en-GB" sz="2000" dirty="0" err="1">
                <a:latin typeface="Arial" panose="020B0604020202020204" pitchFamily="34" charset="0"/>
                <a:ea typeface="ＭＳ Ｐゴシック" charset="0"/>
                <a:cs typeface="Arial" panose="020B0604020202020204" pitchFamily="34" charset="0"/>
              </a:rPr>
              <a:t>atleast</a:t>
            </a:r>
            <a:r>
              <a:rPr lang="en-GB" sz="2000" dirty="0">
                <a:latin typeface="Arial" panose="020B0604020202020204" pitchFamily="34" charset="0"/>
                <a:ea typeface="ＭＳ Ｐゴシック" charset="0"/>
                <a:cs typeface="Arial" panose="020B0604020202020204" pitchFamily="34" charset="0"/>
              </a:rPr>
              <a:t> twice the highest frequency in the spectrum </a:t>
            </a:r>
            <a:r>
              <a:rPr lang="en-GB" sz="2000" dirty="0">
                <a:latin typeface="Arial" panose="020B0604020202020204" pitchFamily="34" charset="0"/>
                <a:ea typeface="ＭＳ Ｐゴシック" charset="0"/>
                <a:cs typeface="Arial" panose="020B0604020202020204" pitchFamily="34" charset="0"/>
                <a:sym typeface="Wingdings" pitchFamily="2" charset="2"/>
              </a:rPr>
              <a:t> </a:t>
            </a:r>
            <a:r>
              <a:rPr lang="en-GB" sz="2000" dirty="0" err="1">
                <a:latin typeface="Arial" panose="020B0604020202020204" pitchFamily="34" charset="0"/>
                <a:ea typeface="ＭＳ Ｐゴシック" charset="0"/>
                <a:cs typeface="Arial" panose="020B0604020202020204" pitchFamily="34" charset="0"/>
              </a:rPr>
              <a:t>Nyquist</a:t>
            </a:r>
            <a:r>
              <a:rPr lang="en-GB" sz="2000" dirty="0">
                <a:latin typeface="Arial" panose="020B0604020202020204" pitchFamily="34" charset="0"/>
                <a:ea typeface="ＭＳ Ｐゴシック" charset="0"/>
                <a:cs typeface="Arial" panose="020B0604020202020204" pitchFamily="34" charset="0"/>
              </a:rPr>
              <a:t> </a:t>
            </a:r>
            <a:r>
              <a:rPr lang="en-GB" sz="2000" dirty="0" err="1">
                <a:latin typeface="Arial" panose="020B0604020202020204" pitchFamily="34" charset="0"/>
                <a:ea typeface="ＭＳ Ｐゴシック" charset="0"/>
                <a:cs typeface="Arial" panose="020B0604020202020204" pitchFamily="34" charset="0"/>
              </a:rPr>
              <a:t>Frequenz</a:t>
            </a:r>
            <a:endParaRPr lang="en-GB" sz="2000" dirty="0">
              <a:latin typeface="Arial" panose="020B0604020202020204" pitchFamily="34" charset="0"/>
              <a:ea typeface="ＭＳ Ｐゴシック" charset="0"/>
              <a:cs typeface="Arial" panose="020B0604020202020204" pitchFamily="34" charset="0"/>
            </a:endParaRPr>
          </a:p>
          <a:p>
            <a:pPr marL="342900" marR="0" lvl="0" indent="-342900" algn="l" defTabSz="915988" rtl="0" eaLnBrk="0" fontAlgn="base" latinLnBrk="0" hangingPunct="0">
              <a:lnSpc>
                <a:spcPct val="100000"/>
              </a:lnSpc>
              <a:spcBef>
                <a:spcPct val="20000"/>
              </a:spcBef>
              <a:spcAft>
                <a:spcPct val="20000"/>
              </a:spcAft>
              <a:buClr>
                <a:srgbClr val="00549F"/>
              </a:buClr>
              <a:buSzTx/>
              <a:buFont typeface="Wingdings" panose="05000000000000000000" pitchFamily="2" charset="2"/>
              <a:buChar char="§"/>
              <a:tabLst/>
              <a:defRPr/>
            </a:pPr>
            <a:endParaRPr kumimoji="0" lang="en-GB" sz="2000" b="0" i="0" u="none" strike="noStrike" kern="0" cap="none" spc="0" normalizeH="0" baseline="0" noProof="0" dirty="0">
              <a:ln>
                <a:noFill/>
              </a:ln>
              <a:solidFill>
                <a:schemeClr val="tx1"/>
              </a:solidFill>
              <a:effectLst/>
              <a:uLnTx/>
              <a:uFillTx/>
              <a:latin typeface="+mn-lt"/>
              <a:ea typeface="+mn-ea"/>
              <a:cs typeface="+mn-cs"/>
            </a:endParaRPr>
          </a:p>
        </p:txBody>
      </p:sp>
      <p:grpSp>
        <p:nvGrpSpPr>
          <p:cNvPr id="60" name="Gruppieren 59"/>
          <p:cNvGrpSpPr>
            <a:grpSpLocks/>
          </p:cNvGrpSpPr>
          <p:nvPr/>
        </p:nvGrpSpPr>
        <p:grpSpPr>
          <a:xfrm>
            <a:off x="1337035" y="1196752"/>
            <a:ext cx="6766868" cy="1931413"/>
            <a:chOff x="653196" y="2140529"/>
            <a:chExt cx="7382038" cy="1892003"/>
          </a:xfrm>
        </p:grpSpPr>
        <p:sp>
          <p:nvSpPr>
            <p:cNvPr id="61" name="Freihandform 60"/>
            <p:cNvSpPr/>
            <p:nvPr/>
          </p:nvSpPr>
          <p:spPr bwMode="auto">
            <a:xfrm>
              <a:off x="653196" y="2145703"/>
              <a:ext cx="670802" cy="1883066"/>
            </a:xfrm>
            <a:custGeom>
              <a:avLst/>
              <a:gdLst>
                <a:gd name="connsiteX0" fmla="*/ 0 w 666044"/>
                <a:gd name="connsiteY0" fmla="*/ 1104430 h 2199451"/>
                <a:gd name="connsiteX1" fmla="*/ 135466 w 666044"/>
                <a:gd name="connsiteY1" fmla="*/ 156163 h 2199451"/>
                <a:gd name="connsiteX2" fmla="*/ 485422 w 666044"/>
                <a:gd name="connsiteY2" fmla="*/ 2041407 h 2199451"/>
                <a:gd name="connsiteX3" fmla="*/ 666044 w 666044"/>
                <a:gd name="connsiteY3" fmla="*/ 1104430 h 2199451"/>
                <a:gd name="connsiteX4" fmla="*/ 666044 w 666044"/>
                <a:gd name="connsiteY4" fmla="*/ 1104430 h 2199451"/>
                <a:gd name="connsiteX0" fmla="*/ 0 w 666044"/>
                <a:gd name="connsiteY0" fmla="*/ 1091086 h 2183884"/>
                <a:gd name="connsiteX1" fmla="*/ 172640 w 666044"/>
                <a:gd name="connsiteY1" fmla="*/ 156163 h 2183884"/>
                <a:gd name="connsiteX2" fmla="*/ 485422 w 666044"/>
                <a:gd name="connsiteY2" fmla="*/ 2028063 h 2183884"/>
                <a:gd name="connsiteX3" fmla="*/ 666044 w 666044"/>
                <a:gd name="connsiteY3" fmla="*/ 1091086 h 2183884"/>
                <a:gd name="connsiteX4" fmla="*/ 666044 w 666044"/>
                <a:gd name="connsiteY4" fmla="*/ 1091086 h 2183884"/>
                <a:gd name="connsiteX0" fmla="*/ 3231 w 669275"/>
                <a:gd name="connsiteY0" fmla="*/ 936193 h 2028991"/>
                <a:gd name="connsiteX1" fmla="*/ 175871 w 669275"/>
                <a:gd name="connsiteY1" fmla="*/ 1270 h 2028991"/>
                <a:gd name="connsiteX2" fmla="*/ 488653 w 669275"/>
                <a:gd name="connsiteY2" fmla="*/ 1873170 h 2028991"/>
                <a:gd name="connsiteX3" fmla="*/ 669275 w 669275"/>
                <a:gd name="connsiteY3" fmla="*/ 936193 h 2028991"/>
                <a:gd name="connsiteX4" fmla="*/ 669275 w 669275"/>
                <a:gd name="connsiteY4" fmla="*/ 936193 h 2028991"/>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1874522"/>
                <a:gd name="connsiteX1" fmla="*/ 172640 w 666044"/>
                <a:gd name="connsiteY1" fmla="*/ 2381 h 1874522"/>
                <a:gd name="connsiteX2" fmla="*/ 485422 w 666044"/>
                <a:gd name="connsiteY2" fmla="*/ 1874281 h 1874522"/>
                <a:gd name="connsiteX3" fmla="*/ 666044 w 666044"/>
                <a:gd name="connsiteY3" fmla="*/ 937304 h 1874522"/>
                <a:gd name="connsiteX4" fmla="*/ 666044 w 666044"/>
                <a:gd name="connsiteY4" fmla="*/ 937304 h 1874522"/>
                <a:gd name="connsiteX0" fmla="*/ 0 w 666044"/>
                <a:gd name="connsiteY0" fmla="*/ 937304 h 1884043"/>
                <a:gd name="connsiteX1" fmla="*/ 172640 w 666044"/>
                <a:gd name="connsiteY1" fmla="*/ 2381 h 1884043"/>
                <a:gd name="connsiteX2" fmla="*/ 504496 w 666044"/>
                <a:gd name="connsiteY2" fmla="*/ 1883802 h 1884043"/>
                <a:gd name="connsiteX3" fmla="*/ 666044 w 666044"/>
                <a:gd name="connsiteY3" fmla="*/ 937304 h 1884043"/>
                <a:gd name="connsiteX4" fmla="*/ 666044 w 666044"/>
                <a:gd name="connsiteY4" fmla="*/ 937304 h 1884043"/>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4" fmla="*/ 666044 w 666044"/>
                <a:gd name="connsiteY4" fmla="*/ 937304 h 1884204"/>
                <a:gd name="connsiteX0" fmla="*/ 0 w 700992"/>
                <a:gd name="connsiteY0" fmla="*/ 937304 h 1884204"/>
                <a:gd name="connsiteX1" fmla="*/ 172640 w 700992"/>
                <a:gd name="connsiteY1" fmla="*/ 2381 h 1884204"/>
                <a:gd name="connsiteX2" fmla="*/ 504496 w 700992"/>
                <a:gd name="connsiteY2" fmla="*/ 1883802 h 1884204"/>
                <a:gd name="connsiteX3" fmla="*/ 666044 w 700992"/>
                <a:gd name="connsiteY3" fmla="*/ 937304 h 1884204"/>
                <a:gd name="connsiteX4" fmla="*/ 700992 w 700992"/>
                <a:gd name="connsiteY4" fmla="*/ 945244 h 1884204"/>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70802"/>
                <a:gd name="connsiteY0" fmla="*/ 951594 h 1884204"/>
                <a:gd name="connsiteX1" fmla="*/ 174200 w 670802"/>
                <a:gd name="connsiteY1" fmla="*/ 2381 h 1884204"/>
                <a:gd name="connsiteX2" fmla="*/ 506056 w 670802"/>
                <a:gd name="connsiteY2" fmla="*/ 1883802 h 1884204"/>
                <a:gd name="connsiteX3" fmla="*/ 670802 w 670802"/>
                <a:gd name="connsiteY3" fmla="*/ 929369 h 1884204"/>
                <a:gd name="connsiteX0" fmla="*/ 0 w 670802"/>
                <a:gd name="connsiteY0" fmla="*/ 950465 h 1883075"/>
                <a:gd name="connsiteX1" fmla="*/ 174200 w 670802"/>
                <a:gd name="connsiteY1" fmla="*/ 1252 h 1883075"/>
                <a:gd name="connsiteX2" fmla="*/ 506056 w 670802"/>
                <a:gd name="connsiteY2" fmla="*/ 1882673 h 1883075"/>
                <a:gd name="connsiteX3" fmla="*/ 670802 w 670802"/>
                <a:gd name="connsiteY3" fmla="*/ 928240 h 1883075"/>
                <a:gd name="connsiteX0" fmla="*/ 0 w 670802"/>
                <a:gd name="connsiteY0" fmla="*/ 950456 h 1883066"/>
                <a:gd name="connsiteX1" fmla="*/ 174200 w 670802"/>
                <a:gd name="connsiteY1" fmla="*/ 1243 h 1883066"/>
                <a:gd name="connsiteX2" fmla="*/ 506056 w 670802"/>
                <a:gd name="connsiteY2" fmla="*/ 1882664 h 1883066"/>
                <a:gd name="connsiteX3" fmla="*/ 670802 w 670802"/>
                <a:gd name="connsiteY3" fmla="*/ 928231 h 1883066"/>
              </a:gdLst>
              <a:ahLst/>
              <a:cxnLst>
                <a:cxn ang="0">
                  <a:pos x="connsiteX0" y="connsiteY0"/>
                </a:cxn>
                <a:cxn ang="0">
                  <a:pos x="connsiteX1" y="connsiteY1"/>
                </a:cxn>
                <a:cxn ang="0">
                  <a:pos x="connsiteX2" y="connsiteY2"/>
                </a:cxn>
                <a:cxn ang="0">
                  <a:pos x="connsiteX3" y="connsiteY3"/>
                </a:cxn>
              </a:cxnLst>
              <a:rect l="l" t="t" r="r" b="b"/>
              <a:pathLst>
                <a:path w="670802" h="1883066">
                  <a:moveTo>
                    <a:pt x="0" y="950456"/>
                  </a:moveTo>
                  <a:cubicBezTo>
                    <a:pt x="36833" y="555410"/>
                    <a:pt x="112710" y="0"/>
                    <a:pt x="174200" y="1243"/>
                  </a:cubicBezTo>
                  <a:cubicBezTo>
                    <a:pt x="256702" y="2911"/>
                    <a:pt x="399743" y="1882063"/>
                    <a:pt x="506056" y="1882664"/>
                  </a:cubicBezTo>
                  <a:cubicBezTo>
                    <a:pt x="577200" y="1883066"/>
                    <a:pt x="647075" y="1192345"/>
                    <a:pt x="670802" y="928231"/>
                  </a:cubicBezTo>
                </a:path>
              </a:pathLst>
            </a:cu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62" name="Freihandform 61"/>
            <p:cNvSpPr/>
            <p:nvPr/>
          </p:nvSpPr>
          <p:spPr bwMode="auto">
            <a:xfrm>
              <a:off x="1325540" y="2149466"/>
              <a:ext cx="670802" cy="1883066"/>
            </a:xfrm>
            <a:custGeom>
              <a:avLst/>
              <a:gdLst>
                <a:gd name="connsiteX0" fmla="*/ 0 w 666044"/>
                <a:gd name="connsiteY0" fmla="*/ 1104430 h 2199451"/>
                <a:gd name="connsiteX1" fmla="*/ 135466 w 666044"/>
                <a:gd name="connsiteY1" fmla="*/ 156163 h 2199451"/>
                <a:gd name="connsiteX2" fmla="*/ 485422 w 666044"/>
                <a:gd name="connsiteY2" fmla="*/ 2041407 h 2199451"/>
                <a:gd name="connsiteX3" fmla="*/ 666044 w 666044"/>
                <a:gd name="connsiteY3" fmla="*/ 1104430 h 2199451"/>
                <a:gd name="connsiteX4" fmla="*/ 666044 w 666044"/>
                <a:gd name="connsiteY4" fmla="*/ 1104430 h 2199451"/>
                <a:gd name="connsiteX0" fmla="*/ 0 w 666044"/>
                <a:gd name="connsiteY0" fmla="*/ 1091086 h 2183884"/>
                <a:gd name="connsiteX1" fmla="*/ 172640 w 666044"/>
                <a:gd name="connsiteY1" fmla="*/ 156163 h 2183884"/>
                <a:gd name="connsiteX2" fmla="*/ 485422 w 666044"/>
                <a:gd name="connsiteY2" fmla="*/ 2028063 h 2183884"/>
                <a:gd name="connsiteX3" fmla="*/ 666044 w 666044"/>
                <a:gd name="connsiteY3" fmla="*/ 1091086 h 2183884"/>
                <a:gd name="connsiteX4" fmla="*/ 666044 w 666044"/>
                <a:gd name="connsiteY4" fmla="*/ 1091086 h 2183884"/>
                <a:gd name="connsiteX0" fmla="*/ 3231 w 669275"/>
                <a:gd name="connsiteY0" fmla="*/ 936193 h 2028991"/>
                <a:gd name="connsiteX1" fmla="*/ 175871 w 669275"/>
                <a:gd name="connsiteY1" fmla="*/ 1270 h 2028991"/>
                <a:gd name="connsiteX2" fmla="*/ 488653 w 669275"/>
                <a:gd name="connsiteY2" fmla="*/ 1873170 h 2028991"/>
                <a:gd name="connsiteX3" fmla="*/ 669275 w 669275"/>
                <a:gd name="connsiteY3" fmla="*/ 936193 h 2028991"/>
                <a:gd name="connsiteX4" fmla="*/ 669275 w 669275"/>
                <a:gd name="connsiteY4" fmla="*/ 936193 h 2028991"/>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1874522"/>
                <a:gd name="connsiteX1" fmla="*/ 172640 w 666044"/>
                <a:gd name="connsiteY1" fmla="*/ 2381 h 1874522"/>
                <a:gd name="connsiteX2" fmla="*/ 485422 w 666044"/>
                <a:gd name="connsiteY2" fmla="*/ 1874281 h 1874522"/>
                <a:gd name="connsiteX3" fmla="*/ 666044 w 666044"/>
                <a:gd name="connsiteY3" fmla="*/ 937304 h 1874522"/>
                <a:gd name="connsiteX4" fmla="*/ 666044 w 666044"/>
                <a:gd name="connsiteY4" fmla="*/ 937304 h 1874522"/>
                <a:gd name="connsiteX0" fmla="*/ 0 w 666044"/>
                <a:gd name="connsiteY0" fmla="*/ 937304 h 1884043"/>
                <a:gd name="connsiteX1" fmla="*/ 172640 w 666044"/>
                <a:gd name="connsiteY1" fmla="*/ 2381 h 1884043"/>
                <a:gd name="connsiteX2" fmla="*/ 504496 w 666044"/>
                <a:gd name="connsiteY2" fmla="*/ 1883802 h 1884043"/>
                <a:gd name="connsiteX3" fmla="*/ 666044 w 666044"/>
                <a:gd name="connsiteY3" fmla="*/ 937304 h 1884043"/>
                <a:gd name="connsiteX4" fmla="*/ 666044 w 666044"/>
                <a:gd name="connsiteY4" fmla="*/ 937304 h 1884043"/>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4" fmla="*/ 666044 w 666044"/>
                <a:gd name="connsiteY4" fmla="*/ 937304 h 1884204"/>
                <a:gd name="connsiteX0" fmla="*/ 0 w 700992"/>
                <a:gd name="connsiteY0" fmla="*/ 937304 h 1884204"/>
                <a:gd name="connsiteX1" fmla="*/ 172640 w 700992"/>
                <a:gd name="connsiteY1" fmla="*/ 2381 h 1884204"/>
                <a:gd name="connsiteX2" fmla="*/ 504496 w 700992"/>
                <a:gd name="connsiteY2" fmla="*/ 1883802 h 1884204"/>
                <a:gd name="connsiteX3" fmla="*/ 666044 w 700992"/>
                <a:gd name="connsiteY3" fmla="*/ 937304 h 1884204"/>
                <a:gd name="connsiteX4" fmla="*/ 700992 w 700992"/>
                <a:gd name="connsiteY4" fmla="*/ 945244 h 1884204"/>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70802"/>
                <a:gd name="connsiteY0" fmla="*/ 951594 h 1884204"/>
                <a:gd name="connsiteX1" fmla="*/ 174200 w 670802"/>
                <a:gd name="connsiteY1" fmla="*/ 2381 h 1884204"/>
                <a:gd name="connsiteX2" fmla="*/ 506056 w 670802"/>
                <a:gd name="connsiteY2" fmla="*/ 1883802 h 1884204"/>
                <a:gd name="connsiteX3" fmla="*/ 670802 w 670802"/>
                <a:gd name="connsiteY3" fmla="*/ 929369 h 1884204"/>
                <a:gd name="connsiteX0" fmla="*/ 0 w 670802"/>
                <a:gd name="connsiteY0" fmla="*/ 950465 h 1883075"/>
                <a:gd name="connsiteX1" fmla="*/ 174200 w 670802"/>
                <a:gd name="connsiteY1" fmla="*/ 1252 h 1883075"/>
                <a:gd name="connsiteX2" fmla="*/ 506056 w 670802"/>
                <a:gd name="connsiteY2" fmla="*/ 1882673 h 1883075"/>
                <a:gd name="connsiteX3" fmla="*/ 670802 w 670802"/>
                <a:gd name="connsiteY3" fmla="*/ 928240 h 1883075"/>
                <a:gd name="connsiteX0" fmla="*/ 0 w 670802"/>
                <a:gd name="connsiteY0" fmla="*/ 950456 h 1883066"/>
                <a:gd name="connsiteX1" fmla="*/ 174200 w 670802"/>
                <a:gd name="connsiteY1" fmla="*/ 1243 h 1883066"/>
                <a:gd name="connsiteX2" fmla="*/ 506056 w 670802"/>
                <a:gd name="connsiteY2" fmla="*/ 1882664 h 1883066"/>
                <a:gd name="connsiteX3" fmla="*/ 670802 w 670802"/>
                <a:gd name="connsiteY3" fmla="*/ 928231 h 1883066"/>
              </a:gdLst>
              <a:ahLst/>
              <a:cxnLst>
                <a:cxn ang="0">
                  <a:pos x="connsiteX0" y="connsiteY0"/>
                </a:cxn>
                <a:cxn ang="0">
                  <a:pos x="connsiteX1" y="connsiteY1"/>
                </a:cxn>
                <a:cxn ang="0">
                  <a:pos x="connsiteX2" y="connsiteY2"/>
                </a:cxn>
                <a:cxn ang="0">
                  <a:pos x="connsiteX3" y="connsiteY3"/>
                </a:cxn>
              </a:cxnLst>
              <a:rect l="l" t="t" r="r" b="b"/>
              <a:pathLst>
                <a:path w="670802" h="1883066">
                  <a:moveTo>
                    <a:pt x="0" y="950456"/>
                  </a:moveTo>
                  <a:cubicBezTo>
                    <a:pt x="36833" y="555410"/>
                    <a:pt x="112710" y="0"/>
                    <a:pt x="174200" y="1243"/>
                  </a:cubicBezTo>
                  <a:cubicBezTo>
                    <a:pt x="256702" y="2911"/>
                    <a:pt x="399743" y="1882063"/>
                    <a:pt x="506056" y="1882664"/>
                  </a:cubicBezTo>
                  <a:cubicBezTo>
                    <a:pt x="577200" y="1883066"/>
                    <a:pt x="647075" y="1192345"/>
                    <a:pt x="670802" y="928231"/>
                  </a:cubicBezTo>
                </a:path>
              </a:pathLst>
            </a:cu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63" name="Freihandform 62"/>
            <p:cNvSpPr/>
            <p:nvPr/>
          </p:nvSpPr>
          <p:spPr bwMode="auto">
            <a:xfrm>
              <a:off x="1997767" y="2146009"/>
              <a:ext cx="670802" cy="1883066"/>
            </a:xfrm>
            <a:custGeom>
              <a:avLst/>
              <a:gdLst>
                <a:gd name="connsiteX0" fmla="*/ 0 w 666044"/>
                <a:gd name="connsiteY0" fmla="*/ 1104430 h 2199451"/>
                <a:gd name="connsiteX1" fmla="*/ 135466 w 666044"/>
                <a:gd name="connsiteY1" fmla="*/ 156163 h 2199451"/>
                <a:gd name="connsiteX2" fmla="*/ 485422 w 666044"/>
                <a:gd name="connsiteY2" fmla="*/ 2041407 h 2199451"/>
                <a:gd name="connsiteX3" fmla="*/ 666044 w 666044"/>
                <a:gd name="connsiteY3" fmla="*/ 1104430 h 2199451"/>
                <a:gd name="connsiteX4" fmla="*/ 666044 w 666044"/>
                <a:gd name="connsiteY4" fmla="*/ 1104430 h 2199451"/>
                <a:gd name="connsiteX0" fmla="*/ 0 w 666044"/>
                <a:gd name="connsiteY0" fmla="*/ 1091086 h 2183884"/>
                <a:gd name="connsiteX1" fmla="*/ 172640 w 666044"/>
                <a:gd name="connsiteY1" fmla="*/ 156163 h 2183884"/>
                <a:gd name="connsiteX2" fmla="*/ 485422 w 666044"/>
                <a:gd name="connsiteY2" fmla="*/ 2028063 h 2183884"/>
                <a:gd name="connsiteX3" fmla="*/ 666044 w 666044"/>
                <a:gd name="connsiteY3" fmla="*/ 1091086 h 2183884"/>
                <a:gd name="connsiteX4" fmla="*/ 666044 w 666044"/>
                <a:gd name="connsiteY4" fmla="*/ 1091086 h 2183884"/>
                <a:gd name="connsiteX0" fmla="*/ 3231 w 669275"/>
                <a:gd name="connsiteY0" fmla="*/ 936193 h 2028991"/>
                <a:gd name="connsiteX1" fmla="*/ 175871 w 669275"/>
                <a:gd name="connsiteY1" fmla="*/ 1270 h 2028991"/>
                <a:gd name="connsiteX2" fmla="*/ 488653 w 669275"/>
                <a:gd name="connsiteY2" fmla="*/ 1873170 h 2028991"/>
                <a:gd name="connsiteX3" fmla="*/ 669275 w 669275"/>
                <a:gd name="connsiteY3" fmla="*/ 936193 h 2028991"/>
                <a:gd name="connsiteX4" fmla="*/ 669275 w 669275"/>
                <a:gd name="connsiteY4" fmla="*/ 936193 h 2028991"/>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1874522"/>
                <a:gd name="connsiteX1" fmla="*/ 172640 w 666044"/>
                <a:gd name="connsiteY1" fmla="*/ 2381 h 1874522"/>
                <a:gd name="connsiteX2" fmla="*/ 485422 w 666044"/>
                <a:gd name="connsiteY2" fmla="*/ 1874281 h 1874522"/>
                <a:gd name="connsiteX3" fmla="*/ 666044 w 666044"/>
                <a:gd name="connsiteY3" fmla="*/ 937304 h 1874522"/>
                <a:gd name="connsiteX4" fmla="*/ 666044 w 666044"/>
                <a:gd name="connsiteY4" fmla="*/ 937304 h 1874522"/>
                <a:gd name="connsiteX0" fmla="*/ 0 w 666044"/>
                <a:gd name="connsiteY0" fmla="*/ 937304 h 1884043"/>
                <a:gd name="connsiteX1" fmla="*/ 172640 w 666044"/>
                <a:gd name="connsiteY1" fmla="*/ 2381 h 1884043"/>
                <a:gd name="connsiteX2" fmla="*/ 504496 w 666044"/>
                <a:gd name="connsiteY2" fmla="*/ 1883802 h 1884043"/>
                <a:gd name="connsiteX3" fmla="*/ 666044 w 666044"/>
                <a:gd name="connsiteY3" fmla="*/ 937304 h 1884043"/>
                <a:gd name="connsiteX4" fmla="*/ 666044 w 666044"/>
                <a:gd name="connsiteY4" fmla="*/ 937304 h 1884043"/>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4" fmla="*/ 666044 w 666044"/>
                <a:gd name="connsiteY4" fmla="*/ 937304 h 1884204"/>
                <a:gd name="connsiteX0" fmla="*/ 0 w 700992"/>
                <a:gd name="connsiteY0" fmla="*/ 937304 h 1884204"/>
                <a:gd name="connsiteX1" fmla="*/ 172640 w 700992"/>
                <a:gd name="connsiteY1" fmla="*/ 2381 h 1884204"/>
                <a:gd name="connsiteX2" fmla="*/ 504496 w 700992"/>
                <a:gd name="connsiteY2" fmla="*/ 1883802 h 1884204"/>
                <a:gd name="connsiteX3" fmla="*/ 666044 w 700992"/>
                <a:gd name="connsiteY3" fmla="*/ 937304 h 1884204"/>
                <a:gd name="connsiteX4" fmla="*/ 700992 w 700992"/>
                <a:gd name="connsiteY4" fmla="*/ 945244 h 1884204"/>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70802"/>
                <a:gd name="connsiteY0" fmla="*/ 951594 h 1884204"/>
                <a:gd name="connsiteX1" fmla="*/ 174200 w 670802"/>
                <a:gd name="connsiteY1" fmla="*/ 2381 h 1884204"/>
                <a:gd name="connsiteX2" fmla="*/ 506056 w 670802"/>
                <a:gd name="connsiteY2" fmla="*/ 1883802 h 1884204"/>
                <a:gd name="connsiteX3" fmla="*/ 670802 w 670802"/>
                <a:gd name="connsiteY3" fmla="*/ 929369 h 1884204"/>
                <a:gd name="connsiteX0" fmla="*/ 0 w 670802"/>
                <a:gd name="connsiteY0" fmla="*/ 950465 h 1883075"/>
                <a:gd name="connsiteX1" fmla="*/ 174200 w 670802"/>
                <a:gd name="connsiteY1" fmla="*/ 1252 h 1883075"/>
                <a:gd name="connsiteX2" fmla="*/ 506056 w 670802"/>
                <a:gd name="connsiteY2" fmla="*/ 1882673 h 1883075"/>
                <a:gd name="connsiteX3" fmla="*/ 670802 w 670802"/>
                <a:gd name="connsiteY3" fmla="*/ 928240 h 1883075"/>
                <a:gd name="connsiteX0" fmla="*/ 0 w 670802"/>
                <a:gd name="connsiteY0" fmla="*/ 950456 h 1883066"/>
                <a:gd name="connsiteX1" fmla="*/ 174200 w 670802"/>
                <a:gd name="connsiteY1" fmla="*/ 1243 h 1883066"/>
                <a:gd name="connsiteX2" fmla="*/ 506056 w 670802"/>
                <a:gd name="connsiteY2" fmla="*/ 1882664 h 1883066"/>
                <a:gd name="connsiteX3" fmla="*/ 670802 w 670802"/>
                <a:gd name="connsiteY3" fmla="*/ 928231 h 1883066"/>
              </a:gdLst>
              <a:ahLst/>
              <a:cxnLst>
                <a:cxn ang="0">
                  <a:pos x="connsiteX0" y="connsiteY0"/>
                </a:cxn>
                <a:cxn ang="0">
                  <a:pos x="connsiteX1" y="connsiteY1"/>
                </a:cxn>
                <a:cxn ang="0">
                  <a:pos x="connsiteX2" y="connsiteY2"/>
                </a:cxn>
                <a:cxn ang="0">
                  <a:pos x="connsiteX3" y="connsiteY3"/>
                </a:cxn>
              </a:cxnLst>
              <a:rect l="l" t="t" r="r" b="b"/>
              <a:pathLst>
                <a:path w="670802" h="1883066">
                  <a:moveTo>
                    <a:pt x="0" y="950456"/>
                  </a:moveTo>
                  <a:cubicBezTo>
                    <a:pt x="36833" y="555410"/>
                    <a:pt x="112710" y="0"/>
                    <a:pt x="174200" y="1243"/>
                  </a:cubicBezTo>
                  <a:cubicBezTo>
                    <a:pt x="256702" y="2911"/>
                    <a:pt x="399743" y="1882063"/>
                    <a:pt x="506056" y="1882664"/>
                  </a:cubicBezTo>
                  <a:cubicBezTo>
                    <a:pt x="577200" y="1883066"/>
                    <a:pt x="647075" y="1192345"/>
                    <a:pt x="670802" y="928231"/>
                  </a:cubicBezTo>
                </a:path>
              </a:pathLst>
            </a:cu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64" name="Freihandform 63"/>
            <p:cNvSpPr/>
            <p:nvPr/>
          </p:nvSpPr>
          <p:spPr bwMode="auto">
            <a:xfrm>
              <a:off x="2668574" y="2149466"/>
              <a:ext cx="670802" cy="1883066"/>
            </a:xfrm>
            <a:custGeom>
              <a:avLst/>
              <a:gdLst>
                <a:gd name="connsiteX0" fmla="*/ 0 w 666044"/>
                <a:gd name="connsiteY0" fmla="*/ 1104430 h 2199451"/>
                <a:gd name="connsiteX1" fmla="*/ 135466 w 666044"/>
                <a:gd name="connsiteY1" fmla="*/ 156163 h 2199451"/>
                <a:gd name="connsiteX2" fmla="*/ 485422 w 666044"/>
                <a:gd name="connsiteY2" fmla="*/ 2041407 h 2199451"/>
                <a:gd name="connsiteX3" fmla="*/ 666044 w 666044"/>
                <a:gd name="connsiteY3" fmla="*/ 1104430 h 2199451"/>
                <a:gd name="connsiteX4" fmla="*/ 666044 w 666044"/>
                <a:gd name="connsiteY4" fmla="*/ 1104430 h 2199451"/>
                <a:gd name="connsiteX0" fmla="*/ 0 w 666044"/>
                <a:gd name="connsiteY0" fmla="*/ 1091086 h 2183884"/>
                <a:gd name="connsiteX1" fmla="*/ 172640 w 666044"/>
                <a:gd name="connsiteY1" fmla="*/ 156163 h 2183884"/>
                <a:gd name="connsiteX2" fmla="*/ 485422 w 666044"/>
                <a:gd name="connsiteY2" fmla="*/ 2028063 h 2183884"/>
                <a:gd name="connsiteX3" fmla="*/ 666044 w 666044"/>
                <a:gd name="connsiteY3" fmla="*/ 1091086 h 2183884"/>
                <a:gd name="connsiteX4" fmla="*/ 666044 w 666044"/>
                <a:gd name="connsiteY4" fmla="*/ 1091086 h 2183884"/>
                <a:gd name="connsiteX0" fmla="*/ 3231 w 669275"/>
                <a:gd name="connsiteY0" fmla="*/ 936193 h 2028991"/>
                <a:gd name="connsiteX1" fmla="*/ 175871 w 669275"/>
                <a:gd name="connsiteY1" fmla="*/ 1270 h 2028991"/>
                <a:gd name="connsiteX2" fmla="*/ 488653 w 669275"/>
                <a:gd name="connsiteY2" fmla="*/ 1873170 h 2028991"/>
                <a:gd name="connsiteX3" fmla="*/ 669275 w 669275"/>
                <a:gd name="connsiteY3" fmla="*/ 936193 h 2028991"/>
                <a:gd name="connsiteX4" fmla="*/ 669275 w 669275"/>
                <a:gd name="connsiteY4" fmla="*/ 936193 h 2028991"/>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1874522"/>
                <a:gd name="connsiteX1" fmla="*/ 172640 w 666044"/>
                <a:gd name="connsiteY1" fmla="*/ 2381 h 1874522"/>
                <a:gd name="connsiteX2" fmla="*/ 485422 w 666044"/>
                <a:gd name="connsiteY2" fmla="*/ 1874281 h 1874522"/>
                <a:gd name="connsiteX3" fmla="*/ 666044 w 666044"/>
                <a:gd name="connsiteY3" fmla="*/ 937304 h 1874522"/>
                <a:gd name="connsiteX4" fmla="*/ 666044 w 666044"/>
                <a:gd name="connsiteY4" fmla="*/ 937304 h 1874522"/>
                <a:gd name="connsiteX0" fmla="*/ 0 w 666044"/>
                <a:gd name="connsiteY0" fmla="*/ 937304 h 1884043"/>
                <a:gd name="connsiteX1" fmla="*/ 172640 w 666044"/>
                <a:gd name="connsiteY1" fmla="*/ 2381 h 1884043"/>
                <a:gd name="connsiteX2" fmla="*/ 504496 w 666044"/>
                <a:gd name="connsiteY2" fmla="*/ 1883802 h 1884043"/>
                <a:gd name="connsiteX3" fmla="*/ 666044 w 666044"/>
                <a:gd name="connsiteY3" fmla="*/ 937304 h 1884043"/>
                <a:gd name="connsiteX4" fmla="*/ 666044 w 666044"/>
                <a:gd name="connsiteY4" fmla="*/ 937304 h 1884043"/>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4" fmla="*/ 666044 w 666044"/>
                <a:gd name="connsiteY4" fmla="*/ 937304 h 1884204"/>
                <a:gd name="connsiteX0" fmla="*/ 0 w 700992"/>
                <a:gd name="connsiteY0" fmla="*/ 937304 h 1884204"/>
                <a:gd name="connsiteX1" fmla="*/ 172640 w 700992"/>
                <a:gd name="connsiteY1" fmla="*/ 2381 h 1884204"/>
                <a:gd name="connsiteX2" fmla="*/ 504496 w 700992"/>
                <a:gd name="connsiteY2" fmla="*/ 1883802 h 1884204"/>
                <a:gd name="connsiteX3" fmla="*/ 666044 w 700992"/>
                <a:gd name="connsiteY3" fmla="*/ 937304 h 1884204"/>
                <a:gd name="connsiteX4" fmla="*/ 700992 w 700992"/>
                <a:gd name="connsiteY4" fmla="*/ 945244 h 1884204"/>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70802"/>
                <a:gd name="connsiteY0" fmla="*/ 951594 h 1884204"/>
                <a:gd name="connsiteX1" fmla="*/ 174200 w 670802"/>
                <a:gd name="connsiteY1" fmla="*/ 2381 h 1884204"/>
                <a:gd name="connsiteX2" fmla="*/ 506056 w 670802"/>
                <a:gd name="connsiteY2" fmla="*/ 1883802 h 1884204"/>
                <a:gd name="connsiteX3" fmla="*/ 670802 w 670802"/>
                <a:gd name="connsiteY3" fmla="*/ 929369 h 1884204"/>
                <a:gd name="connsiteX0" fmla="*/ 0 w 670802"/>
                <a:gd name="connsiteY0" fmla="*/ 950465 h 1883075"/>
                <a:gd name="connsiteX1" fmla="*/ 174200 w 670802"/>
                <a:gd name="connsiteY1" fmla="*/ 1252 h 1883075"/>
                <a:gd name="connsiteX2" fmla="*/ 506056 w 670802"/>
                <a:gd name="connsiteY2" fmla="*/ 1882673 h 1883075"/>
                <a:gd name="connsiteX3" fmla="*/ 670802 w 670802"/>
                <a:gd name="connsiteY3" fmla="*/ 928240 h 1883075"/>
                <a:gd name="connsiteX0" fmla="*/ 0 w 670802"/>
                <a:gd name="connsiteY0" fmla="*/ 950456 h 1883066"/>
                <a:gd name="connsiteX1" fmla="*/ 174200 w 670802"/>
                <a:gd name="connsiteY1" fmla="*/ 1243 h 1883066"/>
                <a:gd name="connsiteX2" fmla="*/ 506056 w 670802"/>
                <a:gd name="connsiteY2" fmla="*/ 1882664 h 1883066"/>
                <a:gd name="connsiteX3" fmla="*/ 670802 w 670802"/>
                <a:gd name="connsiteY3" fmla="*/ 928231 h 1883066"/>
              </a:gdLst>
              <a:ahLst/>
              <a:cxnLst>
                <a:cxn ang="0">
                  <a:pos x="connsiteX0" y="connsiteY0"/>
                </a:cxn>
                <a:cxn ang="0">
                  <a:pos x="connsiteX1" y="connsiteY1"/>
                </a:cxn>
                <a:cxn ang="0">
                  <a:pos x="connsiteX2" y="connsiteY2"/>
                </a:cxn>
                <a:cxn ang="0">
                  <a:pos x="connsiteX3" y="connsiteY3"/>
                </a:cxn>
              </a:cxnLst>
              <a:rect l="l" t="t" r="r" b="b"/>
              <a:pathLst>
                <a:path w="670802" h="1883066">
                  <a:moveTo>
                    <a:pt x="0" y="950456"/>
                  </a:moveTo>
                  <a:cubicBezTo>
                    <a:pt x="36833" y="555410"/>
                    <a:pt x="112710" y="0"/>
                    <a:pt x="174200" y="1243"/>
                  </a:cubicBezTo>
                  <a:cubicBezTo>
                    <a:pt x="256702" y="2911"/>
                    <a:pt x="399743" y="1882063"/>
                    <a:pt x="506056" y="1882664"/>
                  </a:cubicBezTo>
                  <a:cubicBezTo>
                    <a:pt x="577200" y="1883066"/>
                    <a:pt x="647075" y="1192345"/>
                    <a:pt x="670802" y="928231"/>
                  </a:cubicBezTo>
                </a:path>
              </a:pathLst>
            </a:cu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65" name="Freihandform 64"/>
            <p:cNvSpPr/>
            <p:nvPr/>
          </p:nvSpPr>
          <p:spPr bwMode="auto">
            <a:xfrm>
              <a:off x="3336916" y="2143116"/>
              <a:ext cx="670802" cy="1883066"/>
            </a:xfrm>
            <a:custGeom>
              <a:avLst/>
              <a:gdLst>
                <a:gd name="connsiteX0" fmla="*/ 0 w 666044"/>
                <a:gd name="connsiteY0" fmla="*/ 1104430 h 2199451"/>
                <a:gd name="connsiteX1" fmla="*/ 135466 w 666044"/>
                <a:gd name="connsiteY1" fmla="*/ 156163 h 2199451"/>
                <a:gd name="connsiteX2" fmla="*/ 485422 w 666044"/>
                <a:gd name="connsiteY2" fmla="*/ 2041407 h 2199451"/>
                <a:gd name="connsiteX3" fmla="*/ 666044 w 666044"/>
                <a:gd name="connsiteY3" fmla="*/ 1104430 h 2199451"/>
                <a:gd name="connsiteX4" fmla="*/ 666044 w 666044"/>
                <a:gd name="connsiteY4" fmla="*/ 1104430 h 2199451"/>
                <a:gd name="connsiteX0" fmla="*/ 0 w 666044"/>
                <a:gd name="connsiteY0" fmla="*/ 1091086 h 2183884"/>
                <a:gd name="connsiteX1" fmla="*/ 172640 w 666044"/>
                <a:gd name="connsiteY1" fmla="*/ 156163 h 2183884"/>
                <a:gd name="connsiteX2" fmla="*/ 485422 w 666044"/>
                <a:gd name="connsiteY2" fmla="*/ 2028063 h 2183884"/>
                <a:gd name="connsiteX3" fmla="*/ 666044 w 666044"/>
                <a:gd name="connsiteY3" fmla="*/ 1091086 h 2183884"/>
                <a:gd name="connsiteX4" fmla="*/ 666044 w 666044"/>
                <a:gd name="connsiteY4" fmla="*/ 1091086 h 2183884"/>
                <a:gd name="connsiteX0" fmla="*/ 3231 w 669275"/>
                <a:gd name="connsiteY0" fmla="*/ 936193 h 2028991"/>
                <a:gd name="connsiteX1" fmla="*/ 175871 w 669275"/>
                <a:gd name="connsiteY1" fmla="*/ 1270 h 2028991"/>
                <a:gd name="connsiteX2" fmla="*/ 488653 w 669275"/>
                <a:gd name="connsiteY2" fmla="*/ 1873170 h 2028991"/>
                <a:gd name="connsiteX3" fmla="*/ 669275 w 669275"/>
                <a:gd name="connsiteY3" fmla="*/ 936193 h 2028991"/>
                <a:gd name="connsiteX4" fmla="*/ 669275 w 669275"/>
                <a:gd name="connsiteY4" fmla="*/ 936193 h 2028991"/>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1874522"/>
                <a:gd name="connsiteX1" fmla="*/ 172640 w 666044"/>
                <a:gd name="connsiteY1" fmla="*/ 2381 h 1874522"/>
                <a:gd name="connsiteX2" fmla="*/ 485422 w 666044"/>
                <a:gd name="connsiteY2" fmla="*/ 1874281 h 1874522"/>
                <a:gd name="connsiteX3" fmla="*/ 666044 w 666044"/>
                <a:gd name="connsiteY3" fmla="*/ 937304 h 1874522"/>
                <a:gd name="connsiteX4" fmla="*/ 666044 w 666044"/>
                <a:gd name="connsiteY4" fmla="*/ 937304 h 1874522"/>
                <a:gd name="connsiteX0" fmla="*/ 0 w 666044"/>
                <a:gd name="connsiteY0" fmla="*/ 937304 h 1884043"/>
                <a:gd name="connsiteX1" fmla="*/ 172640 w 666044"/>
                <a:gd name="connsiteY1" fmla="*/ 2381 h 1884043"/>
                <a:gd name="connsiteX2" fmla="*/ 504496 w 666044"/>
                <a:gd name="connsiteY2" fmla="*/ 1883802 h 1884043"/>
                <a:gd name="connsiteX3" fmla="*/ 666044 w 666044"/>
                <a:gd name="connsiteY3" fmla="*/ 937304 h 1884043"/>
                <a:gd name="connsiteX4" fmla="*/ 666044 w 666044"/>
                <a:gd name="connsiteY4" fmla="*/ 937304 h 1884043"/>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4" fmla="*/ 666044 w 666044"/>
                <a:gd name="connsiteY4" fmla="*/ 937304 h 1884204"/>
                <a:gd name="connsiteX0" fmla="*/ 0 w 700992"/>
                <a:gd name="connsiteY0" fmla="*/ 937304 h 1884204"/>
                <a:gd name="connsiteX1" fmla="*/ 172640 w 700992"/>
                <a:gd name="connsiteY1" fmla="*/ 2381 h 1884204"/>
                <a:gd name="connsiteX2" fmla="*/ 504496 w 700992"/>
                <a:gd name="connsiteY2" fmla="*/ 1883802 h 1884204"/>
                <a:gd name="connsiteX3" fmla="*/ 666044 w 700992"/>
                <a:gd name="connsiteY3" fmla="*/ 937304 h 1884204"/>
                <a:gd name="connsiteX4" fmla="*/ 700992 w 700992"/>
                <a:gd name="connsiteY4" fmla="*/ 945244 h 1884204"/>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70802"/>
                <a:gd name="connsiteY0" fmla="*/ 951594 h 1884204"/>
                <a:gd name="connsiteX1" fmla="*/ 174200 w 670802"/>
                <a:gd name="connsiteY1" fmla="*/ 2381 h 1884204"/>
                <a:gd name="connsiteX2" fmla="*/ 506056 w 670802"/>
                <a:gd name="connsiteY2" fmla="*/ 1883802 h 1884204"/>
                <a:gd name="connsiteX3" fmla="*/ 670802 w 670802"/>
                <a:gd name="connsiteY3" fmla="*/ 929369 h 1884204"/>
                <a:gd name="connsiteX0" fmla="*/ 0 w 670802"/>
                <a:gd name="connsiteY0" fmla="*/ 950465 h 1883075"/>
                <a:gd name="connsiteX1" fmla="*/ 174200 w 670802"/>
                <a:gd name="connsiteY1" fmla="*/ 1252 h 1883075"/>
                <a:gd name="connsiteX2" fmla="*/ 506056 w 670802"/>
                <a:gd name="connsiteY2" fmla="*/ 1882673 h 1883075"/>
                <a:gd name="connsiteX3" fmla="*/ 670802 w 670802"/>
                <a:gd name="connsiteY3" fmla="*/ 928240 h 1883075"/>
                <a:gd name="connsiteX0" fmla="*/ 0 w 670802"/>
                <a:gd name="connsiteY0" fmla="*/ 950456 h 1883066"/>
                <a:gd name="connsiteX1" fmla="*/ 174200 w 670802"/>
                <a:gd name="connsiteY1" fmla="*/ 1243 h 1883066"/>
                <a:gd name="connsiteX2" fmla="*/ 506056 w 670802"/>
                <a:gd name="connsiteY2" fmla="*/ 1882664 h 1883066"/>
                <a:gd name="connsiteX3" fmla="*/ 670802 w 670802"/>
                <a:gd name="connsiteY3" fmla="*/ 928231 h 1883066"/>
              </a:gdLst>
              <a:ahLst/>
              <a:cxnLst>
                <a:cxn ang="0">
                  <a:pos x="connsiteX0" y="connsiteY0"/>
                </a:cxn>
                <a:cxn ang="0">
                  <a:pos x="connsiteX1" y="connsiteY1"/>
                </a:cxn>
                <a:cxn ang="0">
                  <a:pos x="connsiteX2" y="connsiteY2"/>
                </a:cxn>
                <a:cxn ang="0">
                  <a:pos x="connsiteX3" y="connsiteY3"/>
                </a:cxn>
              </a:cxnLst>
              <a:rect l="l" t="t" r="r" b="b"/>
              <a:pathLst>
                <a:path w="670802" h="1883066">
                  <a:moveTo>
                    <a:pt x="0" y="950456"/>
                  </a:moveTo>
                  <a:cubicBezTo>
                    <a:pt x="36833" y="555410"/>
                    <a:pt x="112710" y="0"/>
                    <a:pt x="174200" y="1243"/>
                  </a:cubicBezTo>
                  <a:cubicBezTo>
                    <a:pt x="256702" y="2911"/>
                    <a:pt x="399743" y="1882063"/>
                    <a:pt x="506056" y="1882664"/>
                  </a:cubicBezTo>
                  <a:cubicBezTo>
                    <a:pt x="577200" y="1883066"/>
                    <a:pt x="647075" y="1192345"/>
                    <a:pt x="670802" y="928231"/>
                  </a:cubicBezTo>
                </a:path>
              </a:pathLst>
            </a:cu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66" name="Freihandform 65"/>
            <p:cNvSpPr/>
            <p:nvPr/>
          </p:nvSpPr>
          <p:spPr bwMode="auto">
            <a:xfrm>
              <a:off x="4010021" y="2143116"/>
              <a:ext cx="670802" cy="1883066"/>
            </a:xfrm>
            <a:custGeom>
              <a:avLst/>
              <a:gdLst>
                <a:gd name="connsiteX0" fmla="*/ 0 w 666044"/>
                <a:gd name="connsiteY0" fmla="*/ 1104430 h 2199451"/>
                <a:gd name="connsiteX1" fmla="*/ 135466 w 666044"/>
                <a:gd name="connsiteY1" fmla="*/ 156163 h 2199451"/>
                <a:gd name="connsiteX2" fmla="*/ 485422 w 666044"/>
                <a:gd name="connsiteY2" fmla="*/ 2041407 h 2199451"/>
                <a:gd name="connsiteX3" fmla="*/ 666044 w 666044"/>
                <a:gd name="connsiteY3" fmla="*/ 1104430 h 2199451"/>
                <a:gd name="connsiteX4" fmla="*/ 666044 w 666044"/>
                <a:gd name="connsiteY4" fmla="*/ 1104430 h 2199451"/>
                <a:gd name="connsiteX0" fmla="*/ 0 w 666044"/>
                <a:gd name="connsiteY0" fmla="*/ 1091086 h 2183884"/>
                <a:gd name="connsiteX1" fmla="*/ 172640 w 666044"/>
                <a:gd name="connsiteY1" fmla="*/ 156163 h 2183884"/>
                <a:gd name="connsiteX2" fmla="*/ 485422 w 666044"/>
                <a:gd name="connsiteY2" fmla="*/ 2028063 h 2183884"/>
                <a:gd name="connsiteX3" fmla="*/ 666044 w 666044"/>
                <a:gd name="connsiteY3" fmla="*/ 1091086 h 2183884"/>
                <a:gd name="connsiteX4" fmla="*/ 666044 w 666044"/>
                <a:gd name="connsiteY4" fmla="*/ 1091086 h 2183884"/>
                <a:gd name="connsiteX0" fmla="*/ 3231 w 669275"/>
                <a:gd name="connsiteY0" fmla="*/ 936193 h 2028991"/>
                <a:gd name="connsiteX1" fmla="*/ 175871 w 669275"/>
                <a:gd name="connsiteY1" fmla="*/ 1270 h 2028991"/>
                <a:gd name="connsiteX2" fmla="*/ 488653 w 669275"/>
                <a:gd name="connsiteY2" fmla="*/ 1873170 h 2028991"/>
                <a:gd name="connsiteX3" fmla="*/ 669275 w 669275"/>
                <a:gd name="connsiteY3" fmla="*/ 936193 h 2028991"/>
                <a:gd name="connsiteX4" fmla="*/ 669275 w 669275"/>
                <a:gd name="connsiteY4" fmla="*/ 936193 h 2028991"/>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1874522"/>
                <a:gd name="connsiteX1" fmla="*/ 172640 w 666044"/>
                <a:gd name="connsiteY1" fmla="*/ 2381 h 1874522"/>
                <a:gd name="connsiteX2" fmla="*/ 485422 w 666044"/>
                <a:gd name="connsiteY2" fmla="*/ 1874281 h 1874522"/>
                <a:gd name="connsiteX3" fmla="*/ 666044 w 666044"/>
                <a:gd name="connsiteY3" fmla="*/ 937304 h 1874522"/>
                <a:gd name="connsiteX4" fmla="*/ 666044 w 666044"/>
                <a:gd name="connsiteY4" fmla="*/ 937304 h 1874522"/>
                <a:gd name="connsiteX0" fmla="*/ 0 w 666044"/>
                <a:gd name="connsiteY0" fmla="*/ 937304 h 1884043"/>
                <a:gd name="connsiteX1" fmla="*/ 172640 w 666044"/>
                <a:gd name="connsiteY1" fmla="*/ 2381 h 1884043"/>
                <a:gd name="connsiteX2" fmla="*/ 504496 w 666044"/>
                <a:gd name="connsiteY2" fmla="*/ 1883802 h 1884043"/>
                <a:gd name="connsiteX3" fmla="*/ 666044 w 666044"/>
                <a:gd name="connsiteY3" fmla="*/ 937304 h 1884043"/>
                <a:gd name="connsiteX4" fmla="*/ 666044 w 666044"/>
                <a:gd name="connsiteY4" fmla="*/ 937304 h 1884043"/>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4" fmla="*/ 666044 w 666044"/>
                <a:gd name="connsiteY4" fmla="*/ 937304 h 1884204"/>
                <a:gd name="connsiteX0" fmla="*/ 0 w 700992"/>
                <a:gd name="connsiteY0" fmla="*/ 937304 h 1884204"/>
                <a:gd name="connsiteX1" fmla="*/ 172640 w 700992"/>
                <a:gd name="connsiteY1" fmla="*/ 2381 h 1884204"/>
                <a:gd name="connsiteX2" fmla="*/ 504496 w 700992"/>
                <a:gd name="connsiteY2" fmla="*/ 1883802 h 1884204"/>
                <a:gd name="connsiteX3" fmla="*/ 666044 w 700992"/>
                <a:gd name="connsiteY3" fmla="*/ 937304 h 1884204"/>
                <a:gd name="connsiteX4" fmla="*/ 700992 w 700992"/>
                <a:gd name="connsiteY4" fmla="*/ 945244 h 1884204"/>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70802"/>
                <a:gd name="connsiteY0" fmla="*/ 951594 h 1884204"/>
                <a:gd name="connsiteX1" fmla="*/ 174200 w 670802"/>
                <a:gd name="connsiteY1" fmla="*/ 2381 h 1884204"/>
                <a:gd name="connsiteX2" fmla="*/ 506056 w 670802"/>
                <a:gd name="connsiteY2" fmla="*/ 1883802 h 1884204"/>
                <a:gd name="connsiteX3" fmla="*/ 670802 w 670802"/>
                <a:gd name="connsiteY3" fmla="*/ 929369 h 1884204"/>
                <a:gd name="connsiteX0" fmla="*/ 0 w 670802"/>
                <a:gd name="connsiteY0" fmla="*/ 950465 h 1883075"/>
                <a:gd name="connsiteX1" fmla="*/ 174200 w 670802"/>
                <a:gd name="connsiteY1" fmla="*/ 1252 h 1883075"/>
                <a:gd name="connsiteX2" fmla="*/ 506056 w 670802"/>
                <a:gd name="connsiteY2" fmla="*/ 1882673 h 1883075"/>
                <a:gd name="connsiteX3" fmla="*/ 670802 w 670802"/>
                <a:gd name="connsiteY3" fmla="*/ 928240 h 1883075"/>
                <a:gd name="connsiteX0" fmla="*/ 0 w 670802"/>
                <a:gd name="connsiteY0" fmla="*/ 950456 h 1883066"/>
                <a:gd name="connsiteX1" fmla="*/ 174200 w 670802"/>
                <a:gd name="connsiteY1" fmla="*/ 1243 h 1883066"/>
                <a:gd name="connsiteX2" fmla="*/ 506056 w 670802"/>
                <a:gd name="connsiteY2" fmla="*/ 1882664 h 1883066"/>
                <a:gd name="connsiteX3" fmla="*/ 670802 w 670802"/>
                <a:gd name="connsiteY3" fmla="*/ 928231 h 1883066"/>
              </a:gdLst>
              <a:ahLst/>
              <a:cxnLst>
                <a:cxn ang="0">
                  <a:pos x="connsiteX0" y="connsiteY0"/>
                </a:cxn>
                <a:cxn ang="0">
                  <a:pos x="connsiteX1" y="connsiteY1"/>
                </a:cxn>
                <a:cxn ang="0">
                  <a:pos x="connsiteX2" y="connsiteY2"/>
                </a:cxn>
                <a:cxn ang="0">
                  <a:pos x="connsiteX3" y="connsiteY3"/>
                </a:cxn>
              </a:cxnLst>
              <a:rect l="l" t="t" r="r" b="b"/>
              <a:pathLst>
                <a:path w="670802" h="1883066">
                  <a:moveTo>
                    <a:pt x="0" y="950456"/>
                  </a:moveTo>
                  <a:cubicBezTo>
                    <a:pt x="36833" y="555410"/>
                    <a:pt x="112710" y="0"/>
                    <a:pt x="174200" y="1243"/>
                  </a:cubicBezTo>
                  <a:cubicBezTo>
                    <a:pt x="256702" y="2911"/>
                    <a:pt x="399743" y="1882063"/>
                    <a:pt x="506056" y="1882664"/>
                  </a:cubicBezTo>
                  <a:cubicBezTo>
                    <a:pt x="577200" y="1883066"/>
                    <a:pt x="647075" y="1192345"/>
                    <a:pt x="670802" y="928231"/>
                  </a:cubicBezTo>
                </a:path>
              </a:pathLst>
            </a:cu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67" name="Freihandform 66"/>
            <p:cNvSpPr/>
            <p:nvPr/>
          </p:nvSpPr>
          <p:spPr bwMode="auto">
            <a:xfrm>
              <a:off x="4682365" y="2146879"/>
              <a:ext cx="670802" cy="1883066"/>
            </a:xfrm>
            <a:custGeom>
              <a:avLst/>
              <a:gdLst>
                <a:gd name="connsiteX0" fmla="*/ 0 w 666044"/>
                <a:gd name="connsiteY0" fmla="*/ 1104430 h 2199451"/>
                <a:gd name="connsiteX1" fmla="*/ 135466 w 666044"/>
                <a:gd name="connsiteY1" fmla="*/ 156163 h 2199451"/>
                <a:gd name="connsiteX2" fmla="*/ 485422 w 666044"/>
                <a:gd name="connsiteY2" fmla="*/ 2041407 h 2199451"/>
                <a:gd name="connsiteX3" fmla="*/ 666044 w 666044"/>
                <a:gd name="connsiteY3" fmla="*/ 1104430 h 2199451"/>
                <a:gd name="connsiteX4" fmla="*/ 666044 w 666044"/>
                <a:gd name="connsiteY4" fmla="*/ 1104430 h 2199451"/>
                <a:gd name="connsiteX0" fmla="*/ 0 w 666044"/>
                <a:gd name="connsiteY0" fmla="*/ 1091086 h 2183884"/>
                <a:gd name="connsiteX1" fmla="*/ 172640 w 666044"/>
                <a:gd name="connsiteY1" fmla="*/ 156163 h 2183884"/>
                <a:gd name="connsiteX2" fmla="*/ 485422 w 666044"/>
                <a:gd name="connsiteY2" fmla="*/ 2028063 h 2183884"/>
                <a:gd name="connsiteX3" fmla="*/ 666044 w 666044"/>
                <a:gd name="connsiteY3" fmla="*/ 1091086 h 2183884"/>
                <a:gd name="connsiteX4" fmla="*/ 666044 w 666044"/>
                <a:gd name="connsiteY4" fmla="*/ 1091086 h 2183884"/>
                <a:gd name="connsiteX0" fmla="*/ 3231 w 669275"/>
                <a:gd name="connsiteY0" fmla="*/ 936193 h 2028991"/>
                <a:gd name="connsiteX1" fmla="*/ 175871 w 669275"/>
                <a:gd name="connsiteY1" fmla="*/ 1270 h 2028991"/>
                <a:gd name="connsiteX2" fmla="*/ 488653 w 669275"/>
                <a:gd name="connsiteY2" fmla="*/ 1873170 h 2028991"/>
                <a:gd name="connsiteX3" fmla="*/ 669275 w 669275"/>
                <a:gd name="connsiteY3" fmla="*/ 936193 h 2028991"/>
                <a:gd name="connsiteX4" fmla="*/ 669275 w 669275"/>
                <a:gd name="connsiteY4" fmla="*/ 936193 h 2028991"/>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1874522"/>
                <a:gd name="connsiteX1" fmla="*/ 172640 w 666044"/>
                <a:gd name="connsiteY1" fmla="*/ 2381 h 1874522"/>
                <a:gd name="connsiteX2" fmla="*/ 485422 w 666044"/>
                <a:gd name="connsiteY2" fmla="*/ 1874281 h 1874522"/>
                <a:gd name="connsiteX3" fmla="*/ 666044 w 666044"/>
                <a:gd name="connsiteY3" fmla="*/ 937304 h 1874522"/>
                <a:gd name="connsiteX4" fmla="*/ 666044 w 666044"/>
                <a:gd name="connsiteY4" fmla="*/ 937304 h 1874522"/>
                <a:gd name="connsiteX0" fmla="*/ 0 w 666044"/>
                <a:gd name="connsiteY0" fmla="*/ 937304 h 1884043"/>
                <a:gd name="connsiteX1" fmla="*/ 172640 w 666044"/>
                <a:gd name="connsiteY1" fmla="*/ 2381 h 1884043"/>
                <a:gd name="connsiteX2" fmla="*/ 504496 w 666044"/>
                <a:gd name="connsiteY2" fmla="*/ 1883802 h 1884043"/>
                <a:gd name="connsiteX3" fmla="*/ 666044 w 666044"/>
                <a:gd name="connsiteY3" fmla="*/ 937304 h 1884043"/>
                <a:gd name="connsiteX4" fmla="*/ 666044 w 666044"/>
                <a:gd name="connsiteY4" fmla="*/ 937304 h 1884043"/>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4" fmla="*/ 666044 w 666044"/>
                <a:gd name="connsiteY4" fmla="*/ 937304 h 1884204"/>
                <a:gd name="connsiteX0" fmla="*/ 0 w 700992"/>
                <a:gd name="connsiteY0" fmla="*/ 937304 h 1884204"/>
                <a:gd name="connsiteX1" fmla="*/ 172640 w 700992"/>
                <a:gd name="connsiteY1" fmla="*/ 2381 h 1884204"/>
                <a:gd name="connsiteX2" fmla="*/ 504496 w 700992"/>
                <a:gd name="connsiteY2" fmla="*/ 1883802 h 1884204"/>
                <a:gd name="connsiteX3" fmla="*/ 666044 w 700992"/>
                <a:gd name="connsiteY3" fmla="*/ 937304 h 1884204"/>
                <a:gd name="connsiteX4" fmla="*/ 700992 w 700992"/>
                <a:gd name="connsiteY4" fmla="*/ 945244 h 1884204"/>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70802"/>
                <a:gd name="connsiteY0" fmla="*/ 951594 h 1884204"/>
                <a:gd name="connsiteX1" fmla="*/ 174200 w 670802"/>
                <a:gd name="connsiteY1" fmla="*/ 2381 h 1884204"/>
                <a:gd name="connsiteX2" fmla="*/ 506056 w 670802"/>
                <a:gd name="connsiteY2" fmla="*/ 1883802 h 1884204"/>
                <a:gd name="connsiteX3" fmla="*/ 670802 w 670802"/>
                <a:gd name="connsiteY3" fmla="*/ 929369 h 1884204"/>
                <a:gd name="connsiteX0" fmla="*/ 0 w 670802"/>
                <a:gd name="connsiteY0" fmla="*/ 950465 h 1883075"/>
                <a:gd name="connsiteX1" fmla="*/ 174200 w 670802"/>
                <a:gd name="connsiteY1" fmla="*/ 1252 h 1883075"/>
                <a:gd name="connsiteX2" fmla="*/ 506056 w 670802"/>
                <a:gd name="connsiteY2" fmla="*/ 1882673 h 1883075"/>
                <a:gd name="connsiteX3" fmla="*/ 670802 w 670802"/>
                <a:gd name="connsiteY3" fmla="*/ 928240 h 1883075"/>
                <a:gd name="connsiteX0" fmla="*/ 0 w 670802"/>
                <a:gd name="connsiteY0" fmla="*/ 950456 h 1883066"/>
                <a:gd name="connsiteX1" fmla="*/ 174200 w 670802"/>
                <a:gd name="connsiteY1" fmla="*/ 1243 h 1883066"/>
                <a:gd name="connsiteX2" fmla="*/ 506056 w 670802"/>
                <a:gd name="connsiteY2" fmla="*/ 1882664 h 1883066"/>
                <a:gd name="connsiteX3" fmla="*/ 670802 w 670802"/>
                <a:gd name="connsiteY3" fmla="*/ 928231 h 1883066"/>
              </a:gdLst>
              <a:ahLst/>
              <a:cxnLst>
                <a:cxn ang="0">
                  <a:pos x="connsiteX0" y="connsiteY0"/>
                </a:cxn>
                <a:cxn ang="0">
                  <a:pos x="connsiteX1" y="connsiteY1"/>
                </a:cxn>
                <a:cxn ang="0">
                  <a:pos x="connsiteX2" y="connsiteY2"/>
                </a:cxn>
                <a:cxn ang="0">
                  <a:pos x="connsiteX3" y="connsiteY3"/>
                </a:cxn>
              </a:cxnLst>
              <a:rect l="l" t="t" r="r" b="b"/>
              <a:pathLst>
                <a:path w="670802" h="1883066">
                  <a:moveTo>
                    <a:pt x="0" y="950456"/>
                  </a:moveTo>
                  <a:cubicBezTo>
                    <a:pt x="36833" y="555410"/>
                    <a:pt x="112710" y="0"/>
                    <a:pt x="174200" y="1243"/>
                  </a:cubicBezTo>
                  <a:cubicBezTo>
                    <a:pt x="256702" y="2911"/>
                    <a:pt x="399743" y="1882063"/>
                    <a:pt x="506056" y="1882664"/>
                  </a:cubicBezTo>
                  <a:cubicBezTo>
                    <a:pt x="577200" y="1883066"/>
                    <a:pt x="647075" y="1192345"/>
                    <a:pt x="670802" y="928231"/>
                  </a:cubicBezTo>
                </a:path>
              </a:pathLst>
            </a:cu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68" name="Freihandform 67"/>
            <p:cNvSpPr/>
            <p:nvPr/>
          </p:nvSpPr>
          <p:spPr bwMode="auto">
            <a:xfrm>
              <a:off x="5354592" y="2143422"/>
              <a:ext cx="670802" cy="1883066"/>
            </a:xfrm>
            <a:custGeom>
              <a:avLst/>
              <a:gdLst>
                <a:gd name="connsiteX0" fmla="*/ 0 w 666044"/>
                <a:gd name="connsiteY0" fmla="*/ 1104430 h 2199451"/>
                <a:gd name="connsiteX1" fmla="*/ 135466 w 666044"/>
                <a:gd name="connsiteY1" fmla="*/ 156163 h 2199451"/>
                <a:gd name="connsiteX2" fmla="*/ 485422 w 666044"/>
                <a:gd name="connsiteY2" fmla="*/ 2041407 h 2199451"/>
                <a:gd name="connsiteX3" fmla="*/ 666044 w 666044"/>
                <a:gd name="connsiteY3" fmla="*/ 1104430 h 2199451"/>
                <a:gd name="connsiteX4" fmla="*/ 666044 w 666044"/>
                <a:gd name="connsiteY4" fmla="*/ 1104430 h 2199451"/>
                <a:gd name="connsiteX0" fmla="*/ 0 w 666044"/>
                <a:gd name="connsiteY0" fmla="*/ 1091086 h 2183884"/>
                <a:gd name="connsiteX1" fmla="*/ 172640 w 666044"/>
                <a:gd name="connsiteY1" fmla="*/ 156163 h 2183884"/>
                <a:gd name="connsiteX2" fmla="*/ 485422 w 666044"/>
                <a:gd name="connsiteY2" fmla="*/ 2028063 h 2183884"/>
                <a:gd name="connsiteX3" fmla="*/ 666044 w 666044"/>
                <a:gd name="connsiteY3" fmla="*/ 1091086 h 2183884"/>
                <a:gd name="connsiteX4" fmla="*/ 666044 w 666044"/>
                <a:gd name="connsiteY4" fmla="*/ 1091086 h 2183884"/>
                <a:gd name="connsiteX0" fmla="*/ 3231 w 669275"/>
                <a:gd name="connsiteY0" fmla="*/ 936193 h 2028991"/>
                <a:gd name="connsiteX1" fmla="*/ 175871 w 669275"/>
                <a:gd name="connsiteY1" fmla="*/ 1270 h 2028991"/>
                <a:gd name="connsiteX2" fmla="*/ 488653 w 669275"/>
                <a:gd name="connsiteY2" fmla="*/ 1873170 h 2028991"/>
                <a:gd name="connsiteX3" fmla="*/ 669275 w 669275"/>
                <a:gd name="connsiteY3" fmla="*/ 936193 h 2028991"/>
                <a:gd name="connsiteX4" fmla="*/ 669275 w 669275"/>
                <a:gd name="connsiteY4" fmla="*/ 936193 h 2028991"/>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1874522"/>
                <a:gd name="connsiteX1" fmla="*/ 172640 w 666044"/>
                <a:gd name="connsiteY1" fmla="*/ 2381 h 1874522"/>
                <a:gd name="connsiteX2" fmla="*/ 485422 w 666044"/>
                <a:gd name="connsiteY2" fmla="*/ 1874281 h 1874522"/>
                <a:gd name="connsiteX3" fmla="*/ 666044 w 666044"/>
                <a:gd name="connsiteY3" fmla="*/ 937304 h 1874522"/>
                <a:gd name="connsiteX4" fmla="*/ 666044 w 666044"/>
                <a:gd name="connsiteY4" fmla="*/ 937304 h 1874522"/>
                <a:gd name="connsiteX0" fmla="*/ 0 w 666044"/>
                <a:gd name="connsiteY0" fmla="*/ 937304 h 1884043"/>
                <a:gd name="connsiteX1" fmla="*/ 172640 w 666044"/>
                <a:gd name="connsiteY1" fmla="*/ 2381 h 1884043"/>
                <a:gd name="connsiteX2" fmla="*/ 504496 w 666044"/>
                <a:gd name="connsiteY2" fmla="*/ 1883802 h 1884043"/>
                <a:gd name="connsiteX3" fmla="*/ 666044 w 666044"/>
                <a:gd name="connsiteY3" fmla="*/ 937304 h 1884043"/>
                <a:gd name="connsiteX4" fmla="*/ 666044 w 666044"/>
                <a:gd name="connsiteY4" fmla="*/ 937304 h 1884043"/>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4" fmla="*/ 666044 w 666044"/>
                <a:gd name="connsiteY4" fmla="*/ 937304 h 1884204"/>
                <a:gd name="connsiteX0" fmla="*/ 0 w 700992"/>
                <a:gd name="connsiteY0" fmla="*/ 937304 h 1884204"/>
                <a:gd name="connsiteX1" fmla="*/ 172640 w 700992"/>
                <a:gd name="connsiteY1" fmla="*/ 2381 h 1884204"/>
                <a:gd name="connsiteX2" fmla="*/ 504496 w 700992"/>
                <a:gd name="connsiteY2" fmla="*/ 1883802 h 1884204"/>
                <a:gd name="connsiteX3" fmla="*/ 666044 w 700992"/>
                <a:gd name="connsiteY3" fmla="*/ 937304 h 1884204"/>
                <a:gd name="connsiteX4" fmla="*/ 700992 w 700992"/>
                <a:gd name="connsiteY4" fmla="*/ 945244 h 1884204"/>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70802"/>
                <a:gd name="connsiteY0" fmla="*/ 951594 h 1884204"/>
                <a:gd name="connsiteX1" fmla="*/ 174200 w 670802"/>
                <a:gd name="connsiteY1" fmla="*/ 2381 h 1884204"/>
                <a:gd name="connsiteX2" fmla="*/ 506056 w 670802"/>
                <a:gd name="connsiteY2" fmla="*/ 1883802 h 1884204"/>
                <a:gd name="connsiteX3" fmla="*/ 670802 w 670802"/>
                <a:gd name="connsiteY3" fmla="*/ 929369 h 1884204"/>
                <a:gd name="connsiteX0" fmla="*/ 0 w 670802"/>
                <a:gd name="connsiteY0" fmla="*/ 950465 h 1883075"/>
                <a:gd name="connsiteX1" fmla="*/ 174200 w 670802"/>
                <a:gd name="connsiteY1" fmla="*/ 1252 h 1883075"/>
                <a:gd name="connsiteX2" fmla="*/ 506056 w 670802"/>
                <a:gd name="connsiteY2" fmla="*/ 1882673 h 1883075"/>
                <a:gd name="connsiteX3" fmla="*/ 670802 w 670802"/>
                <a:gd name="connsiteY3" fmla="*/ 928240 h 1883075"/>
                <a:gd name="connsiteX0" fmla="*/ 0 w 670802"/>
                <a:gd name="connsiteY0" fmla="*/ 950456 h 1883066"/>
                <a:gd name="connsiteX1" fmla="*/ 174200 w 670802"/>
                <a:gd name="connsiteY1" fmla="*/ 1243 h 1883066"/>
                <a:gd name="connsiteX2" fmla="*/ 506056 w 670802"/>
                <a:gd name="connsiteY2" fmla="*/ 1882664 h 1883066"/>
                <a:gd name="connsiteX3" fmla="*/ 670802 w 670802"/>
                <a:gd name="connsiteY3" fmla="*/ 928231 h 1883066"/>
              </a:gdLst>
              <a:ahLst/>
              <a:cxnLst>
                <a:cxn ang="0">
                  <a:pos x="connsiteX0" y="connsiteY0"/>
                </a:cxn>
                <a:cxn ang="0">
                  <a:pos x="connsiteX1" y="connsiteY1"/>
                </a:cxn>
                <a:cxn ang="0">
                  <a:pos x="connsiteX2" y="connsiteY2"/>
                </a:cxn>
                <a:cxn ang="0">
                  <a:pos x="connsiteX3" y="connsiteY3"/>
                </a:cxn>
              </a:cxnLst>
              <a:rect l="l" t="t" r="r" b="b"/>
              <a:pathLst>
                <a:path w="670802" h="1883066">
                  <a:moveTo>
                    <a:pt x="0" y="950456"/>
                  </a:moveTo>
                  <a:cubicBezTo>
                    <a:pt x="36833" y="555410"/>
                    <a:pt x="112710" y="0"/>
                    <a:pt x="174200" y="1243"/>
                  </a:cubicBezTo>
                  <a:cubicBezTo>
                    <a:pt x="256702" y="2911"/>
                    <a:pt x="399743" y="1882063"/>
                    <a:pt x="506056" y="1882664"/>
                  </a:cubicBezTo>
                  <a:cubicBezTo>
                    <a:pt x="577200" y="1883066"/>
                    <a:pt x="647075" y="1192345"/>
                    <a:pt x="670802" y="928231"/>
                  </a:cubicBezTo>
                </a:path>
              </a:pathLst>
            </a:cu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69" name="Freihandform 68"/>
            <p:cNvSpPr/>
            <p:nvPr/>
          </p:nvSpPr>
          <p:spPr bwMode="auto">
            <a:xfrm>
              <a:off x="6025399" y="2146879"/>
              <a:ext cx="670802" cy="1883066"/>
            </a:xfrm>
            <a:custGeom>
              <a:avLst/>
              <a:gdLst>
                <a:gd name="connsiteX0" fmla="*/ 0 w 666044"/>
                <a:gd name="connsiteY0" fmla="*/ 1104430 h 2199451"/>
                <a:gd name="connsiteX1" fmla="*/ 135466 w 666044"/>
                <a:gd name="connsiteY1" fmla="*/ 156163 h 2199451"/>
                <a:gd name="connsiteX2" fmla="*/ 485422 w 666044"/>
                <a:gd name="connsiteY2" fmla="*/ 2041407 h 2199451"/>
                <a:gd name="connsiteX3" fmla="*/ 666044 w 666044"/>
                <a:gd name="connsiteY3" fmla="*/ 1104430 h 2199451"/>
                <a:gd name="connsiteX4" fmla="*/ 666044 w 666044"/>
                <a:gd name="connsiteY4" fmla="*/ 1104430 h 2199451"/>
                <a:gd name="connsiteX0" fmla="*/ 0 w 666044"/>
                <a:gd name="connsiteY0" fmla="*/ 1091086 h 2183884"/>
                <a:gd name="connsiteX1" fmla="*/ 172640 w 666044"/>
                <a:gd name="connsiteY1" fmla="*/ 156163 h 2183884"/>
                <a:gd name="connsiteX2" fmla="*/ 485422 w 666044"/>
                <a:gd name="connsiteY2" fmla="*/ 2028063 h 2183884"/>
                <a:gd name="connsiteX3" fmla="*/ 666044 w 666044"/>
                <a:gd name="connsiteY3" fmla="*/ 1091086 h 2183884"/>
                <a:gd name="connsiteX4" fmla="*/ 666044 w 666044"/>
                <a:gd name="connsiteY4" fmla="*/ 1091086 h 2183884"/>
                <a:gd name="connsiteX0" fmla="*/ 3231 w 669275"/>
                <a:gd name="connsiteY0" fmla="*/ 936193 h 2028991"/>
                <a:gd name="connsiteX1" fmla="*/ 175871 w 669275"/>
                <a:gd name="connsiteY1" fmla="*/ 1270 h 2028991"/>
                <a:gd name="connsiteX2" fmla="*/ 488653 w 669275"/>
                <a:gd name="connsiteY2" fmla="*/ 1873170 h 2028991"/>
                <a:gd name="connsiteX3" fmla="*/ 669275 w 669275"/>
                <a:gd name="connsiteY3" fmla="*/ 936193 h 2028991"/>
                <a:gd name="connsiteX4" fmla="*/ 669275 w 669275"/>
                <a:gd name="connsiteY4" fmla="*/ 936193 h 2028991"/>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1874522"/>
                <a:gd name="connsiteX1" fmla="*/ 172640 w 666044"/>
                <a:gd name="connsiteY1" fmla="*/ 2381 h 1874522"/>
                <a:gd name="connsiteX2" fmla="*/ 485422 w 666044"/>
                <a:gd name="connsiteY2" fmla="*/ 1874281 h 1874522"/>
                <a:gd name="connsiteX3" fmla="*/ 666044 w 666044"/>
                <a:gd name="connsiteY3" fmla="*/ 937304 h 1874522"/>
                <a:gd name="connsiteX4" fmla="*/ 666044 w 666044"/>
                <a:gd name="connsiteY4" fmla="*/ 937304 h 1874522"/>
                <a:gd name="connsiteX0" fmla="*/ 0 w 666044"/>
                <a:gd name="connsiteY0" fmla="*/ 937304 h 1884043"/>
                <a:gd name="connsiteX1" fmla="*/ 172640 w 666044"/>
                <a:gd name="connsiteY1" fmla="*/ 2381 h 1884043"/>
                <a:gd name="connsiteX2" fmla="*/ 504496 w 666044"/>
                <a:gd name="connsiteY2" fmla="*/ 1883802 h 1884043"/>
                <a:gd name="connsiteX3" fmla="*/ 666044 w 666044"/>
                <a:gd name="connsiteY3" fmla="*/ 937304 h 1884043"/>
                <a:gd name="connsiteX4" fmla="*/ 666044 w 666044"/>
                <a:gd name="connsiteY4" fmla="*/ 937304 h 1884043"/>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4" fmla="*/ 666044 w 666044"/>
                <a:gd name="connsiteY4" fmla="*/ 937304 h 1884204"/>
                <a:gd name="connsiteX0" fmla="*/ 0 w 700992"/>
                <a:gd name="connsiteY0" fmla="*/ 937304 h 1884204"/>
                <a:gd name="connsiteX1" fmla="*/ 172640 w 700992"/>
                <a:gd name="connsiteY1" fmla="*/ 2381 h 1884204"/>
                <a:gd name="connsiteX2" fmla="*/ 504496 w 700992"/>
                <a:gd name="connsiteY2" fmla="*/ 1883802 h 1884204"/>
                <a:gd name="connsiteX3" fmla="*/ 666044 w 700992"/>
                <a:gd name="connsiteY3" fmla="*/ 937304 h 1884204"/>
                <a:gd name="connsiteX4" fmla="*/ 700992 w 700992"/>
                <a:gd name="connsiteY4" fmla="*/ 945244 h 1884204"/>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70802"/>
                <a:gd name="connsiteY0" fmla="*/ 951594 h 1884204"/>
                <a:gd name="connsiteX1" fmla="*/ 174200 w 670802"/>
                <a:gd name="connsiteY1" fmla="*/ 2381 h 1884204"/>
                <a:gd name="connsiteX2" fmla="*/ 506056 w 670802"/>
                <a:gd name="connsiteY2" fmla="*/ 1883802 h 1884204"/>
                <a:gd name="connsiteX3" fmla="*/ 670802 w 670802"/>
                <a:gd name="connsiteY3" fmla="*/ 929369 h 1884204"/>
                <a:gd name="connsiteX0" fmla="*/ 0 w 670802"/>
                <a:gd name="connsiteY0" fmla="*/ 950465 h 1883075"/>
                <a:gd name="connsiteX1" fmla="*/ 174200 w 670802"/>
                <a:gd name="connsiteY1" fmla="*/ 1252 h 1883075"/>
                <a:gd name="connsiteX2" fmla="*/ 506056 w 670802"/>
                <a:gd name="connsiteY2" fmla="*/ 1882673 h 1883075"/>
                <a:gd name="connsiteX3" fmla="*/ 670802 w 670802"/>
                <a:gd name="connsiteY3" fmla="*/ 928240 h 1883075"/>
                <a:gd name="connsiteX0" fmla="*/ 0 w 670802"/>
                <a:gd name="connsiteY0" fmla="*/ 950456 h 1883066"/>
                <a:gd name="connsiteX1" fmla="*/ 174200 w 670802"/>
                <a:gd name="connsiteY1" fmla="*/ 1243 h 1883066"/>
                <a:gd name="connsiteX2" fmla="*/ 506056 w 670802"/>
                <a:gd name="connsiteY2" fmla="*/ 1882664 h 1883066"/>
                <a:gd name="connsiteX3" fmla="*/ 670802 w 670802"/>
                <a:gd name="connsiteY3" fmla="*/ 928231 h 1883066"/>
              </a:gdLst>
              <a:ahLst/>
              <a:cxnLst>
                <a:cxn ang="0">
                  <a:pos x="connsiteX0" y="connsiteY0"/>
                </a:cxn>
                <a:cxn ang="0">
                  <a:pos x="connsiteX1" y="connsiteY1"/>
                </a:cxn>
                <a:cxn ang="0">
                  <a:pos x="connsiteX2" y="connsiteY2"/>
                </a:cxn>
                <a:cxn ang="0">
                  <a:pos x="connsiteX3" y="connsiteY3"/>
                </a:cxn>
              </a:cxnLst>
              <a:rect l="l" t="t" r="r" b="b"/>
              <a:pathLst>
                <a:path w="670802" h="1883066">
                  <a:moveTo>
                    <a:pt x="0" y="950456"/>
                  </a:moveTo>
                  <a:cubicBezTo>
                    <a:pt x="36833" y="555410"/>
                    <a:pt x="112710" y="0"/>
                    <a:pt x="174200" y="1243"/>
                  </a:cubicBezTo>
                  <a:cubicBezTo>
                    <a:pt x="256702" y="2911"/>
                    <a:pt x="399743" y="1882063"/>
                    <a:pt x="506056" y="1882664"/>
                  </a:cubicBezTo>
                  <a:cubicBezTo>
                    <a:pt x="577200" y="1883066"/>
                    <a:pt x="647075" y="1192345"/>
                    <a:pt x="670802" y="928231"/>
                  </a:cubicBezTo>
                </a:path>
              </a:pathLst>
            </a:cu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70" name="Freihandform 69"/>
            <p:cNvSpPr/>
            <p:nvPr/>
          </p:nvSpPr>
          <p:spPr bwMode="auto">
            <a:xfrm>
              <a:off x="6693741" y="2140529"/>
              <a:ext cx="670802" cy="1883066"/>
            </a:xfrm>
            <a:custGeom>
              <a:avLst/>
              <a:gdLst>
                <a:gd name="connsiteX0" fmla="*/ 0 w 666044"/>
                <a:gd name="connsiteY0" fmla="*/ 1104430 h 2199451"/>
                <a:gd name="connsiteX1" fmla="*/ 135466 w 666044"/>
                <a:gd name="connsiteY1" fmla="*/ 156163 h 2199451"/>
                <a:gd name="connsiteX2" fmla="*/ 485422 w 666044"/>
                <a:gd name="connsiteY2" fmla="*/ 2041407 h 2199451"/>
                <a:gd name="connsiteX3" fmla="*/ 666044 w 666044"/>
                <a:gd name="connsiteY3" fmla="*/ 1104430 h 2199451"/>
                <a:gd name="connsiteX4" fmla="*/ 666044 w 666044"/>
                <a:gd name="connsiteY4" fmla="*/ 1104430 h 2199451"/>
                <a:gd name="connsiteX0" fmla="*/ 0 w 666044"/>
                <a:gd name="connsiteY0" fmla="*/ 1091086 h 2183884"/>
                <a:gd name="connsiteX1" fmla="*/ 172640 w 666044"/>
                <a:gd name="connsiteY1" fmla="*/ 156163 h 2183884"/>
                <a:gd name="connsiteX2" fmla="*/ 485422 w 666044"/>
                <a:gd name="connsiteY2" fmla="*/ 2028063 h 2183884"/>
                <a:gd name="connsiteX3" fmla="*/ 666044 w 666044"/>
                <a:gd name="connsiteY3" fmla="*/ 1091086 h 2183884"/>
                <a:gd name="connsiteX4" fmla="*/ 666044 w 666044"/>
                <a:gd name="connsiteY4" fmla="*/ 1091086 h 2183884"/>
                <a:gd name="connsiteX0" fmla="*/ 3231 w 669275"/>
                <a:gd name="connsiteY0" fmla="*/ 936193 h 2028991"/>
                <a:gd name="connsiteX1" fmla="*/ 175871 w 669275"/>
                <a:gd name="connsiteY1" fmla="*/ 1270 h 2028991"/>
                <a:gd name="connsiteX2" fmla="*/ 488653 w 669275"/>
                <a:gd name="connsiteY2" fmla="*/ 1873170 h 2028991"/>
                <a:gd name="connsiteX3" fmla="*/ 669275 w 669275"/>
                <a:gd name="connsiteY3" fmla="*/ 936193 h 2028991"/>
                <a:gd name="connsiteX4" fmla="*/ 669275 w 669275"/>
                <a:gd name="connsiteY4" fmla="*/ 936193 h 2028991"/>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1874522"/>
                <a:gd name="connsiteX1" fmla="*/ 172640 w 666044"/>
                <a:gd name="connsiteY1" fmla="*/ 2381 h 1874522"/>
                <a:gd name="connsiteX2" fmla="*/ 485422 w 666044"/>
                <a:gd name="connsiteY2" fmla="*/ 1874281 h 1874522"/>
                <a:gd name="connsiteX3" fmla="*/ 666044 w 666044"/>
                <a:gd name="connsiteY3" fmla="*/ 937304 h 1874522"/>
                <a:gd name="connsiteX4" fmla="*/ 666044 w 666044"/>
                <a:gd name="connsiteY4" fmla="*/ 937304 h 1874522"/>
                <a:gd name="connsiteX0" fmla="*/ 0 w 666044"/>
                <a:gd name="connsiteY0" fmla="*/ 937304 h 1884043"/>
                <a:gd name="connsiteX1" fmla="*/ 172640 w 666044"/>
                <a:gd name="connsiteY1" fmla="*/ 2381 h 1884043"/>
                <a:gd name="connsiteX2" fmla="*/ 504496 w 666044"/>
                <a:gd name="connsiteY2" fmla="*/ 1883802 h 1884043"/>
                <a:gd name="connsiteX3" fmla="*/ 666044 w 666044"/>
                <a:gd name="connsiteY3" fmla="*/ 937304 h 1884043"/>
                <a:gd name="connsiteX4" fmla="*/ 666044 w 666044"/>
                <a:gd name="connsiteY4" fmla="*/ 937304 h 1884043"/>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4" fmla="*/ 666044 w 666044"/>
                <a:gd name="connsiteY4" fmla="*/ 937304 h 1884204"/>
                <a:gd name="connsiteX0" fmla="*/ 0 w 700992"/>
                <a:gd name="connsiteY0" fmla="*/ 937304 h 1884204"/>
                <a:gd name="connsiteX1" fmla="*/ 172640 w 700992"/>
                <a:gd name="connsiteY1" fmla="*/ 2381 h 1884204"/>
                <a:gd name="connsiteX2" fmla="*/ 504496 w 700992"/>
                <a:gd name="connsiteY2" fmla="*/ 1883802 h 1884204"/>
                <a:gd name="connsiteX3" fmla="*/ 666044 w 700992"/>
                <a:gd name="connsiteY3" fmla="*/ 937304 h 1884204"/>
                <a:gd name="connsiteX4" fmla="*/ 700992 w 700992"/>
                <a:gd name="connsiteY4" fmla="*/ 945244 h 1884204"/>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70802"/>
                <a:gd name="connsiteY0" fmla="*/ 951594 h 1884204"/>
                <a:gd name="connsiteX1" fmla="*/ 174200 w 670802"/>
                <a:gd name="connsiteY1" fmla="*/ 2381 h 1884204"/>
                <a:gd name="connsiteX2" fmla="*/ 506056 w 670802"/>
                <a:gd name="connsiteY2" fmla="*/ 1883802 h 1884204"/>
                <a:gd name="connsiteX3" fmla="*/ 670802 w 670802"/>
                <a:gd name="connsiteY3" fmla="*/ 929369 h 1884204"/>
                <a:gd name="connsiteX0" fmla="*/ 0 w 670802"/>
                <a:gd name="connsiteY0" fmla="*/ 950465 h 1883075"/>
                <a:gd name="connsiteX1" fmla="*/ 174200 w 670802"/>
                <a:gd name="connsiteY1" fmla="*/ 1252 h 1883075"/>
                <a:gd name="connsiteX2" fmla="*/ 506056 w 670802"/>
                <a:gd name="connsiteY2" fmla="*/ 1882673 h 1883075"/>
                <a:gd name="connsiteX3" fmla="*/ 670802 w 670802"/>
                <a:gd name="connsiteY3" fmla="*/ 928240 h 1883075"/>
                <a:gd name="connsiteX0" fmla="*/ 0 w 670802"/>
                <a:gd name="connsiteY0" fmla="*/ 950456 h 1883066"/>
                <a:gd name="connsiteX1" fmla="*/ 174200 w 670802"/>
                <a:gd name="connsiteY1" fmla="*/ 1243 h 1883066"/>
                <a:gd name="connsiteX2" fmla="*/ 506056 w 670802"/>
                <a:gd name="connsiteY2" fmla="*/ 1882664 h 1883066"/>
                <a:gd name="connsiteX3" fmla="*/ 670802 w 670802"/>
                <a:gd name="connsiteY3" fmla="*/ 928231 h 1883066"/>
              </a:gdLst>
              <a:ahLst/>
              <a:cxnLst>
                <a:cxn ang="0">
                  <a:pos x="connsiteX0" y="connsiteY0"/>
                </a:cxn>
                <a:cxn ang="0">
                  <a:pos x="connsiteX1" y="connsiteY1"/>
                </a:cxn>
                <a:cxn ang="0">
                  <a:pos x="connsiteX2" y="connsiteY2"/>
                </a:cxn>
                <a:cxn ang="0">
                  <a:pos x="connsiteX3" y="connsiteY3"/>
                </a:cxn>
              </a:cxnLst>
              <a:rect l="l" t="t" r="r" b="b"/>
              <a:pathLst>
                <a:path w="670802" h="1883066">
                  <a:moveTo>
                    <a:pt x="0" y="950456"/>
                  </a:moveTo>
                  <a:cubicBezTo>
                    <a:pt x="36833" y="555410"/>
                    <a:pt x="112710" y="0"/>
                    <a:pt x="174200" y="1243"/>
                  </a:cubicBezTo>
                  <a:cubicBezTo>
                    <a:pt x="256702" y="2911"/>
                    <a:pt x="399743" y="1882063"/>
                    <a:pt x="506056" y="1882664"/>
                  </a:cubicBezTo>
                  <a:cubicBezTo>
                    <a:pt x="577200" y="1883066"/>
                    <a:pt x="647075" y="1192345"/>
                    <a:pt x="670802" y="928231"/>
                  </a:cubicBezTo>
                </a:path>
              </a:pathLst>
            </a:cu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71" name="Freihandform 70"/>
            <p:cNvSpPr/>
            <p:nvPr/>
          </p:nvSpPr>
          <p:spPr bwMode="auto">
            <a:xfrm>
              <a:off x="7364432" y="2143116"/>
              <a:ext cx="670802" cy="1883066"/>
            </a:xfrm>
            <a:custGeom>
              <a:avLst/>
              <a:gdLst>
                <a:gd name="connsiteX0" fmla="*/ 0 w 666044"/>
                <a:gd name="connsiteY0" fmla="*/ 1104430 h 2199451"/>
                <a:gd name="connsiteX1" fmla="*/ 135466 w 666044"/>
                <a:gd name="connsiteY1" fmla="*/ 156163 h 2199451"/>
                <a:gd name="connsiteX2" fmla="*/ 485422 w 666044"/>
                <a:gd name="connsiteY2" fmla="*/ 2041407 h 2199451"/>
                <a:gd name="connsiteX3" fmla="*/ 666044 w 666044"/>
                <a:gd name="connsiteY3" fmla="*/ 1104430 h 2199451"/>
                <a:gd name="connsiteX4" fmla="*/ 666044 w 666044"/>
                <a:gd name="connsiteY4" fmla="*/ 1104430 h 2199451"/>
                <a:gd name="connsiteX0" fmla="*/ 0 w 666044"/>
                <a:gd name="connsiteY0" fmla="*/ 1091086 h 2183884"/>
                <a:gd name="connsiteX1" fmla="*/ 172640 w 666044"/>
                <a:gd name="connsiteY1" fmla="*/ 156163 h 2183884"/>
                <a:gd name="connsiteX2" fmla="*/ 485422 w 666044"/>
                <a:gd name="connsiteY2" fmla="*/ 2028063 h 2183884"/>
                <a:gd name="connsiteX3" fmla="*/ 666044 w 666044"/>
                <a:gd name="connsiteY3" fmla="*/ 1091086 h 2183884"/>
                <a:gd name="connsiteX4" fmla="*/ 666044 w 666044"/>
                <a:gd name="connsiteY4" fmla="*/ 1091086 h 2183884"/>
                <a:gd name="connsiteX0" fmla="*/ 3231 w 669275"/>
                <a:gd name="connsiteY0" fmla="*/ 936193 h 2028991"/>
                <a:gd name="connsiteX1" fmla="*/ 175871 w 669275"/>
                <a:gd name="connsiteY1" fmla="*/ 1270 h 2028991"/>
                <a:gd name="connsiteX2" fmla="*/ 488653 w 669275"/>
                <a:gd name="connsiteY2" fmla="*/ 1873170 h 2028991"/>
                <a:gd name="connsiteX3" fmla="*/ 669275 w 669275"/>
                <a:gd name="connsiteY3" fmla="*/ 936193 h 2028991"/>
                <a:gd name="connsiteX4" fmla="*/ 669275 w 669275"/>
                <a:gd name="connsiteY4" fmla="*/ 936193 h 2028991"/>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1874522"/>
                <a:gd name="connsiteX1" fmla="*/ 172640 w 666044"/>
                <a:gd name="connsiteY1" fmla="*/ 2381 h 1874522"/>
                <a:gd name="connsiteX2" fmla="*/ 485422 w 666044"/>
                <a:gd name="connsiteY2" fmla="*/ 1874281 h 1874522"/>
                <a:gd name="connsiteX3" fmla="*/ 666044 w 666044"/>
                <a:gd name="connsiteY3" fmla="*/ 937304 h 1874522"/>
                <a:gd name="connsiteX4" fmla="*/ 666044 w 666044"/>
                <a:gd name="connsiteY4" fmla="*/ 937304 h 1874522"/>
                <a:gd name="connsiteX0" fmla="*/ 0 w 666044"/>
                <a:gd name="connsiteY0" fmla="*/ 937304 h 1884043"/>
                <a:gd name="connsiteX1" fmla="*/ 172640 w 666044"/>
                <a:gd name="connsiteY1" fmla="*/ 2381 h 1884043"/>
                <a:gd name="connsiteX2" fmla="*/ 504496 w 666044"/>
                <a:gd name="connsiteY2" fmla="*/ 1883802 h 1884043"/>
                <a:gd name="connsiteX3" fmla="*/ 666044 w 666044"/>
                <a:gd name="connsiteY3" fmla="*/ 937304 h 1884043"/>
                <a:gd name="connsiteX4" fmla="*/ 666044 w 666044"/>
                <a:gd name="connsiteY4" fmla="*/ 937304 h 1884043"/>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4" fmla="*/ 666044 w 666044"/>
                <a:gd name="connsiteY4" fmla="*/ 937304 h 1884204"/>
                <a:gd name="connsiteX0" fmla="*/ 0 w 700992"/>
                <a:gd name="connsiteY0" fmla="*/ 937304 h 1884204"/>
                <a:gd name="connsiteX1" fmla="*/ 172640 w 700992"/>
                <a:gd name="connsiteY1" fmla="*/ 2381 h 1884204"/>
                <a:gd name="connsiteX2" fmla="*/ 504496 w 700992"/>
                <a:gd name="connsiteY2" fmla="*/ 1883802 h 1884204"/>
                <a:gd name="connsiteX3" fmla="*/ 666044 w 700992"/>
                <a:gd name="connsiteY3" fmla="*/ 937304 h 1884204"/>
                <a:gd name="connsiteX4" fmla="*/ 700992 w 700992"/>
                <a:gd name="connsiteY4" fmla="*/ 945244 h 1884204"/>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70802"/>
                <a:gd name="connsiteY0" fmla="*/ 951594 h 1884204"/>
                <a:gd name="connsiteX1" fmla="*/ 174200 w 670802"/>
                <a:gd name="connsiteY1" fmla="*/ 2381 h 1884204"/>
                <a:gd name="connsiteX2" fmla="*/ 506056 w 670802"/>
                <a:gd name="connsiteY2" fmla="*/ 1883802 h 1884204"/>
                <a:gd name="connsiteX3" fmla="*/ 670802 w 670802"/>
                <a:gd name="connsiteY3" fmla="*/ 929369 h 1884204"/>
                <a:gd name="connsiteX0" fmla="*/ 0 w 670802"/>
                <a:gd name="connsiteY0" fmla="*/ 950465 h 1883075"/>
                <a:gd name="connsiteX1" fmla="*/ 174200 w 670802"/>
                <a:gd name="connsiteY1" fmla="*/ 1252 h 1883075"/>
                <a:gd name="connsiteX2" fmla="*/ 506056 w 670802"/>
                <a:gd name="connsiteY2" fmla="*/ 1882673 h 1883075"/>
                <a:gd name="connsiteX3" fmla="*/ 670802 w 670802"/>
                <a:gd name="connsiteY3" fmla="*/ 928240 h 1883075"/>
                <a:gd name="connsiteX0" fmla="*/ 0 w 670802"/>
                <a:gd name="connsiteY0" fmla="*/ 950456 h 1883066"/>
                <a:gd name="connsiteX1" fmla="*/ 174200 w 670802"/>
                <a:gd name="connsiteY1" fmla="*/ 1243 h 1883066"/>
                <a:gd name="connsiteX2" fmla="*/ 506056 w 670802"/>
                <a:gd name="connsiteY2" fmla="*/ 1882664 h 1883066"/>
                <a:gd name="connsiteX3" fmla="*/ 670802 w 670802"/>
                <a:gd name="connsiteY3" fmla="*/ 928231 h 1883066"/>
              </a:gdLst>
              <a:ahLst/>
              <a:cxnLst>
                <a:cxn ang="0">
                  <a:pos x="connsiteX0" y="connsiteY0"/>
                </a:cxn>
                <a:cxn ang="0">
                  <a:pos x="connsiteX1" y="connsiteY1"/>
                </a:cxn>
                <a:cxn ang="0">
                  <a:pos x="connsiteX2" y="connsiteY2"/>
                </a:cxn>
                <a:cxn ang="0">
                  <a:pos x="connsiteX3" y="connsiteY3"/>
                </a:cxn>
              </a:cxnLst>
              <a:rect l="l" t="t" r="r" b="b"/>
              <a:pathLst>
                <a:path w="670802" h="1883066">
                  <a:moveTo>
                    <a:pt x="0" y="950456"/>
                  </a:moveTo>
                  <a:cubicBezTo>
                    <a:pt x="36833" y="555410"/>
                    <a:pt x="112710" y="0"/>
                    <a:pt x="174200" y="1243"/>
                  </a:cubicBezTo>
                  <a:cubicBezTo>
                    <a:pt x="256702" y="2911"/>
                    <a:pt x="399743" y="1882063"/>
                    <a:pt x="506056" y="1882664"/>
                  </a:cubicBezTo>
                  <a:cubicBezTo>
                    <a:pt x="577200" y="1883066"/>
                    <a:pt x="647075" y="1192345"/>
                    <a:pt x="670802" y="928231"/>
                  </a:cubicBezTo>
                </a:path>
              </a:pathLst>
            </a:cu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grpSp>
      <p:grpSp>
        <p:nvGrpSpPr>
          <p:cNvPr id="72" name="Gruppieren 71"/>
          <p:cNvGrpSpPr>
            <a:grpSpLocks/>
          </p:cNvGrpSpPr>
          <p:nvPr/>
        </p:nvGrpSpPr>
        <p:grpSpPr>
          <a:xfrm>
            <a:off x="1237150" y="1199392"/>
            <a:ext cx="7072362" cy="1895266"/>
            <a:chOff x="1000100" y="2145757"/>
            <a:chExt cx="7072362" cy="1895266"/>
          </a:xfrm>
        </p:grpSpPr>
        <p:cxnSp>
          <p:nvCxnSpPr>
            <p:cNvPr id="73" name="Gerade Verbindung mit Pfeil 72"/>
            <p:cNvCxnSpPr/>
            <p:nvPr/>
          </p:nvCxnSpPr>
          <p:spPr bwMode="auto">
            <a:xfrm>
              <a:off x="1000100" y="3093795"/>
              <a:ext cx="7072362" cy="1621"/>
            </a:xfrm>
            <a:prstGeom prst="straightConnector1">
              <a:avLst/>
            </a:prstGeom>
            <a:ln w="28575">
              <a:headEnd type="none" w="med" len="med"/>
              <a:tailEnd type="triangle" w="lg" len="med"/>
            </a:ln>
          </p:spPr>
          <p:style>
            <a:lnRef idx="1">
              <a:schemeClr val="dk1"/>
            </a:lnRef>
            <a:fillRef idx="0">
              <a:schemeClr val="dk1"/>
            </a:fillRef>
            <a:effectRef idx="0">
              <a:schemeClr val="dk1"/>
            </a:effectRef>
            <a:fontRef idx="minor">
              <a:schemeClr val="tx1"/>
            </a:fontRef>
          </p:style>
        </p:cxnSp>
        <p:cxnSp>
          <p:nvCxnSpPr>
            <p:cNvPr id="74" name="Gerade Verbindung mit Pfeil 73"/>
            <p:cNvCxnSpPr/>
            <p:nvPr/>
          </p:nvCxnSpPr>
          <p:spPr bwMode="auto">
            <a:xfrm rot="16200000" flipV="1">
              <a:off x="118316" y="3093026"/>
              <a:ext cx="1895266" cy="728"/>
            </a:xfrm>
            <a:prstGeom prst="straightConnector1">
              <a:avLst/>
            </a:prstGeom>
            <a:ln w="28575">
              <a:headEnd type="none" w="med" len="med"/>
              <a:tailEnd type="triangle" w="lg" len="med"/>
            </a:ln>
          </p:spPr>
          <p:style>
            <a:lnRef idx="1">
              <a:schemeClr val="dk1"/>
            </a:lnRef>
            <a:fillRef idx="0">
              <a:schemeClr val="dk1"/>
            </a:fillRef>
            <a:effectRef idx="0">
              <a:schemeClr val="dk1"/>
            </a:effectRef>
            <a:fontRef idx="minor">
              <a:schemeClr val="tx1"/>
            </a:fontRef>
          </p:style>
        </p:cxnSp>
      </p:grpSp>
      <p:sp>
        <p:nvSpPr>
          <p:cNvPr id="75" name="Freihandform 74"/>
          <p:cNvSpPr>
            <a:spLocks/>
          </p:cNvSpPr>
          <p:nvPr/>
        </p:nvSpPr>
        <p:spPr bwMode="auto">
          <a:xfrm>
            <a:off x="1336104" y="1199392"/>
            <a:ext cx="6744938" cy="1922290"/>
          </a:xfrm>
          <a:custGeom>
            <a:avLst/>
            <a:gdLst>
              <a:gd name="connsiteX0" fmla="*/ 0 w 666044"/>
              <a:gd name="connsiteY0" fmla="*/ 1104430 h 2199451"/>
              <a:gd name="connsiteX1" fmla="*/ 135466 w 666044"/>
              <a:gd name="connsiteY1" fmla="*/ 156163 h 2199451"/>
              <a:gd name="connsiteX2" fmla="*/ 485422 w 666044"/>
              <a:gd name="connsiteY2" fmla="*/ 2041407 h 2199451"/>
              <a:gd name="connsiteX3" fmla="*/ 666044 w 666044"/>
              <a:gd name="connsiteY3" fmla="*/ 1104430 h 2199451"/>
              <a:gd name="connsiteX4" fmla="*/ 666044 w 666044"/>
              <a:gd name="connsiteY4" fmla="*/ 1104430 h 2199451"/>
              <a:gd name="connsiteX0" fmla="*/ 0 w 666044"/>
              <a:gd name="connsiteY0" fmla="*/ 1091086 h 2183884"/>
              <a:gd name="connsiteX1" fmla="*/ 172640 w 666044"/>
              <a:gd name="connsiteY1" fmla="*/ 156163 h 2183884"/>
              <a:gd name="connsiteX2" fmla="*/ 485422 w 666044"/>
              <a:gd name="connsiteY2" fmla="*/ 2028063 h 2183884"/>
              <a:gd name="connsiteX3" fmla="*/ 666044 w 666044"/>
              <a:gd name="connsiteY3" fmla="*/ 1091086 h 2183884"/>
              <a:gd name="connsiteX4" fmla="*/ 666044 w 666044"/>
              <a:gd name="connsiteY4" fmla="*/ 1091086 h 2183884"/>
              <a:gd name="connsiteX0" fmla="*/ 3231 w 669275"/>
              <a:gd name="connsiteY0" fmla="*/ 936193 h 2028991"/>
              <a:gd name="connsiteX1" fmla="*/ 175871 w 669275"/>
              <a:gd name="connsiteY1" fmla="*/ 1270 h 2028991"/>
              <a:gd name="connsiteX2" fmla="*/ 488653 w 669275"/>
              <a:gd name="connsiteY2" fmla="*/ 1873170 h 2028991"/>
              <a:gd name="connsiteX3" fmla="*/ 669275 w 669275"/>
              <a:gd name="connsiteY3" fmla="*/ 936193 h 2028991"/>
              <a:gd name="connsiteX4" fmla="*/ 669275 w 669275"/>
              <a:gd name="connsiteY4" fmla="*/ 936193 h 2028991"/>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1874522"/>
              <a:gd name="connsiteX1" fmla="*/ 172640 w 666044"/>
              <a:gd name="connsiteY1" fmla="*/ 2381 h 1874522"/>
              <a:gd name="connsiteX2" fmla="*/ 485422 w 666044"/>
              <a:gd name="connsiteY2" fmla="*/ 1874281 h 1874522"/>
              <a:gd name="connsiteX3" fmla="*/ 666044 w 666044"/>
              <a:gd name="connsiteY3" fmla="*/ 937304 h 1874522"/>
              <a:gd name="connsiteX4" fmla="*/ 666044 w 666044"/>
              <a:gd name="connsiteY4" fmla="*/ 937304 h 1874522"/>
              <a:gd name="connsiteX0" fmla="*/ 0 w 666044"/>
              <a:gd name="connsiteY0" fmla="*/ 937304 h 1884043"/>
              <a:gd name="connsiteX1" fmla="*/ 172640 w 666044"/>
              <a:gd name="connsiteY1" fmla="*/ 2381 h 1884043"/>
              <a:gd name="connsiteX2" fmla="*/ 504496 w 666044"/>
              <a:gd name="connsiteY2" fmla="*/ 1883802 h 1884043"/>
              <a:gd name="connsiteX3" fmla="*/ 666044 w 666044"/>
              <a:gd name="connsiteY3" fmla="*/ 937304 h 1884043"/>
              <a:gd name="connsiteX4" fmla="*/ 666044 w 666044"/>
              <a:gd name="connsiteY4" fmla="*/ 937304 h 1884043"/>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4" fmla="*/ 666044 w 666044"/>
              <a:gd name="connsiteY4" fmla="*/ 937304 h 1884204"/>
              <a:gd name="connsiteX0" fmla="*/ 0 w 700992"/>
              <a:gd name="connsiteY0" fmla="*/ 937304 h 1884204"/>
              <a:gd name="connsiteX1" fmla="*/ 172640 w 700992"/>
              <a:gd name="connsiteY1" fmla="*/ 2381 h 1884204"/>
              <a:gd name="connsiteX2" fmla="*/ 504496 w 700992"/>
              <a:gd name="connsiteY2" fmla="*/ 1883802 h 1884204"/>
              <a:gd name="connsiteX3" fmla="*/ 666044 w 700992"/>
              <a:gd name="connsiteY3" fmla="*/ 937304 h 1884204"/>
              <a:gd name="connsiteX4" fmla="*/ 700992 w 700992"/>
              <a:gd name="connsiteY4" fmla="*/ 945244 h 1884204"/>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70802"/>
              <a:gd name="connsiteY0" fmla="*/ 951594 h 1884204"/>
              <a:gd name="connsiteX1" fmla="*/ 174200 w 670802"/>
              <a:gd name="connsiteY1" fmla="*/ 2381 h 1884204"/>
              <a:gd name="connsiteX2" fmla="*/ 506056 w 670802"/>
              <a:gd name="connsiteY2" fmla="*/ 1883802 h 1884204"/>
              <a:gd name="connsiteX3" fmla="*/ 670802 w 670802"/>
              <a:gd name="connsiteY3" fmla="*/ 929369 h 1884204"/>
              <a:gd name="connsiteX0" fmla="*/ 0 w 670802"/>
              <a:gd name="connsiteY0" fmla="*/ 950465 h 1883075"/>
              <a:gd name="connsiteX1" fmla="*/ 174200 w 670802"/>
              <a:gd name="connsiteY1" fmla="*/ 1252 h 1883075"/>
              <a:gd name="connsiteX2" fmla="*/ 506056 w 670802"/>
              <a:gd name="connsiteY2" fmla="*/ 1882673 h 1883075"/>
              <a:gd name="connsiteX3" fmla="*/ 670802 w 670802"/>
              <a:gd name="connsiteY3" fmla="*/ 928240 h 1883075"/>
              <a:gd name="connsiteX0" fmla="*/ 0 w 670802"/>
              <a:gd name="connsiteY0" fmla="*/ 950456 h 1883066"/>
              <a:gd name="connsiteX1" fmla="*/ 174200 w 670802"/>
              <a:gd name="connsiteY1" fmla="*/ 1243 h 1883066"/>
              <a:gd name="connsiteX2" fmla="*/ 506056 w 670802"/>
              <a:gd name="connsiteY2" fmla="*/ 1882664 h 1883066"/>
              <a:gd name="connsiteX3" fmla="*/ 670802 w 670802"/>
              <a:gd name="connsiteY3" fmla="*/ 928231 h 1883066"/>
            </a:gdLst>
            <a:ahLst/>
            <a:cxnLst>
              <a:cxn ang="0">
                <a:pos x="connsiteX0" y="connsiteY0"/>
              </a:cxn>
              <a:cxn ang="0">
                <a:pos x="connsiteX1" y="connsiteY1"/>
              </a:cxn>
              <a:cxn ang="0">
                <a:pos x="connsiteX2" y="connsiteY2"/>
              </a:cxn>
              <a:cxn ang="0">
                <a:pos x="connsiteX3" y="connsiteY3"/>
              </a:cxn>
            </a:cxnLst>
            <a:rect l="l" t="t" r="r" b="b"/>
            <a:pathLst>
              <a:path w="670802" h="1883066">
                <a:moveTo>
                  <a:pt x="0" y="950456"/>
                </a:moveTo>
                <a:cubicBezTo>
                  <a:pt x="36833" y="555410"/>
                  <a:pt x="112710" y="0"/>
                  <a:pt x="174200" y="1243"/>
                </a:cubicBezTo>
                <a:cubicBezTo>
                  <a:pt x="256702" y="2911"/>
                  <a:pt x="399743" y="1882063"/>
                  <a:pt x="506056" y="1882664"/>
                </a:cubicBezTo>
                <a:cubicBezTo>
                  <a:pt x="577200" y="1883066"/>
                  <a:pt x="647075" y="1192345"/>
                  <a:pt x="670802" y="928231"/>
                </a:cubicBezTo>
              </a:path>
            </a:pathLst>
          </a:custGeom>
          <a:ln w="19050">
            <a:solidFill>
              <a:srgbClr val="FFC000"/>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000" b="0" i="0" u="none" strike="noStrike" cap="none" normalizeH="0" baseline="0">
              <a:ln>
                <a:noFill/>
              </a:ln>
              <a:solidFill>
                <a:schemeClr val="tx1"/>
              </a:solidFill>
              <a:effectLst/>
              <a:latin typeface="Arial" charset="0"/>
            </a:endParaRPr>
          </a:p>
        </p:txBody>
      </p:sp>
      <p:grpSp>
        <p:nvGrpSpPr>
          <p:cNvPr id="76" name="Gruppieren 75"/>
          <p:cNvGrpSpPr>
            <a:grpSpLocks/>
          </p:cNvGrpSpPr>
          <p:nvPr/>
        </p:nvGrpSpPr>
        <p:grpSpPr>
          <a:xfrm>
            <a:off x="1324465" y="1272318"/>
            <a:ext cx="6118029" cy="1799810"/>
            <a:chOff x="1065585" y="2218683"/>
            <a:chExt cx="6118029" cy="1799810"/>
          </a:xfrm>
        </p:grpSpPr>
        <p:cxnSp>
          <p:nvCxnSpPr>
            <p:cNvPr id="77" name="Gerade Verbindung 26"/>
            <p:cNvCxnSpPr/>
            <p:nvPr/>
          </p:nvCxnSpPr>
          <p:spPr bwMode="auto">
            <a:xfrm rot="5400000" flipH="1" flipV="1">
              <a:off x="1493132" y="2846333"/>
              <a:ext cx="510482" cy="0"/>
            </a:xfrm>
            <a:prstGeom prst="line">
              <a:avLst/>
            </a:prstGeom>
            <a:ln w="28575">
              <a:headEnd type="none" w="med" len="med"/>
              <a:tailEnd type="oval" w="lg" len="lg"/>
            </a:ln>
          </p:spPr>
          <p:style>
            <a:lnRef idx="1">
              <a:schemeClr val="dk1"/>
            </a:lnRef>
            <a:fillRef idx="0">
              <a:schemeClr val="dk1"/>
            </a:fillRef>
            <a:effectRef idx="0">
              <a:schemeClr val="dk1"/>
            </a:effectRef>
            <a:fontRef idx="minor">
              <a:schemeClr val="tx1"/>
            </a:fontRef>
          </p:style>
        </p:cxnSp>
        <p:cxnSp>
          <p:nvCxnSpPr>
            <p:cNvPr id="78" name="Gerade Verbindung 27"/>
            <p:cNvCxnSpPr/>
            <p:nvPr/>
          </p:nvCxnSpPr>
          <p:spPr bwMode="auto">
            <a:xfrm rot="5400000" flipH="1" flipV="1">
              <a:off x="2003210" y="2656239"/>
              <a:ext cx="875112" cy="0"/>
            </a:xfrm>
            <a:prstGeom prst="line">
              <a:avLst/>
            </a:prstGeom>
            <a:ln w="28575">
              <a:headEnd type="none" w="med" len="med"/>
              <a:tailEnd type="oval" w="lg" len="lg"/>
            </a:ln>
          </p:spPr>
          <p:style>
            <a:lnRef idx="1">
              <a:schemeClr val="dk1"/>
            </a:lnRef>
            <a:fillRef idx="0">
              <a:schemeClr val="dk1"/>
            </a:fillRef>
            <a:effectRef idx="0">
              <a:schemeClr val="dk1"/>
            </a:effectRef>
            <a:fontRef idx="minor">
              <a:schemeClr val="tx1"/>
            </a:fontRef>
          </p:style>
        </p:cxnSp>
        <p:cxnSp>
          <p:nvCxnSpPr>
            <p:cNvPr id="79" name="Gerade Verbindung 31"/>
            <p:cNvCxnSpPr/>
            <p:nvPr/>
          </p:nvCxnSpPr>
          <p:spPr bwMode="auto">
            <a:xfrm rot="5400000" flipH="1" flipV="1">
              <a:off x="2658058" y="2656239"/>
              <a:ext cx="875112" cy="0"/>
            </a:xfrm>
            <a:prstGeom prst="line">
              <a:avLst/>
            </a:prstGeom>
            <a:ln w="28575">
              <a:headEnd type="none" w="med" len="med"/>
              <a:tailEnd type="oval" w="lg" len="lg"/>
            </a:ln>
          </p:spPr>
          <p:style>
            <a:lnRef idx="1">
              <a:schemeClr val="dk1"/>
            </a:lnRef>
            <a:fillRef idx="0">
              <a:schemeClr val="dk1"/>
            </a:fillRef>
            <a:effectRef idx="0">
              <a:schemeClr val="dk1"/>
            </a:effectRef>
            <a:fontRef idx="minor">
              <a:schemeClr val="tx1"/>
            </a:fontRef>
          </p:style>
        </p:cxnSp>
        <p:cxnSp>
          <p:nvCxnSpPr>
            <p:cNvPr id="80" name="Gerade Verbindung 32"/>
            <p:cNvCxnSpPr/>
            <p:nvPr/>
          </p:nvCxnSpPr>
          <p:spPr bwMode="auto">
            <a:xfrm rot="5400000" flipH="1" flipV="1">
              <a:off x="3554161" y="2852170"/>
              <a:ext cx="467693" cy="0"/>
            </a:xfrm>
            <a:prstGeom prst="line">
              <a:avLst/>
            </a:prstGeom>
            <a:ln w="28575">
              <a:headEnd type="none" w="med" len="med"/>
              <a:tailEnd type="oval" w="lg" len="lg"/>
            </a:ln>
          </p:spPr>
          <p:style>
            <a:lnRef idx="1">
              <a:schemeClr val="dk1"/>
            </a:lnRef>
            <a:fillRef idx="0">
              <a:schemeClr val="dk1"/>
            </a:fillRef>
            <a:effectRef idx="0">
              <a:schemeClr val="dk1"/>
            </a:effectRef>
            <a:fontRef idx="minor">
              <a:schemeClr val="tx1"/>
            </a:fontRef>
          </p:style>
        </p:cxnSp>
        <p:cxnSp>
          <p:nvCxnSpPr>
            <p:cNvPr id="81" name="Gerade Verbindung 35"/>
            <p:cNvCxnSpPr/>
            <p:nvPr/>
          </p:nvCxnSpPr>
          <p:spPr bwMode="auto">
            <a:xfrm rot="5400000">
              <a:off x="4436277" y="3128315"/>
              <a:ext cx="69039" cy="0"/>
            </a:xfrm>
            <a:prstGeom prst="line">
              <a:avLst/>
            </a:prstGeom>
            <a:ln w="28575">
              <a:headEnd type="none" w="med" len="med"/>
              <a:tailEnd type="oval" w="lg" len="lg"/>
            </a:ln>
          </p:spPr>
          <p:style>
            <a:lnRef idx="1">
              <a:schemeClr val="dk1"/>
            </a:lnRef>
            <a:fillRef idx="0">
              <a:schemeClr val="dk1"/>
            </a:fillRef>
            <a:effectRef idx="0">
              <a:schemeClr val="dk1"/>
            </a:effectRef>
            <a:fontRef idx="minor">
              <a:schemeClr val="tx1"/>
            </a:fontRef>
          </p:style>
        </p:cxnSp>
        <p:cxnSp>
          <p:nvCxnSpPr>
            <p:cNvPr id="82" name="Gerade Verbindung 36"/>
            <p:cNvCxnSpPr/>
            <p:nvPr/>
          </p:nvCxnSpPr>
          <p:spPr bwMode="auto">
            <a:xfrm rot="5400000">
              <a:off x="4864193" y="3385013"/>
              <a:ext cx="597992" cy="0"/>
            </a:xfrm>
            <a:prstGeom prst="line">
              <a:avLst/>
            </a:prstGeom>
            <a:ln w="28575">
              <a:headEnd type="none" w="med" len="med"/>
              <a:tailEnd type="oval" w="lg" len="lg"/>
            </a:ln>
          </p:spPr>
          <p:style>
            <a:lnRef idx="1">
              <a:schemeClr val="dk1"/>
            </a:lnRef>
            <a:fillRef idx="0">
              <a:schemeClr val="dk1"/>
            </a:fillRef>
            <a:effectRef idx="0">
              <a:schemeClr val="dk1"/>
            </a:effectRef>
            <a:fontRef idx="minor">
              <a:schemeClr val="tx1"/>
            </a:fontRef>
          </p:style>
        </p:cxnSp>
        <p:cxnSp>
          <p:nvCxnSpPr>
            <p:cNvPr id="83" name="Gerade Verbindung 40"/>
            <p:cNvCxnSpPr/>
            <p:nvPr/>
          </p:nvCxnSpPr>
          <p:spPr bwMode="auto">
            <a:xfrm rot="5400000">
              <a:off x="5353862" y="3556144"/>
              <a:ext cx="909141" cy="0"/>
            </a:xfrm>
            <a:prstGeom prst="line">
              <a:avLst/>
            </a:prstGeom>
            <a:ln w="28575">
              <a:headEnd type="none" w="med" len="med"/>
              <a:tailEnd type="oval" w="lg" len="lg"/>
            </a:ln>
          </p:spPr>
          <p:style>
            <a:lnRef idx="1">
              <a:schemeClr val="dk1"/>
            </a:lnRef>
            <a:fillRef idx="0">
              <a:schemeClr val="dk1"/>
            </a:fillRef>
            <a:effectRef idx="0">
              <a:schemeClr val="dk1"/>
            </a:effectRef>
            <a:fontRef idx="minor">
              <a:schemeClr val="tx1"/>
            </a:fontRef>
          </p:style>
        </p:cxnSp>
        <p:cxnSp>
          <p:nvCxnSpPr>
            <p:cNvPr id="84" name="Gerade Verbindung 41"/>
            <p:cNvCxnSpPr/>
            <p:nvPr/>
          </p:nvCxnSpPr>
          <p:spPr bwMode="auto">
            <a:xfrm rot="5400000">
              <a:off x="6038477" y="3556144"/>
              <a:ext cx="924698" cy="0"/>
            </a:xfrm>
            <a:prstGeom prst="line">
              <a:avLst/>
            </a:prstGeom>
            <a:ln w="28575">
              <a:headEnd type="none" w="med" len="med"/>
              <a:tailEnd type="oval" w="lg" len="lg"/>
            </a:ln>
          </p:spPr>
          <p:style>
            <a:lnRef idx="1">
              <a:schemeClr val="dk1"/>
            </a:lnRef>
            <a:fillRef idx="0">
              <a:schemeClr val="dk1"/>
            </a:fillRef>
            <a:effectRef idx="0">
              <a:schemeClr val="dk1"/>
            </a:effectRef>
            <a:fontRef idx="minor">
              <a:schemeClr val="tx1"/>
            </a:fontRef>
          </p:style>
        </p:cxnSp>
        <p:cxnSp>
          <p:nvCxnSpPr>
            <p:cNvPr id="85" name="Gerade Verbindung 44"/>
            <p:cNvCxnSpPr/>
            <p:nvPr/>
          </p:nvCxnSpPr>
          <p:spPr bwMode="auto">
            <a:xfrm rot="5400000">
              <a:off x="6896286" y="3388902"/>
              <a:ext cx="574656" cy="0"/>
            </a:xfrm>
            <a:prstGeom prst="line">
              <a:avLst/>
            </a:prstGeom>
            <a:ln w="28575">
              <a:headEnd type="none" w="med" len="med"/>
              <a:tailEnd type="oval" w="lg" len="lg"/>
            </a:ln>
          </p:spPr>
          <p:style>
            <a:lnRef idx="1">
              <a:schemeClr val="dk1"/>
            </a:lnRef>
            <a:fillRef idx="0">
              <a:schemeClr val="dk1"/>
            </a:fillRef>
            <a:effectRef idx="0">
              <a:schemeClr val="dk1"/>
            </a:effectRef>
            <a:fontRef idx="minor">
              <a:schemeClr val="tx1"/>
            </a:fontRef>
          </p:style>
        </p:cxnSp>
        <p:cxnSp>
          <p:nvCxnSpPr>
            <p:cNvPr id="86" name="Gerade Verbindung 47"/>
            <p:cNvCxnSpPr/>
            <p:nvPr/>
          </p:nvCxnSpPr>
          <p:spPr bwMode="auto">
            <a:xfrm rot="5400000">
              <a:off x="1054402" y="3104979"/>
              <a:ext cx="22366" cy="0"/>
            </a:xfrm>
            <a:prstGeom prst="line">
              <a:avLst/>
            </a:prstGeom>
            <a:ln w="28575">
              <a:headEnd type="none" w="med" len="med"/>
              <a:tailEnd type="oval" w="lg" len="lg"/>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458685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fade">
                                      <p:cBhvr>
                                        <p:cTn id="17"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Data Processing and Logging</a:t>
            </a:r>
          </a:p>
          <a:p>
            <a:r>
              <a:rPr lang="de-DE" altLang="zh-CN" dirty="0" smtClean="0"/>
              <a:t>Digital Signal Processing – Digital Filter</a:t>
            </a:r>
          </a:p>
          <a:p>
            <a:endParaRPr lang="de-DE" altLang="zh-CN" dirty="0"/>
          </a:p>
        </p:txBody>
      </p:sp>
      <p:sp>
        <p:nvSpPr>
          <p:cNvPr id="4" name="Textplatzhalter 3"/>
          <p:cNvSpPr>
            <a:spLocks noGrp="1"/>
          </p:cNvSpPr>
          <p:nvPr>
            <p:ph type="body" sz="quarter" idx="10"/>
          </p:nvPr>
        </p:nvSpPr>
        <p:spPr>
          <a:xfrm>
            <a:off x="334800" y="980728"/>
            <a:ext cx="5545300" cy="4968552"/>
          </a:xfrm>
        </p:spPr>
        <p:txBody>
          <a:bodyPr/>
          <a:lstStyle/>
          <a:p>
            <a:r>
              <a:rPr lang="de-DE" sz="1800" dirty="0"/>
              <a:t>Digital </a:t>
            </a:r>
            <a:r>
              <a:rPr lang="de-DE" sz="1800" dirty="0" err="1"/>
              <a:t>filters</a:t>
            </a:r>
            <a:r>
              <a:rPr lang="de-DE" sz="1800" dirty="0"/>
              <a:t> </a:t>
            </a:r>
            <a:r>
              <a:rPr lang="de-DE" sz="1800" dirty="0" err="1"/>
              <a:t>are</a:t>
            </a:r>
            <a:r>
              <a:rPr lang="de-DE" sz="1800" dirty="0"/>
              <a:t> </a:t>
            </a:r>
            <a:r>
              <a:rPr lang="de-DE" sz="1800" dirty="0" err="1"/>
              <a:t>mathematical</a:t>
            </a:r>
            <a:r>
              <a:rPr lang="de-DE" sz="1800" dirty="0"/>
              <a:t> </a:t>
            </a:r>
            <a:r>
              <a:rPr lang="de-DE" sz="1800" dirty="0" err="1"/>
              <a:t>filters</a:t>
            </a:r>
            <a:r>
              <a:rPr lang="de-DE" sz="1800" dirty="0"/>
              <a:t> </a:t>
            </a:r>
            <a:r>
              <a:rPr lang="de-DE" sz="1800" dirty="0" err="1"/>
              <a:t>for</a:t>
            </a:r>
            <a:r>
              <a:rPr lang="de-DE" sz="1800" dirty="0"/>
              <a:t> </a:t>
            </a:r>
            <a:r>
              <a:rPr lang="de-DE" sz="1800" dirty="0" err="1"/>
              <a:t>signal</a:t>
            </a:r>
            <a:r>
              <a:rPr lang="de-DE" sz="1800" dirty="0"/>
              <a:t> </a:t>
            </a:r>
            <a:r>
              <a:rPr lang="de-DE" sz="1800" dirty="0" err="1"/>
              <a:t>processing</a:t>
            </a:r>
            <a:r>
              <a:rPr lang="de-DE" sz="1800" dirty="0"/>
              <a:t> </a:t>
            </a:r>
            <a:r>
              <a:rPr lang="de-DE" sz="1800" dirty="0" err="1"/>
              <a:t>often</a:t>
            </a:r>
            <a:r>
              <a:rPr lang="de-DE" sz="1800" dirty="0"/>
              <a:t> </a:t>
            </a:r>
            <a:r>
              <a:rPr lang="de-DE" sz="1800" dirty="0" err="1"/>
              <a:t>realized</a:t>
            </a:r>
            <a:r>
              <a:rPr lang="de-DE" sz="1800" dirty="0"/>
              <a:t> </a:t>
            </a:r>
            <a:r>
              <a:rPr lang="de-DE" sz="1800" dirty="0" err="1"/>
              <a:t>using</a:t>
            </a:r>
            <a:r>
              <a:rPr lang="de-DE" sz="1800" dirty="0"/>
              <a:t> </a:t>
            </a:r>
            <a:r>
              <a:rPr lang="de-DE" sz="1800" dirty="0" err="1"/>
              <a:t>software</a:t>
            </a:r>
            <a:r>
              <a:rPr lang="de-DE" sz="1800" dirty="0"/>
              <a:t> </a:t>
            </a:r>
            <a:r>
              <a:rPr lang="de-DE" sz="1800" dirty="0" err="1"/>
              <a:t>running</a:t>
            </a:r>
            <a:r>
              <a:rPr lang="de-DE" sz="1800" dirty="0"/>
              <a:t> on DSPs</a:t>
            </a:r>
            <a:r>
              <a:rPr lang="de-DE" sz="1800" dirty="0" smtClean="0"/>
              <a:t>.</a:t>
            </a:r>
            <a:endParaRPr lang="de-DE" sz="1800" dirty="0"/>
          </a:p>
          <a:p>
            <a:r>
              <a:rPr lang="de-DE" sz="1800" dirty="0" err="1"/>
              <a:t>We</a:t>
            </a:r>
            <a:r>
              <a:rPr lang="de-DE" sz="1800" dirty="0"/>
              <a:t> </a:t>
            </a:r>
            <a:r>
              <a:rPr lang="de-DE" sz="1800" dirty="0" err="1"/>
              <a:t>examine</a:t>
            </a:r>
            <a:r>
              <a:rPr lang="de-DE" sz="1800" dirty="0"/>
              <a:t> linear </a:t>
            </a:r>
            <a:r>
              <a:rPr lang="de-DE" sz="1800" dirty="0" err="1"/>
              <a:t>filters</a:t>
            </a:r>
            <a:r>
              <a:rPr lang="de-DE" sz="1800" dirty="0"/>
              <a:t> </a:t>
            </a:r>
            <a:r>
              <a:rPr lang="de-DE" sz="1800" dirty="0" err="1"/>
              <a:t>with</a:t>
            </a:r>
            <a:r>
              <a:rPr lang="de-DE" sz="1800" dirty="0"/>
              <a:t> </a:t>
            </a:r>
            <a:r>
              <a:rPr lang="de-DE" sz="1800" dirty="0" err="1"/>
              <a:t>and</a:t>
            </a:r>
            <a:r>
              <a:rPr lang="de-DE" sz="1800" dirty="0"/>
              <a:t> </a:t>
            </a:r>
            <a:r>
              <a:rPr lang="de-DE" sz="1800" dirty="0" err="1"/>
              <a:t>without</a:t>
            </a:r>
            <a:r>
              <a:rPr lang="de-DE" sz="1800" dirty="0"/>
              <a:t> </a:t>
            </a:r>
            <a:r>
              <a:rPr lang="de-DE" sz="1800" dirty="0" err="1"/>
              <a:t>feedback</a:t>
            </a:r>
            <a:r>
              <a:rPr lang="de-DE" sz="1800" dirty="0"/>
              <a:t> </a:t>
            </a:r>
            <a:r>
              <a:rPr lang="de-DE" sz="1800" dirty="0" err="1"/>
              <a:t>loops</a:t>
            </a:r>
            <a:r>
              <a:rPr lang="de-DE" sz="1800" dirty="0" smtClean="0"/>
              <a:t>.</a:t>
            </a:r>
            <a:endParaRPr lang="de-DE" sz="1800" dirty="0"/>
          </a:p>
          <a:p>
            <a:r>
              <a:rPr lang="de-DE" sz="1800" dirty="0" err="1"/>
              <a:t>Additionally</a:t>
            </a:r>
            <a:r>
              <a:rPr lang="de-DE" sz="1800" dirty="0"/>
              <a:t>, digital </a:t>
            </a:r>
            <a:r>
              <a:rPr lang="de-DE" sz="1800" dirty="0" err="1"/>
              <a:t>filters</a:t>
            </a:r>
            <a:r>
              <a:rPr lang="de-DE" sz="1800" dirty="0"/>
              <a:t> </a:t>
            </a:r>
            <a:r>
              <a:rPr lang="de-DE" sz="1800" dirty="0" err="1"/>
              <a:t>can</a:t>
            </a:r>
            <a:r>
              <a:rPr lang="de-DE" sz="1800" dirty="0"/>
              <a:t> </a:t>
            </a:r>
            <a:r>
              <a:rPr lang="de-DE" sz="1800" dirty="0" err="1"/>
              <a:t>be</a:t>
            </a:r>
            <a:r>
              <a:rPr lang="de-DE" sz="1800" dirty="0"/>
              <a:t> </a:t>
            </a:r>
            <a:r>
              <a:rPr lang="de-DE" sz="1800" dirty="0" err="1"/>
              <a:t>separated</a:t>
            </a:r>
            <a:r>
              <a:rPr lang="de-DE" sz="1800" dirty="0"/>
              <a:t> in </a:t>
            </a:r>
            <a:r>
              <a:rPr lang="de-DE" sz="1800" dirty="0" err="1"/>
              <a:t>filters</a:t>
            </a:r>
            <a:r>
              <a:rPr lang="de-DE" sz="1800" dirty="0"/>
              <a:t> </a:t>
            </a:r>
            <a:r>
              <a:rPr lang="de-DE" sz="1800" dirty="0" err="1"/>
              <a:t>with</a:t>
            </a:r>
            <a:r>
              <a:rPr lang="de-DE" sz="1800" dirty="0"/>
              <a:t> finite </a:t>
            </a:r>
            <a:r>
              <a:rPr lang="de-DE" sz="1800" dirty="0" err="1"/>
              <a:t>and</a:t>
            </a:r>
            <a:r>
              <a:rPr lang="de-DE" sz="1800" dirty="0"/>
              <a:t> infinite </a:t>
            </a:r>
            <a:r>
              <a:rPr lang="de-DE" sz="1800" dirty="0" err="1"/>
              <a:t>impulse</a:t>
            </a:r>
            <a:r>
              <a:rPr lang="de-DE" sz="1800" dirty="0"/>
              <a:t> </a:t>
            </a:r>
            <a:r>
              <a:rPr lang="de-DE" sz="1800" dirty="0" err="1"/>
              <a:t>response</a:t>
            </a:r>
            <a:r>
              <a:rPr lang="de-DE" sz="1800" dirty="0"/>
              <a:t>  (FIR vs. IIR</a:t>
            </a:r>
            <a:r>
              <a:rPr lang="de-DE" sz="1800" dirty="0" smtClean="0"/>
              <a:t>).</a:t>
            </a:r>
            <a:endParaRPr lang="de-DE" sz="1800" dirty="0"/>
          </a:p>
          <a:p>
            <a:r>
              <a:rPr lang="de-DE" sz="1800" dirty="0" err="1" smtClean="0"/>
              <a:t>Here</a:t>
            </a:r>
            <a:r>
              <a:rPr lang="de-DE" sz="1800" dirty="0" smtClean="0"/>
              <a:t> </a:t>
            </a:r>
            <a:r>
              <a:rPr lang="de-DE" sz="1800" dirty="0" err="1" smtClean="0"/>
              <a:t>we</a:t>
            </a:r>
            <a:r>
              <a:rPr lang="de-DE" sz="1800" dirty="0" smtClean="0"/>
              <a:t> </a:t>
            </a:r>
            <a:r>
              <a:rPr lang="de-DE" sz="1800" dirty="0" err="1" smtClean="0"/>
              <a:t>can</a:t>
            </a:r>
            <a:r>
              <a:rPr lang="de-DE" sz="1800" dirty="0" smtClean="0"/>
              <a:t> </a:t>
            </a:r>
            <a:r>
              <a:rPr lang="de-DE" sz="1800" smtClean="0"/>
              <a:t>generalize </a:t>
            </a:r>
            <a:r>
              <a:rPr lang="de-DE" sz="1800" dirty="0" err="1"/>
              <a:t>and</a:t>
            </a:r>
            <a:r>
              <a:rPr lang="de-DE" sz="1800" dirty="0"/>
              <a:t> </a:t>
            </a:r>
            <a:r>
              <a:rPr lang="de-DE" sz="1800" dirty="0" err="1"/>
              <a:t>say</a:t>
            </a:r>
            <a:endParaRPr lang="de-DE" sz="1800" dirty="0"/>
          </a:p>
          <a:p>
            <a:pPr lvl="1"/>
            <a:r>
              <a:rPr lang="de-DE" sz="1600" dirty="0"/>
              <a:t>FIR = </a:t>
            </a:r>
            <a:r>
              <a:rPr lang="de-DE" sz="1600" dirty="0" err="1"/>
              <a:t>no</a:t>
            </a:r>
            <a:r>
              <a:rPr lang="de-DE" sz="1600" dirty="0"/>
              <a:t> </a:t>
            </a:r>
            <a:r>
              <a:rPr lang="de-DE" sz="1600" dirty="0" err="1"/>
              <a:t>feedback</a:t>
            </a:r>
            <a:endParaRPr lang="de-DE" sz="1600" dirty="0"/>
          </a:p>
          <a:p>
            <a:pPr lvl="1"/>
            <a:r>
              <a:rPr lang="de-DE" sz="1600" dirty="0"/>
              <a:t>IIR = </a:t>
            </a:r>
            <a:r>
              <a:rPr lang="de-DE" sz="1600" dirty="0" err="1"/>
              <a:t>with</a:t>
            </a:r>
            <a:r>
              <a:rPr lang="de-DE" sz="1600" dirty="0"/>
              <a:t> </a:t>
            </a:r>
            <a:r>
              <a:rPr lang="de-DE" sz="1600" dirty="0" err="1" smtClean="0"/>
              <a:t>feedback</a:t>
            </a:r>
            <a:endParaRPr lang="de-DE" sz="1600" dirty="0" smtClean="0"/>
          </a:p>
          <a:p>
            <a:r>
              <a:rPr lang="de-DE" sz="1800" dirty="0" err="1" smtClean="0">
                <a:solidFill>
                  <a:schemeClr val="bg1">
                    <a:lumMod val="50000"/>
                  </a:schemeClr>
                </a:solidFill>
              </a:rPr>
              <a:t>However</a:t>
            </a:r>
            <a:r>
              <a:rPr lang="de-DE" sz="1800" dirty="0">
                <a:solidFill>
                  <a:schemeClr val="bg1">
                    <a:lumMod val="50000"/>
                  </a:schemeClr>
                </a:solidFill>
              </a:rPr>
              <a:t>, </a:t>
            </a:r>
            <a:r>
              <a:rPr lang="de-DE" sz="1800" dirty="0" err="1">
                <a:solidFill>
                  <a:schemeClr val="bg1">
                    <a:lumMod val="50000"/>
                  </a:schemeClr>
                </a:solidFill>
              </a:rPr>
              <a:t>there</a:t>
            </a:r>
            <a:r>
              <a:rPr lang="de-DE" sz="1800" dirty="0">
                <a:solidFill>
                  <a:schemeClr val="bg1">
                    <a:lumMod val="50000"/>
                  </a:schemeClr>
                </a:solidFill>
              </a:rPr>
              <a:t> </a:t>
            </a:r>
            <a:r>
              <a:rPr lang="de-DE" sz="1800" dirty="0" err="1">
                <a:solidFill>
                  <a:schemeClr val="bg1">
                    <a:lumMod val="50000"/>
                  </a:schemeClr>
                </a:solidFill>
              </a:rPr>
              <a:t>are</a:t>
            </a:r>
            <a:r>
              <a:rPr lang="de-DE" sz="1800" dirty="0">
                <a:solidFill>
                  <a:schemeClr val="bg1">
                    <a:lumMod val="50000"/>
                  </a:schemeClr>
                </a:solidFill>
              </a:rPr>
              <a:t> </a:t>
            </a:r>
            <a:r>
              <a:rPr lang="de-DE" sz="1800" dirty="0" err="1">
                <a:solidFill>
                  <a:schemeClr val="bg1">
                    <a:lumMod val="50000"/>
                  </a:schemeClr>
                </a:solidFill>
              </a:rPr>
              <a:t>border</a:t>
            </a:r>
            <a:r>
              <a:rPr lang="de-DE" sz="1800" dirty="0">
                <a:solidFill>
                  <a:schemeClr val="bg1">
                    <a:lumMod val="50000"/>
                  </a:schemeClr>
                </a:solidFill>
              </a:rPr>
              <a:t> </a:t>
            </a:r>
            <a:r>
              <a:rPr lang="de-DE" sz="1800" dirty="0" err="1">
                <a:solidFill>
                  <a:schemeClr val="bg1">
                    <a:lumMod val="50000"/>
                  </a:schemeClr>
                </a:solidFill>
              </a:rPr>
              <a:t>cases</a:t>
            </a:r>
            <a:r>
              <a:rPr lang="de-DE" sz="1800" dirty="0">
                <a:solidFill>
                  <a:schemeClr val="bg1">
                    <a:lumMod val="50000"/>
                  </a:schemeClr>
                </a:solidFill>
              </a:rPr>
              <a:t> </a:t>
            </a:r>
            <a:r>
              <a:rPr lang="de-DE" sz="1800" dirty="0" err="1">
                <a:solidFill>
                  <a:schemeClr val="bg1">
                    <a:lumMod val="50000"/>
                  </a:schemeClr>
                </a:solidFill>
              </a:rPr>
              <a:t>where</a:t>
            </a:r>
            <a:r>
              <a:rPr lang="de-DE" sz="1800" dirty="0">
                <a:solidFill>
                  <a:schemeClr val="bg1">
                    <a:lumMod val="50000"/>
                  </a:schemeClr>
                </a:solidFill>
              </a:rPr>
              <a:t> a </a:t>
            </a:r>
            <a:r>
              <a:rPr lang="de-DE" sz="1800" dirty="0" err="1">
                <a:solidFill>
                  <a:schemeClr val="bg1">
                    <a:lumMod val="50000"/>
                  </a:schemeClr>
                </a:solidFill>
              </a:rPr>
              <a:t>feedback</a:t>
            </a:r>
            <a:r>
              <a:rPr lang="de-DE" sz="1800" dirty="0">
                <a:solidFill>
                  <a:schemeClr val="bg1">
                    <a:lumMod val="50000"/>
                  </a:schemeClr>
                </a:solidFill>
              </a:rPr>
              <a:t> </a:t>
            </a:r>
            <a:r>
              <a:rPr lang="de-DE" sz="1800" dirty="0" err="1">
                <a:solidFill>
                  <a:schemeClr val="bg1">
                    <a:lumMod val="50000"/>
                  </a:schemeClr>
                </a:solidFill>
              </a:rPr>
              <a:t>loop</a:t>
            </a:r>
            <a:r>
              <a:rPr lang="de-DE" sz="1800" dirty="0">
                <a:solidFill>
                  <a:schemeClr val="bg1">
                    <a:lumMod val="50000"/>
                  </a:schemeClr>
                </a:solidFill>
              </a:rPr>
              <a:t> </a:t>
            </a:r>
            <a:r>
              <a:rPr lang="de-DE" sz="1800" dirty="0" err="1">
                <a:solidFill>
                  <a:schemeClr val="bg1">
                    <a:lumMod val="50000"/>
                  </a:schemeClr>
                </a:solidFill>
              </a:rPr>
              <a:t>does</a:t>
            </a:r>
            <a:r>
              <a:rPr lang="de-DE" sz="1800" dirty="0">
                <a:solidFill>
                  <a:schemeClr val="bg1">
                    <a:lumMod val="50000"/>
                  </a:schemeClr>
                </a:solidFill>
              </a:rPr>
              <a:t> not </a:t>
            </a:r>
            <a:r>
              <a:rPr lang="de-DE" sz="1800" dirty="0" err="1">
                <a:solidFill>
                  <a:schemeClr val="bg1">
                    <a:lumMod val="50000"/>
                  </a:schemeClr>
                </a:solidFill>
              </a:rPr>
              <a:t>cause</a:t>
            </a:r>
            <a:r>
              <a:rPr lang="de-DE" sz="1800" dirty="0">
                <a:solidFill>
                  <a:schemeClr val="bg1">
                    <a:lumMod val="50000"/>
                  </a:schemeClr>
                </a:solidFill>
              </a:rPr>
              <a:t> an infinite </a:t>
            </a:r>
            <a:r>
              <a:rPr lang="de-DE" sz="1800" dirty="0" err="1">
                <a:solidFill>
                  <a:schemeClr val="bg1">
                    <a:lumMod val="50000"/>
                  </a:schemeClr>
                </a:solidFill>
              </a:rPr>
              <a:t>impulse</a:t>
            </a:r>
            <a:r>
              <a:rPr lang="de-DE" sz="1800" dirty="0">
                <a:solidFill>
                  <a:schemeClr val="bg1">
                    <a:lumMod val="50000"/>
                  </a:schemeClr>
                </a:solidFill>
              </a:rPr>
              <a:t> </a:t>
            </a:r>
            <a:r>
              <a:rPr lang="de-DE" sz="1800" dirty="0" err="1">
                <a:solidFill>
                  <a:schemeClr val="bg1">
                    <a:lumMod val="50000"/>
                  </a:schemeClr>
                </a:solidFill>
              </a:rPr>
              <a:t>response</a:t>
            </a:r>
            <a:r>
              <a:rPr lang="de-DE" sz="1800" dirty="0" smtClean="0">
                <a:solidFill>
                  <a:schemeClr val="bg1">
                    <a:lumMod val="50000"/>
                  </a:schemeClr>
                </a:solidFill>
              </a:rPr>
              <a:t>.</a:t>
            </a:r>
          </a:p>
          <a:p>
            <a:pPr marL="0" indent="0">
              <a:buNone/>
            </a:pPr>
            <a:endParaRPr lang="de-DE" sz="1800" dirty="0">
              <a:solidFill>
                <a:schemeClr val="bg1">
                  <a:lumMod val="50000"/>
                </a:schemeClr>
              </a:solidFill>
            </a:endParaRPr>
          </a:p>
          <a:p>
            <a:r>
              <a:rPr lang="de-DE" sz="1800" dirty="0"/>
              <a:t>In </a:t>
            </a:r>
            <a:r>
              <a:rPr lang="de-DE" sz="1800" dirty="0" err="1"/>
              <a:t>vehicle</a:t>
            </a:r>
            <a:r>
              <a:rPr lang="de-DE" sz="1800" dirty="0"/>
              <a:t> </a:t>
            </a:r>
            <a:r>
              <a:rPr lang="de-DE" sz="1800" dirty="0" err="1"/>
              <a:t>engineering</a:t>
            </a:r>
            <a:r>
              <a:rPr lang="de-DE" sz="1800" dirty="0"/>
              <a:t> </a:t>
            </a:r>
            <a:r>
              <a:rPr lang="de-DE" sz="1800" dirty="0" err="1"/>
              <a:t>used</a:t>
            </a:r>
            <a:r>
              <a:rPr lang="de-DE" sz="1800" dirty="0"/>
              <a:t> </a:t>
            </a:r>
            <a:r>
              <a:rPr lang="de-DE" sz="1800" dirty="0" err="1"/>
              <a:t>for</a:t>
            </a:r>
            <a:r>
              <a:rPr lang="de-DE" sz="1800" dirty="0"/>
              <a:t> </a:t>
            </a:r>
            <a:r>
              <a:rPr lang="de-DE" sz="1800" dirty="0" err="1"/>
              <a:t>processing</a:t>
            </a:r>
            <a:r>
              <a:rPr lang="de-DE" sz="1800" dirty="0"/>
              <a:t> </a:t>
            </a:r>
            <a:r>
              <a:rPr lang="de-DE" sz="1800" dirty="0" err="1"/>
              <a:t>of</a:t>
            </a:r>
            <a:r>
              <a:rPr lang="de-DE" sz="1800" dirty="0"/>
              <a:t> </a:t>
            </a:r>
            <a:r>
              <a:rPr lang="de-DE" sz="1800" dirty="0" err="1"/>
              <a:t>sensor</a:t>
            </a:r>
            <a:r>
              <a:rPr lang="de-DE" sz="1800" dirty="0"/>
              <a:t> </a:t>
            </a:r>
            <a:r>
              <a:rPr lang="de-DE" sz="1800" dirty="0" err="1"/>
              <a:t>signals</a:t>
            </a:r>
            <a:r>
              <a:rPr lang="de-DE" sz="1800" dirty="0" smtClean="0"/>
              <a:t>.</a:t>
            </a:r>
            <a:endParaRPr lang="de-DE" sz="1800" dirty="0"/>
          </a:p>
          <a:p>
            <a:r>
              <a:rPr lang="de-DE" sz="1800" dirty="0"/>
              <a:t>Other </a:t>
            </a:r>
            <a:r>
              <a:rPr lang="de-DE" sz="1800" dirty="0" err="1"/>
              <a:t>applications</a:t>
            </a:r>
            <a:r>
              <a:rPr lang="de-DE" sz="1800" dirty="0"/>
              <a:t>: </a:t>
            </a:r>
            <a:r>
              <a:rPr lang="de-DE" sz="1800" dirty="0" err="1"/>
              <a:t>audio</a:t>
            </a:r>
            <a:r>
              <a:rPr lang="de-DE" sz="1800" dirty="0"/>
              <a:t> </a:t>
            </a:r>
            <a:r>
              <a:rPr lang="de-DE" sz="1800" dirty="0" err="1"/>
              <a:t>processing</a:t>
            </a:r>
            <a:r>
              <a:rPr lang="de-DE" sz="1800" dirty="0"/>
              <a:t> (</a:t>
            </a:r>
            <a:r>
              <a:rPr lang="de-DE" sz="1800" dirty="0" err="1"/>
              <a:t>see</a:t>
            </a:r>
            <a:r>
              <a:rPr lang="de-DE" sz="1800" dirty="0"/>
              <a:t> </a:t>
            </a:r>
            <a:r>
              <a:rPr lang="de-DE" sz="1800" dirty="0" err="1"/>
              <a:t>image</a:t>
            </a:r>
            <a:r>
              <a:rPr lang="de-DE" sz="1800" dirty="0"/>
              <a:t>).</a:t>
            </a:r>
          </a:p>
          <a:p>
            <a:pPr marL="0" indent="0">
              <a:buNone/>
            </a:pPr>
            <a:endParaRPr lang="en-US" sz="1800" dirty="0"/>
          </a:p>
        </p:txBody>
      </p:sp>
      <p:pic>
        <p:nvPicPr>
          <p:cNvPr id="32" name="Picture 2" descr="undefin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7928" y="1175263"/>
            <a:ext cx="6354596" cy="3671673"/>
          </a:xfrm>
          <a:prstGeom prst="rect">
            <a:avLst/>
          </a:prstGeom>
          <a:noFill/>
          <a:effectLst>
            <a:softEdge rad="31750"/>
          </a:effectLst>
          <a:scene3d>
            <a:camera prst="perspectiveLeft"/>
            <a:lightRig rig="threePt" dir="t"/>
          </a:scene3d>
          <a:extLst>
            <a:ext uri="{909E8E84-426E-40DD-AFC4-6F175D3DCCD1}">
              <a14:hiddenFill xmlns:a14="http://schemas.microsoft.com/office/drawing/2010/main">
                <a:solidFill>
                  <a:srgbClr val="FFFFFF"/>
                </a:solidFill>
              </a14:hiddenFill>
            </a:ext>
          </a:extLst>
        </p:spPr>
      </p:pic>
      <p:sp>
        <p:nvSpPr>
          <p:cNvPr id="33" name="Rechteck 32"/>
          <p:cNvSpPr/>
          <p:nvPr/>
        </p:nvSpPr>
        <p:spPr>
          <a:xfrm>
            <a:off x="7881195" y="5239575"/>
            <a:ext cx="4002542" cy="338554"/>
          </a:xfrm>
          <a:prstGeom prst="rect">
            <a:avLst/>
          </a:prstGeom>
        </p:spPr>
        <p:txBody>
          <a:bodyPr wrap="square">
            <a:spAutoFit/>
          </a:bodyPr>
          <a:lstStyle/>
          <a:p>
            <a:pPr algn="r"/>
            <a:r>
              <a:rPr lang="de-DE" sz="800" dirty="0" err="1"/>
              <a:t>Calf</a:t>
            </a:r>
            <a:r>
              <a:rPr lang="de-DE" sz="800" dirty="0"/>
              <a:t> 12-band Equalizer - </a:t>
            </a:r>
            <a:r>
              <a:rPr lang="de-DE" sz="800" dirty="0" err="1"/>
              <a:t>By</a:t>
            </a:r>
            <a:r>
              <a:rPr lang="de-DE" sz="800" dirty="0"/>
              <a:t> Jamip29 - </a:t>
            </a:r>
            <a:r>
              <a:rPr lang="de-DE" sz="800" dirty="0" err="1"/>
              <a:t>Own</a:t>
            </a:r>
            <a:r>
              <a:rPr lang="de-DE" sz="800" dirty="0"/>
              <a:t> </a:t>
            </a:r>
            <a:r>
              <a:rPr lang="de-DE" sz="800" dirty="0" err="1"/>
              <a:t>work</a:t>
            </a:r>
            <a:r>
              <a:rPr lang="de-DE" sz="800" dirty="0"/>
              <a:t>, CC BY-SA 4.0, https://commons.wikimedia.org/w/index.php?curid=49435563</a:t>
            </a:r>
          </a:p>
        </p:txBody>
      </p:sp>
    </p:spTree>
    <p:extLst>
      <p:ext uri="{BB962C8B-B14F-4D97-AF65-F5344CB8AC3E}">
        <p14:creationId xmlns:p14="http://schemas.microsoft.com/office/powerpoint/2010/main" val="25659617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de-DE" altLang="zh-CN" dirty="0" smtClean="0"/>
              <a:t>Data Processing </a:t>
            </a:r>
            <a:r>
              <a:rPr lang="de-DE" altLang="zh-CN" dirty="0" err="1" smtClean="0"/>
              <a:t>and</a:t>
            </a:r>
            <a:r>
              <a:rPr lang="de-DE" altLang="zh-CN" dirty="0" smtClean="0"/>
              <a:t> </a:t>
            </a:r>
            <a:r>
              <a:rPr lang="de-DE" altLang="zh-CN" dirty="0" err="1"/>
              <a:t>L</a:t>
            </a:r>
            <a:r>
              <a:rPr lang="de-DE" altLang="zh-CN" dirty="0" err="1" smtClean="0"/>
              <a:t>ogging</a:t>
            </a:r>
            <a:endParaRPr lang="de-DE" altLang="zh-CN" dirty="0" smtClean="0"/>
          </a:p>
          <a:p>
            <a:r>
              <a:rPr lang="de-DE" altLang="zh-CN" dirty="0" smtClean="0"/>
              <a:t>Digital Filter – Non-</a:t>
            </a:r>
            <a:r>
              <a:rPr lang="de-DE" altLang="zh-CN" dirty="0" err="1" smtClean="0"/>
              <a:t>Recursive</a:t>
            </a:r>
            <a:r>
              <a:rPr lang="de-DE" altLang="zh-CN" dirty="0" smtClean="0"/>
              <a:t> Filter (FIR)</a:t>
            </a:r>
            <a:endParaRPr lang="de-DE" altLang="zh-CN" dirty="0"/>
          </a:p>
        </p:txBody>
      </p:sp>
      <p:sp>
        <p:nvSpPr>
          <p:cNvPr id="6" name="Rectangle 3"/>
          <p:cNvSpPr txBox="1">
            <a:spLocks noChangeArrowheads="1"/>
          </p:cNvSpPr>
          <p:nvPr/>
        </p:nvSpPr>
        <p:spPr bwMode="auto">
          <a:xfrm>
            <a:off x="381005" y="2638622"/>
            <a:ext cx="2000220" cy="107157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R="0" lvl="0" algn="l" defTabSz="915988" rtl="0" eaLnBrk="0" fontAlgn="base" latinLnBrk="0" hangingPunct="0">
              <a:lnSpc>
                <a:spcPct val="100000"/>
              </a:lnSpc>
              <a:spcBef>
                <a:spcPct val="20000"/>
              </a:spcBef>
              <a:spcAft>
                <a:spcPct val="20000"/>
              </a:spcAft>
              <a:buClrTx/>
              <a:buSzTx/>
              <a:buFontTx/>
              <a:buNone/>
              <a:tabLst>
                <a:tab pos="271463" algn="l"/>
              </a:tabLst>
              <a:defRPr/>
            </a:pPr>
            <a:r>
              <a:rPr kumimoji="0" lang="de-DE" sz="1800" b="1" i="1" u="none" strike="noStrike" kern="0" cap="none" spc="0" normalizeH="0" baseline="0" noProof="0" dirty="0">
                <a:ln>
                  <a:noFill/>
                </a:ln>
                <a:solidFill>
                  <a:schemeClr val="tx1"/>
                </a:solidFill>
                <a:effectLst/>
                <a:uLnTx/>
                <a:uFillTx/>
                <a:latin typeface="+mn-lt"/>
                <a:ea typeface="+mn-ea"/>
                <a:cs typeface="+mn-cs"/>
              </a:rPr>
              <a:t>F	</a:t>
            </a:r>
            <a:r>
              <a:rPr kumimoji="0" lang="de-DE" sz="1800" b="0" i="0" u="none" strike="noStrike" kern="0" cap="none" spc="0" normalizeH="0" baseline="0" noProof="0" dirty="0" err="1">
                <a:ln>
                  <a:noFill/>
                </a:ln>
                <a:solidFill>
                  <a:schemeClr val="tx1"/>
                </a:solidFill>
                <a:effectLst/>
                <a:uLnTx/>
                <a:uFillTx/>
                <a:latin typeface="+mn-lt"/>
                <a:ea typeface="+mn-ea"/>
                <a:cs typeface="+mn-cs"/>
              </a:rPr>
              <a:t>inite</a:t>
            </a:r>
            <a:r>
              <a:rPr kumimoji="0" lang="de-DE" sz="1800" b="0" i="0" u="none" strike="noStrike" kern="0" cap="none" spc="0" normalizeH="0" baseline="0" noProof="0" dirty="0">
                <a:ln>
                  <a:noFill/>
                </a:ln>
                <a:solidFill>
                  <a:schemeClr val="tx1"/>
                </a:solidFill>
                <a:effectLst/>
                <a:uLnTx/>
                <a:uFillTx/>
                <a:latin typeface="+mn-lt"/>
                <a:ea typeface="+mn-ea"/>
                <a:cs typeface="+mn-cs"/>
              </a:rPr>
              <a:t/>
            </a:r>
            <a:br>
              <a:rPr kumimoji="0" lang="de-DE" sz="1800" b="0" i="0" u="none" strike="noStrike" kern="0" cap="none" spc="0" normalizeH="0" baseline="0" noProof="0" dirty="0">
                <a:ln>
                  <a:noFill/>
                </a:ln>
                <a:solidFill>
                  <a:schemeClr val="tx1"/>
                </a:solidFill>
                <a:effectLst/>
                <a:uLnTx/>
                <a:uFillTx/>
                <a:latin typeface="+mn-lt"/>
                <a:ea typeface="+mn-ea"/>
                <a:cs typeface="+mn-cs"/>
              </a:rPr>
            </a:br>
            <a:r>
              <a:rPr kumimoji="0" lang="de-DE" sz="1800" b="1" i="1" u="none" strike="noStrike" kern="0" cap="none" spc="0" normalizeH="0" baseline="0" noProof="0" dirty="0">
                <a:ln>
                  <a:noFill/>
                </a:ln>
                <a:solidFill>
                  <a:schemeClr val="tx1"/>
                </a:solidFill>
                <a:effectLst/>
                <a:uLnTx/>
                <a:uFillTx/>
                <a:latin typeface="+mn-lt"/>
                <a:ea typeface="+mn-ea"/>
                <a:cs typeface="+mn-cs"/>
              </a:rPr>
              <a:t>I 	</a:t>
            </a:r>
            <a:r>
              <a:rPr kumimoji="0" lang="de-DE" sz="1800" b="0" i="0" u="none" strike="noStrike" kern="0" cap="none" spc="0" normalizeH="0" baseline="0" noProof="0" dirty="0" err="1">
                <a:ln>
                  <a:noFill/>
                </a:ln>
                <a:solidFill>
                  <a:schemeClr val="tx1"/>
                </a:solidFill>
                <a:effectLst/>
                <a:uLnTx/>
                <a:uFillTx/>
                <a:latin typeface="+mn-lt"/>
                <a:ea typeface="+mn-ea"/>
                <a:cs typeface="+mn-cs"/>
              </a:rPr>
              <a:t>nput</a:t>
            </a:r>
            <a:r>
              <a:rPr kumimoji="0" lang="de-DE" sz="1800" b="0" i="0" u="none" strike="noStrike" kern="0" cap="none" spc="0" normalizeH="0" baseline="0" noProof="0" dirty="0">
                <a:ln>
                  <a:noFill/>
                </a:ln>
                <a:solidFill>
                  <a:schemeClr val="tx1"/>
                </a:solidFill>
                <a:effectLst/>
                <a:uLnTx/>
                <a:uFillTx/>
                <a:latin typeface="+mn-lt"/>
                <a:ea typeface="+mn-ea"/>
                <a:cs typeface="+mn-cs"/>
              </a:rPr>
              <a:t/>
            </a:r>
            <a:br>
              <a:rPr kumimoji="0" lang="de-DE" sz="1800" b="0" i="0" u="none" strike="noStrike" kern="0" cap="none" spc="0" normalizeH="0" baseline="0" noProof="0" dirty="0">
                <a:ln>
                  <a:noFill/>
                </a:ln>
                <a:solidFill>
                  <a:schemeClr val="tx1"/>
                </a:solidFill>
                <a:effectLst/>
                <a:uLnTx/>
                <a:uFillTx/>
                <a:latin typeface="+mn-lt"/>
                <a:ea typeface="+mn-ea"/>
                <a:cs typeface="+mn-cs"/>
              </a:rPr>
            </a:br>
            <a:r>
              <a:rPr kumimoji="0" lang="de-DE" sz="1800" b="1" i="1" u="none" strike="noStrike" kern="0" cap="none" spc="0" normalizeH="0" baseline="0" noProof="0" dirty="0">
                <a:ln>
                  <a:noFill/>
                </a:ln>
                <a:solidFill>
                  <a:schemeClr val="tx1"/>
                </a:solidFill>
                <a:effectLst/>
                <a:uLnTx/>
                <a:uFillTx/>
                <a:latin typeface="+mn-lt"/>
                <a:ea typeface="+mn-ea"/>
                <a:cs typeface="+mn-cs"/>
              </a:rPr>
              <a:t>R	</a:t>
            </a:r>
            <a:r>
              <a:rPr kumimoji="0" lang="de-DE" sz="1800" b="0" i="0" u="none" strike="noStrike" kern="0" cap="none" spc="0" normalizeH="0" baseline="0" noProof="0" dirty="0" err="1">
                <a:ln>
                  <a:noFill/>
                </a:ln>
                <a:solidFill>
                  <a:schemeClr val="tx1"/>
                </a:solidFill>
                <a:effectLst/>
                <a:uLnTx/>
                <a:uFillTx/>
                <a:latin typeface="+mn-lt"/>
                <a:ea typeface="+mn-ea"/>
                <a:cs typeface="+mn-cs"/>
              </a:rPr>
              <a:t>esponse</a:t>
            </a:r>
            <a:r>
              <a:rPr kumimoji="0" lang="de-DE" sz="1400" b="0" i="0" u="none" strike="noStrike" kern="0" cap="none" spc="0" normalizeH="0" baseline="0" noProof="0" dirty="0">
                <a:ln>
                  <a:noFill/>
                </a:ln>
                <a:solidFill>
                  <a:schemeClr val="tx1"/>
                </a:solidFill>
                <a:effectLst/>
                <a:uLnTx/>
                <a:uFillTx/>
                <a:latin typeface="+mn-lt"/>
                <a:ea typeface="+mn-ea"/>
                <a:cs typeface="+mn-cs"/>
              </a:rPr>
              <a:t>	</a:t>
            </a:r>
            <a:endParaRPr kumimoji="0" lang="de-DE" sz="1800" b="0" i="0" u="none" strike="noStrike" kern="0" cap="none" spc="0" normalizeH="0" baseline="0" noProof="0" dirty="0">
              <a:ln>
                <a:noFill/>
              </a:ln>
              <a:solidFill>
                <a:schemeClr val="tx1"/>
              </a:solidFill>
              <a:effectLst/>
              <a:uLnTx/>
              <a:uFillTx/>
              <a:latin typeface="+mn-lt"/>
              <a:ea typeface="+mn-ea"/>
              <a:cs typeface="+mn-cs"/>
            </a:endParaRPr>
          </a:p>
        </p:txBody>
      </p:sp>
      <p:sp>
        <p:nvSpPr>
          <p:cNvPr id="7" name="Ellipse 6"/>
          <p:cNvSpPr>
            <a:spLocks/>
          </p:cNvSpPr>
          <p:nvPr/>
        </p:nvSpPr>
        <p:spPr bwMode="auto">
          <a:xfrm>
            <a:off x="1847528" y="2348880"/>
            <a:ext cx="428628" cy="428628"/>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cap="none" normalizeH="0" baseline="0" dirty="0">
                <a:ln>
                  <a:noFill/>
                </a:ln>
                <a:solidFill>
                  <a:schemeClr val="tx1"/>
                </a:solidFill>
                <a:effectLst/>
                <a:latin typeface="Arial" charset="0"/>
              </a:rPr>
              <a:t>b</a:t>
            </a:r>
            <a:r>
              <a:rPr kumimoji="0" lang="de-DE" sz="1400" b="0" i="0" u="none" strike="noStrike" cap="none" normalizeH="0" baseline="-25000" dirty="0">
                <a:ln>
                  <a:noFill/>
                </a:ln>
                <a:solidFill>
                  <a:schemeClr val="tx1"/>
                </a:solidFill>
                <a:effectLst/>
                <a:latin typeface="Arial" charset="0"/>
              </a:rPr>
              <a:t>0</a:t>
            </a:r>
          </a:p>
        </p:txBody>
      </p:sp>
      <p:cxnSp>
        <p:nvCxnSpPr>
          <p:cNvPr id="8" name="Gerade Verbindung mit Pfeil 7"/>
          <p:cNvCxnSpPr>
            <a:cxnSpLocks/>
          </p:cNvCxnSpPr>
          <p:nvPr/>
        </p:nvCxnSpPr>
        <p:spPr bwMode="auto">
          <a:xfrm>
            <a:off x="1047715" y="1781366"/>
            <a:ext cx="857256" cy="1588"/>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9" name="Rechteck 8"/>
          <p:cNvSpPr>
            <a:spLocks/>
          </p:cNvSpPr>
          <p:nvPr/>
        </p:nvSpPr>
        <p:spPr bwMode="auto">
          <a:xfrm>
            <a:off x="2711624" y="1556792"/>
            <a:ext cx="571504" cy="428628"/>
          </a:xfrm>
          <a:prstGeom prst="rect">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000" b="0" i="0" u="none" strike="noStrike" cap="none" normalizeH="0" baseline="0" dirty="0">
                <a:ln>
                  <a:noFill/>
                </a:ln>
                <a:solidFill>
                  <a:schemeClr val="tx1"/>
                </a:solidFill>
                <a:effectLst/>
                <a:latin typeface="Arial" charset="0"/>
              </a:rPr>
              <a:t>z</a:t>
            </a:r>
            <a:r>
              <a:rPr kumimoji="0" lang="de-DE" sz="2000" b="0" i="0" u="none" strike="noStrike" cap="none" normalizeH="0" baseline="30000" dirty="0">
                <a:ln>
                  <a:noFill/>
                </a:ln>
                <a:solidFill>
                  <a:schemeClr val="tx1"/>
                </a:solidFill>
                <a:effectLst/>
                <a:latin typeface="Arial" charset="0"/>
              </a:rPr>
              <a:t>-1</a:t>
            </a:r>
          </a:p>
        </p:txBody>
      </p:sp>
      <p:cxnSp>
        <p:nvCxnSpPr>
          <p:cNvPr id="10" name="Gerade Verbindung mit Pfeil 9"/>
          <p:cNvCxnSpPr>
            <a:cxnSpLocks/>
            <a:endCxn id="9" idx="1"/>
          </p:cNvCxnSpPr>
          <p:nvPr/>
        </p:nvCxnSpPr>
        <p:spPr bwMode="auto">
          <a:xfrm flipV="1">
            <a:off x="2063552" y="1771106"/>
            <a:ext cx="648072" cy="1710"/>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Gerade Verbindung mit Pfeil 10"/>
          <p:cNvCxnSpPr>
            <a:cxnSpLocks/>
            <a:endCxn id="7" idx="0"/>
          </p:cNvCxnSpPr>
          <p:nvPr/>
        </p:nvCxnSpPr>
        <p:spPr bwMode="auto">
          <a:xfrm flipH="1">
            <a:off x="2061842" y="1772816"/>
            <a:ext cx="1710" cy="576064"/>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12" name="Textfeld 11"/>
          <p:cNvSpPr txBox="1"/>
          <p:nvPr/>
        </p:nvSpPr>
        <p:spPr>
          <a:xfrm>
            <a:off x="190460" y="1546710"/>
            <a:ext cx="582211" cy="369332"/>
          </a:xfrm>
          <a:prstGeom prst="rect">
            <a:avLst/>
          </a:prstGeom>
          <a:noFill/>
        </p:spPr>
        <p:txBody>
          <a:bodyPr wrap="none" rtlCol="0">
            <a:spAutoFit/>
          </a:bodyPr>
          <a:lstStyle/>
          <a:p>
            <a:r>
              <a:rPr lang="de-DE" dirty="0"/>
              <a:t>x(n)</a:t>
            </a:r>
            <a:endParaRPr lang="de-DE" baseline="-25000" dirty="0"/>
          </a:p>
        </p:txBody>
      </p:sp>
      <p:sp>
        <p:nvSpPr>
          <p:cNvPr id="13" name="Ellipse 12"/>
          <p:cNvSpPr>
            <a:spLocks/>
          </p:cNvSpPr>
          <p:nvPr/>
        </p:nvSpPr>
        <p:spPr bwMode="auto">
          <a:xfrm>
            <a:off x="3863752" y="3356992"/>
            <a:ext cx="285752" cy="285752"/>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600" b="0" i="0" u="none" strike="noStrike" cap="none" normalizeH="0" baseline="-25000" dirty="0">
              <a:ln>
                <a:noFill/>
              </a:ln>
              <a:solidFill>
                <a:schemeClr val="tx1"/>
              </a:solidFill>
              <a:effectLst/>
              <a:latin typeface="Arial" charset="0"/>
            </a:endParaRPr>
          </a:p>
        </p:txBody>
      </p:sp>
      <p:cxnSp>
        <p:nvCxnSpPr>
          <p:cNvPr id="14" name="Gerade Verbindung mit Pfeil 13"/>
          <p:cNvCxnSpPr>
            <a:cxnSpLocks/>
            <a:stCxn id="9" idx="3"/>
          </p:cNvCxnSpPr>
          <p:nvPr/>
        </p:nvCxnSpPr>
        <p:spPr bwMode="auto">
          <a:xfrm>
            <a:off x="3283128" y="1771106"/>
            <a:ext cx="652632" cy="1710"/>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Gerade Verbindung mit Pfeil 14"/>
          <p:cNvCxnSpPr>
            <a:cxnSpLocks/>
            <a:endCxn id="20" idx="1"/>
          </p:cNvCxnSpPr>
          <p:nvPr/>
        </p:nvCxnSpPr>
        <p:spPr bwMode="auto">
          <a:xfrm flipV="1">
            <a:off x="4007768" y="1771106"/>
            <a:ext cx="648072" cy="1710"/>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16" name="Ellipse 15"/>
          <p:cNvSpPr>
            <a:spLocks/>
          </p:cNvSpPr>
          <p:nvPr/>
        </p:nvSpPr>
        <p:spPr bwMode="auto">
          <a:xfrm>
            <a:off x="3791744" y="2363700"/>
            <a:ext cx="428628" cy="428628"/>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cap="none" normalizeH="0" baseline="0" dirty="0">
                <a:ln>
                  <a:noFill/>
                </a:ln>
                <a:solidFill>
                  <a:schemeClr val="tx1"/>
                </a:solidFill>
                <a:effectLst/>
                <a:latin typeface="Arial" charset="0"/>
              </a:rPr>
              <a:t>b</a:t>
            </a:r>
            <a:r>
              <a:rPr kumimoji="0" lang="de-DE" sz="1400" b="0" i="0" u="none" strike="noStrike" cap="none" normalizeH="0" baseline="-25000" dirty="0">
                <a:ln>
                  <a:noFill/>
                </a:ln>
                <a:solidFill>
                  <a:schemeClr val="tx1"/>
                </a:solidFill>
                <a:effectLst/>
                <a:latin typeface="Arial" charset="0"/>
              </a:rPr>
              <a:t>1</a:t>
            </a:r>
          </a:p>
        </p:txBody>
      </p:sp>
      <p:cxnSp>
        <p:nvCxnSpPr>
          <p:cNvPr id="17" name="Gerade Verbindung mit Pfeil 16"/>
          <p:cNvCxnSpPr>
            <a:cxnSpLocks/>
            <a:endCxn id="16" idx="0"/>
          </p:cNvCxnSpPr>
          <p:nvPr/>
        </p:nvCxnSpPr>
        <p:spPr bwMode="auto">
          <a:xfrm flipH="1">
            <a:off x="4006058" y="1772816"/>
            <a:ext cx="1710" cy="590884"/>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Gerade Verbindung mit Pfeil 17"/>
          <p:cNvCxnSpPr>
            <a:cxnSpLocks/>
            <a:stCxn id="16" idx="4"/>
            <a:endCxn id="13" idx="0"/>
          </p:cNvCxnSpPr>
          <p:nvPr/>
        </p:nvCxnSpPr>
        <p:spPr bwMode="auto">
          <a:xfrm>
            <a:off x="4006058" y="2792328"/>
            <a:ext cx="570" cy="564664"/>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9" name="Form 101"/>
          <p:cNvCxnSpPr>
            <a:cxnSpLocks/>
            <a:stCxn id="7" idx="4"/>
            <a:endCxn id="13" idx="2"/>
          </p:cNvCxnSpPr>
          <p:nvPr/>
        </p:nvCxnSpPr>
        <p:spPr bwMode="auto">
          <a:xfrm rot="16200000" flipH="1">
            <a:off x="2601617" y="2237733"/>
            <a:ext cx="722360" cy="1801910"/>
          </a:xfrm>
          <a:prstGeom prst="bentConnector2">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0" name="Rechteck 19"/>
          <p:cNvSpPr>
            <a:spLocks/>
          </p:cNvSpPr>
          <p:nvPr/>
        </p:nvSpPr>
        <p:spPr bwMode="auto">
          <a:xfrm>
            <a:off x="4655840" y="1556792"/>
            <a:ext cx="571504" cy="428628"/>
          </a:xfrm>
          <a:prstGeom prst="rect">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000" b="0" i="0" u="none" strike="noStrike" cap="none" normalizeH="0" baseline="0" dirty="0">
                <a:ln>
                  <a:noFill/>
                </a:ln>
                <a:solidFill>
                  <a:schemeClr val="tx1"/>
                </a:solidFill>
                <a:effectLst/>
                <a:latin typeface="Arial" charset="0"/>
              </a:rPr>
              <a:t>z</a:t>
            </a:r>
            <a:r>
              <a:rPr kumimoji="0" lang="de-DE" sz="2000" b="0" i="0" u="none" strike="noStrike" cap="none" normalizeH="0" baseline="30000" dirty="0">
                <a:ln>
                  <a:noFill/>
                </a:ln>
                <a:solidFill>
                  <a:schemeClr val="tx1"/>
                </a:solidFill>
                <a:effectLst/>
                <a:latin typeface="Arial" charset="0"/>
              </a:rPr>
              <a:t>-1</a:t>
            </a:r>
          </a:p>
        </p:txBody>
      </p:sp>
      <p:sp>
        <p:nvSpPr>
          <p:cNvPr id="21" name="Ellipse 20"/>
          <p:cNvSpPr>
            <a:spLocks/>
          </p:cNvSpPr>
          <p:nvPr/>
        </p:nvSpPr>
        <p:spPr bwMode="auto">
          <a:xfrm>
            <a:off x="5807968" y="3356992"/>
            <a:ext cx="285752" cy="285752"/>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600" b="0" i="0" u="none" strike="noStrike" cap="none" normalizeH="0" baseline="-25000" dirty="0">
              <a:ln>
                <a:noFill/>
              </a:ln>
              <a:solidFill>
                <a:schemeClr val="tx1"/>
              </a:solidFill>
              <a:effectLst/>
              <a:latin typeface="Arial" charset="0"/>
            </a:endParaRPr>
          </a:p>
        </p:txBody>
      </p:sp>
      <p:cxnSp>
        <p:nvCxnSpPr>
          <p:cNvPr id="22" name="Gerade Verbindung mit Pfeil 21"/>
          <p:cNvCxnSpPr>
            <a:cxnSpLocks/>
            <a:stCxn id="20" idx="3"/>
          </p:cNvCxnSpPr>
          <p:nvPr/>
        </p:nvCxnSpPr>
        <p:spPr bwMode="auto">
          <a:xfrm>
            <a:off x="5227344" y="1771106"/>
            <a:ext cx="652632" cy="1710"/>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3" name="Gerade Verbindung mit Pfeil 22"/>
          <p:cNvCxnSpPr>
            <a:cxnSpLocks/>
            <a:endCxn id="28" idx="1"/>
          </p:cNvCxnSpPr>
          <p:nvPr/>
        </p:nvCxnSpPr>
        <p:spPr bwMode="auto">
          <a:xfrm>
            <a:off x="5961103" y="1771106"/>
            <a:ext cx="1143009" cy="0"/>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24" name="Ellipse 23"/>
          <p:cNvSpPr>
            <a:spLocks/>
          </p:cNvSpPr>
          <p:nvPr/>
        </p:nvSpPr>
        <p:spPr bwMode="auto">
          <a:xfrm>
            <a:off x="5735960" y="2348880"/>
            <a:ext cx="428628" cy="428628"/>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cap="none" normalizeH="0" baseline="0" dirty="0">
                <a:ln>
                  <a:noFill/>
                </a:ln>
                <a:solidFill>
                  <a:schemeClr val="tx1"/>
                </a:solidFill>
                <a:effectLst/>
                <a:latin typeface="Arial" charset="0"/>
              </a:rPr>
              <a:t>b</a:t>
            </a:r>
            <a:r>
              <a:rPr lang="de-DE" sz="1400" baseline="-25000" dirty="0">
                <a:solidFill>
                  <a:schemeClr val="tx1"/>
                </a:solidFill>
                <a:latin typeface="Arial" charset="0"/>
              </a:rPr>
              <a:t>2</a:t>
            </a:r>
            <a:endParaRPr kumimoji="0" lang="de-DE" sz="1400" b="0" i="0" u="none" strike="noStrike" cap="none" normalizeH="0" baseline="-25000" dirty="0">
              <a:ln>
                <a:noFill/>
              </a:ln>
              <a:solidFill>
                <a:schemeClr val="tx1"/>
              </a:solidFill>
              <a:effectLst/>
              <a:latin typeface="Arial" charset="0"/>
            </a:endParaRPr>
          </a:p>
        </p:txBody>
      </p:sp>
      <p:cxnSp>
        <p:nvCxnSpPr>
          <p:cNvPr id="25" name="Gerade Verbindung mit Pfeil 24"/>
          <p:cNvCxnSpPr>
            <a:cxnSpLocks/>
            <a:endCxn id="24" idx="0"/>
          </p:cNvCxnSpPr>
          <p:nvPr/>
        </p:nvCxnSpPr>
        <p:spPr bwMode="auto">
          <a:xfrm flipH="1">
            <a:off x="5950274" y="1772816"/>
            <a:ext cx="1710" cy="576064"/>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26" name="Gerade Verbindung mit Pfeil 25"/>
          <p:cNvCxnSpPr>
            <a:cxnSpLocks/>
            <a:stCxn id="24" idx="4"/>
            <a:endCxn id="21" idx="0"/>
          </p:cNvCxnSpPr>
          <p:nvPr/>
        </p:nvCxnSpPr>
        <p:spPr bwMode="auto">
          <a:xfrm>
            <a:off x="5950274" y="2777508"/>
            <a:ext cx="570" cy="579484"/>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7" name="Gerade Verbindung mit Pfeil 26"/>
          <p:cNvCxnSpPr>
            <a:cxnSpLocks/>
            <a:stCxn id="13" idx="6"/>
            <a:endCxn id="21" idx="2"/>
          </p:cNvCxnSpPr>
          <p:nvPr/>
        </p:nvCxnSpPr>
        <p:spPr bwMode="auto">
          <a:xfrm>
            <a:off x="4149504" y="3499868"/>
            <a:ext cx="1658464" cy="0"/>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8" name="Rechteck 27"/>
          <p:cNvSpPr>
            <a:spLocks/>
          </p:cNvSpPr>
          <p:nvPr/>
        </p:nvSpPr>
        <p:spPr bwMode="auto">
          <a:xfrm>
            <a:off x="7104112" y="1556792"/>
            <a:ext cx="571504" cy="428628"/>
          </a:xfrm>
          <a:prstGeom prst="rect">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000" b="0" i="0" u="none" strike="noStrike" cap="none" normalizeH="0" baseline="0" dirty="0">
                <a:ln>
                  <a:noFill/>
                </a:ln>
                <a:solidFill>
                  <a:schemeClr val="tx1"/>
                </a:solidFill>
                <a:effectLst/>
                <a:latin typeface="Arial" charset="0"/>
              </a:rPr>
              <a:t>z</a:t>
            </a:r>
            <a:r>
              <a:rPr kumimoji="0" lang="de-DE" sz="2000" b="0" i="0" u="none" strike="noStrike" cap="none" normalizeH="0" baseline="30000" dirty="0">
                <a:ln>
                  <a:noFill/>
                </a:ln>
                <a:solidFill>
                  <a:schemeClr val="tx1"/>
                </a:solidFill>
                <a:effectLst/>
                <a:latin typeface="Arial" charset="0"/>
              </a:rPr>
              <a:t>-1</a:t>
            </a:r>
          </a:p>
        </p:txBody>
      </p:sp>
      <p:sp>
        <p:nvSpPr>
          <p:cNvPr id="29" name="Ellipse 28"/>
          <p:cNvSpPr>
            <a:spLocks/>
          </p:cNvSpPr>
          <p:nvPr/>
        </p:nvSpPr>
        <p:spPr bwMode="auto">
          <a:xfrm>
            <a:off x="8328248" y="3356992"/>
            <a:ext cx="285752" cy="285752"/>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600" b="0" i="0" u="none" strike="noStrike" cap="none" normalizeH="0" baseline="-25000" dirty="0">
              <a:ln>
                <a:noFill/>
              </a:ln>
              <a:solidFill>
                <a:schemeClr val="tx1"/>
              </a:solidFill>
              <a:effectLst/>
              <a:latin typeface="Arial" charset="0"/>
            </a:endParaRPr>
          </a:p>
        </p:txBody>
      </p:sp>
      <p:cxnSp>
        <p:nvCxnSpPr>
          <p:cNvPr id="30" name="Gerade Verbindung mit Pfeil 29"/>
          <p:cNvCxnSpPr>
            <a:cxnSpLocks/>
            <a:stCxn id="28" idx="3"/>
          </p:cNvCxnSpPr>
          <p:nvPr/>
        </p:nvCxnSpPr>
        <p:spPr bwMode="auto">
          <a:xfrm>
            <a:off x="7675616" y="1771106"/>
            <a:ext cx="724640" cy="1710"/>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4" name="Gerade Verbindung mit Pfeil 33"/>
          <p:cNvCxnSpPr>
            <a:cxnSpLocks/>
            <a:endCxn id="38" idx="1"/>
          </p:cNvCxnSpPr>
          <p:nvPr/>
        </p:nvCxnSpPr>
        <p:spPr bwMode="auto">
          <a:xfrm flipV="1">
            <a:off x="8472264" y="1771106"/>
            <a:ext cx="576064" cy="1710"/>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35" name="Ellipse 34"/>
          <p:cNvSpPr>
            <a:spLocks/>
          </p:cNvSpPr>
          <p:nvPr/>
        </p:nvSpPr>
        <p:spPr bwMode="auto">
          <a:xfrm>
            <a:off x="8256240" y="2348880"/>
            <a:ext cx="428628" cy="428628"/>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cap="none" normalizeH="0" baseline="0" dirty="0">
                <a:ln>
                  <a:noFill/>
                </a:ln>
                <a:solidFill>
                  <a:schemeClr val="tx1"/>
                </a:solidFill>
                <a:effectLst/>
                <a:latin typeface="Arial" charset="0"/>
              </a:rPr>
              <a:t>b</a:t>
            </a:r>
            <a:r>
              <a:rPr kumimoji="0" lang="de-DE" sz="1400" b="0" i="0" u="none" strike="noStrike" cap="none" normalizeH="0" baseline="-25000" dirty="0">
                <a:ln>
                  <a:noFill/>
                </a:ln>
                <a:solidFill>
                  <a:schemeClr val="tx1"/>
                </a:solidFill>
                <a:effectLst/>
                <a:latin typeface="Arial" charset="0"/>
              </a:rPr>
              <a:t>n-1</a:t>
            </a:r>
          </a:p>
        </p:txBody>
      </p:sp>
      <p:cxnSp>
        <p:nvCxnSpPr>
          <p:cNvPr id="36" name="Gerade Verbindung mit Pfeil 35"/>
          <p:cNvCxnSpPr>
            <a:cxnSpLocks/>
            <a:endCxn id="35" idx="0"/>
          </p:cNvCxnSpPr>
          <p:nvPr/>
        </p:nvCxnSpPr>
        <p:spPr bwMode="auto">
          <a:xfrm flipH="1">
            <a:off x="8470554" y="1772816"/>
            <a:ext cx="1710" cy="576064"/>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37" name="Gerade Verbindung mit Pfeil 36"/>
          <p:cNvCxnSpPr>
            <a:cxnSpLocks/>
            <a:stCxn id="35" idx="4"/>
            <a:endCxn id="29" idx="0"/>
          </p:cNvCxnSpPr>
          <p:nvPr/>
        </p:nvCxnSpPr>
        <p:spPr bwMode="auto">
          <a:xfrm>
            <a:off x="8470554" y="2777508"/>
            <a:ext cx="570" cy="579484"/>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8" name="Rechteck 37"/>
          <p:cNvSpPr>
            <a:spLocks/>
          </p:cNvSpPr>
          <p:nvPr/>
        </p:nvSpPr>
        <p:spPr bwMode="auto">
          <a:xfrm>
            <a:off x="9048328" y="1556792"/>
            <a:ext cx="571504" cy="428628"/>
          </a:xfrm>
          <a:prstGeom prst="rect">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000" b="0" i="0" u="none" strike="noStrike" cap="none" normalizeH="0" baseline="0" dirty="0">
                <a:ln>
                  <a:noFill/>
                </a:ln>
                <a:solidFill>
                  <a:schemeClr val="tx1"/>
                </a:solidFill>
                <a:effectLst/>
                <a:latin typeface="Arial" charset="0"/>
              </a:rPr>
              <a:t>z</a:t>
            </a:r>
            <a:r>
              <a:rPr kumimoji="0" lang="de-DE" sz="2000" b="0" i="0" u="none" strike="noStrike" cap="none" normalizeH="0" baseline="30000" dirty="0">
                <a:ln>
                  <a:noFill/>
                </a:ln>
                <a:solidFill>
                  <a:schemeClr val="tx1"/>
                </a:solidFill>
                <a:effectLst/>
                <a:latin typeface="Arial" charset="0"/>
              </a:rPr>
              <a:t>-1</a:t>
            </a:r>
          </a:p>
        </p:txBody>
      </p:sp>
      <p:sp>
        <p:nvSpPr>
          <p:cNvPr id="39" name="Ellipse 38"/>
          <p:cNvSpPr>
            <a:spLocks/>
          </p:cNvSpPr>
          <p:nvPr/>
        </p:nvSpPr>
        <p:spPr bwMode="auto">
          <a:xfrm>
            <a:off x="10200456" y="3356992"/>
            <a:ext cx="285752" cy="285752"/>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600" b="0" i="0" u="none" strike="noStrike" cap="none" normalizeH="0" baseline="-25000" dirty="0">
              <a:ln>
                <a:noFill/>
              </a:ln>
              <a:solidFill>
                <a:schemeClr val="tx1"/>
              </a:solidFill>
              <a:effectLst/>
              <a:latin typeface="Arial" charset="0"/>
            </a:endParaRPr>
          </a:p>
        </p:txBody>
      </p:sp>
      <p:sp>
        <p:nvSpPr>
          <p:cNvPr id="40" name="Ellipse 39"/>
          <p:cNvSpPr>
            <a:spLocks/>
          </p:cNvSpPr>
          <p:nvPr/>
        </p:nvSpPr>
        <p:spPr bwMode="auto">
          <a:xfrm>
            <a:off x="10128448" y="2348880"/>
            <a:ext cx="428628" cy="428628"/>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cap="none" normalizeH="0" baseline="0" dirty="0" err="1">
                <a:ln>
                  <a:noFill/>
                </a:ln>
                <a:solidFill>
                  <a:schemeClr val="tx1"/>
                </a:solidFill>
                <a:effectLst/>
                <a:latin typeface="Arial" charset="0"/>
              </a:rPr>
              <a:t>b</a:t>
            </a:r>
            <a:r>
              <a:rPr lang="de-DE" sz="1400" baseline="-25000" dirty="0" err="1">
                <a:solidFill>
                  <a:schemeClr val="tx1"/>
                </a:solidFill>
                <a:latin typeface="Arial" charset="0"/>
              </a:rPr>
              <a:t>n</a:t>
            </a:r>
            <a:endParaRPr kumimoji="0" lang="de-DE" sz="1400" b="0" i="0" u="none" strike="noStrike" cap="none" normalizeH="0" baseline="-25000" dirty="0">
              <a:ln>
                <a:noFill/>
              </a:ln>
              <a:solidFill>
                <a:schemeClr val="tx1"/>
              </a:solidFill>
              <a:effectLst/>
              <a:latin typeface="Arial" charset="0"/>
            </a:endParaRPr>
          </a:p>
        </p:txBody>
      </p:sp>
      <p:cxnSp>
        <p:nvCxnSpPr>
          <p:cNvPr id="41" name="Gerade Verbindung mit Pfeil 40"/>
          <p:cNvCxnSpPr>
            <a:cxnSpLocks/>
            <a:stCxn id="40" idx="4"/>
            <a:endCxn id="39" idx="0"/>
          </p:cNvCxnSpPr>
          <p:nvPr/>
        </p:nvCxnSpPr>
        <p:spPr bwMode="auto">
          <a:xfrm>
            <a:off x="10342762" y="2777508"/>
            <a:ext cx="570" cy="579484"/>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2" name="Gerade Verbindung mit Pfeil 41"/>
          <p:cNvCxnSpPr>
            <a:cxnSpLocks/>
            <a:stCxn id="29" idx="6"/>
            <a:endCxn id="39" idx="2"/>
          </p:cNvCxnSpPr>
          <p:nvPr/>
        </p:nvCxnSpPr>
        <p:spPr bwMode="auto">
          <a:xfrm>
            <a:off x="8614000" y="3499868"/>
            <a:ext cx="1586456" cy="0"/>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3" name="Form 122"/>
          <p:cNvCxnSpPr>
            <a:cxnSpLocks/>
            <a:stCxn id="38" idx="3"/>
            <a:endCxn id="40" idx="0"/>
          </p:cNvCxnSpPr>
          <p:nvPr/>
        </p:nvCxnSpPr>
        <p:spPr bwMode="auto">
          <a:xfrm>
            <a:off x="9619832" y="1771106"/>
            <a:ext cx="722930" cy="577774"/>
          </a:xfrm>
          <a:prstGeom prst="bentConnector2">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4" name="Gerade Verbindung mit Pfeil 43"/>
          <p:cNvCxnSpPr>
            <a:cxnSpLocks/>
            <a:stCxn id="39" idx="6"/>
          </p:cNvCxnSpPr>
          <p:nvPr/>
        </p:nvCxnSpPr>
        <p:spPr bwMode="auto">
          <a:xfrm>
            <a:off x="10486208" y="3499868"/>
            <a:ext cx="785818" cy="1588"/>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45" name="Textfeld 44"/>
          <p:cNvSpPr txBox="1"/>
          <p:nvPr/>
        </p:nvSpPr>
        <p:spPr>
          <a:xfrm>
            <a:off x="11053066" y="3024330"/>
            <a:ext cx="582211" cy="369332"/>
          </a:xfrm>
          <a:prstGeom prst="rect">
            <a:avLst/>
          </a:prstGeom>
          <a:noFill/>
        </p:spPr>
        <p:txBody>
          <a:bodyPr wrap="none" rtlCol="0">
            <a:spAutoFit/>
          </a:bodyPr>
          <a:lstStyle/>
          <a:p>
            <a:r>
              <a:rPr lang="de-DE" dirty="0"/>
              <a:t>y(n)</a:t>
            </a:r>
            <a:endParaRPr lang="de-DE" baseline="-25000" dirty="0"/>
          </a:p>
        </p:txBody>
      </p:sp>
      <p:cxnSp>
        <p:nvCxnSpPr>
          <p:cNvPr id="46" name="Gerade Verbindung mit Pfeil 45"/>
          <p:cNvCxnSpPr>
            <a:cxnSpLocks/>
            <a:stCxn id="21" idx="6"/>
            <a:endCxn id="29" idx="2"/>
          </p:cNvCxnSpPr>
          <p:nvPr/>
        </p:nvCxnSpPr>
        <p:spPr bwMode="auto">
          <a:xfrm>
            <a:off x="6093720" y="3499868"/>
            <a:ext cx="2234528" cy="0"/>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grpSp>
        <p:nvGrpSpPr>
          <p:cNvPr id="47" name="Gruppieren 43"/>
          <p:cNvGrpSpPr>
            <a:grpSpLocks/>
          </p:cNvGrpSpPr>
          <p:nvPr/>
        </p:nvGrpSpPr>
        <p:grpSpPr>
          <a:xfrm>
            <a:off x="6762755" y="3019625"/>
            <a:ext cx="428628" cy="904881"/>
            <a:chOff x="5072066" y="4167193"/>
            <a:chExt cx="428628" cy="904881"/>
          </a:xfrm>
        </p:grpSpPr>
        <p:sp>
          <p:nvSpPr>
            <p:cNvPr id="48" name="Flussdiagramm: Lochstreifen 47"/>
            <p:cNvSpPr/>
            <p:nvPr/>
          </p:nvSpPr>
          <p:spPr bwMode="auto">
            <a:xfrm rot="16200000">
              <a:off x="5089926" y="4554150"/>
              <a:ext cx="392909" cy="142876"/>
            </a:xfrm>
            <a:prstGeom prst="flowChartPunchedTape">
              <a:avLst/>
            </a:prstGeom>
            <a:solidFill>
              <a:srgbClr val="FFFFFF"/>
            </a:solidFill>
            <a:ln>
              <a:solidFill>
                <a:srgbClr val="0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49" name="Rechteck 48"/>
            <p:cNvSpPr/>
            <p:nvPr/>
          </p:nvSpPr>
          <p:spPr bwMode="auto">
            <a:xfrm>
              <a:off x="5072066" y="4167193"/>
              <a:ext cx="428628" cy="285752"/>
            </a:xfrm>
            <a:prstGeom prst="rect">
              <a:avLst/>
            </a:prstGeom>
            <a:solidFill>
              <a:srgbClr val="FFFFFF"/>
            </a:solidFill>
            <a:ln w="9525" cap="flat" cmpd="sng" algn="ctr">
              <a:no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50" name="Rechteck 49"/>
            <p:cNvSpPr/>
            <p:nvPr/>
          </p:nvSpPr>
          <p:spPr bwMode="auto">
            <a:xfrm>
              <a:off x="5072066" y="4786322"/>
              <a:ext cx="428628" cy="285752"/>
            </a:xfrm>
            <a:prstGeom prst="rect">
              <a:avLst/>
            </a:prstGeom>
            <a:solidFill>
              <a:srgbClr val="FFFFFF"/>
            </a:solidFill>
            <a:ln w="9525" cap="flat" cmpd="sng" algn="ctr">
              <a:no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grpSp>
      <p:grpSp>
        <p:nvGrpSpPr>
          <p:cNvPr id="51" name="Gruppieren 47"/>
          <p:cNvGrpSpPr>
            <a:grpSpLocks/>
          </p:cNvGrpSpPr>
          <p:nvPr/>
        </p:nvGrpSpPr>
        <p:grpSpPr>
          <a:xfrm>
            <a:off x="6286501" y="1352739"/>
            <a:ext cx="428628" cy="904881"/>
            <a:chOff x="5072066" y="4167193"/>
            <a:chExt cx="428628" cy="904881"/>
          </a:xfrm>
        </p:grpSpPr>
        <p:sp>
          <p:nvSpPr>
            <p:cNvPr id="52" name="Flussdiagramm: Lochstreifen 51"/>
            <p:cNvSpPr/>
            <p:nvPr/>
          </p:nvSpPr>
          <p:spPr bwMode="auto">
            <a:xfrm rot="16200000">
              <a:off x="5089926" y="4554150"/>
              <a:ext cx="392909" cy="142876"/>
            </a:xfrm>
            <a:prstGeom prst="flowChartPunchedTape">
              <a:avLst/>
            </a:prstGeom>
            <a:solidFill>
              <a:srgbClr val="FFFFFF"/>
            </a:solidFill>
            <a:ln>
              <a:solidFill>
                <a:srgbClr val="0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53" name="Rechteck 52"/>
            <p:cNvSpPr/>
            <p:nvPr/>
          </p:nvSpPr>
          <p:spPr bwMode="auto">
            <a:xfrm>
              <a:off x="5072066" y="4167193"/>
              <a:ext cx="428628" cy="285752"/>
            </a:xfrm>
            <a:prstGeom prst="rect">
              <a:avLst/>
            </a:prstGeom>
            <a:solidFill>
              <a:srgbClr val="FFFFFF"/>
            </a:solidFill>
            <a:ln w="9525" cap="flat" cmpd="sng" algn="ctr">
              <a:no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54" name="Rechteck 53"/>
            <p:cNvSpPr/>
            <p:nvPr/>
          </p:nvSpPr>
          <p:spPr bwMode="auto">
            <a:xfrm>
              <a:off x="5072066" y="4786322"/>
              <a:ext cx="428628" cy="285752"/>
            </a:xfrm>
            <a:prstGeom prst="rect">
              <a:avLst/>
            </a:prstGeom>
            <a:solidFill>
              <a:srgbClr val="FFFFFF"/>
            </a:solidFill>
            <a:ln w="9525" cap="flat" cmpd="sng" algn="ctr">
              <a:no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grpSp>
      <p:sp>
        <p:nvSpPr>
          <p:cNvPr id="55" name="Textfeld 54"/>
          <p:cNvSpPr txBox="1"/>
          <p:nvPr/>
        </p:nvSpPr>
        <p:spPr>
          <a:xfrm>
            <a:off x="10134628" y="1352738"/>
            <a:ext cx="385042" cy="369332"/>
          </a:xfrm>
          <a:prstGeom prst="rect">
            <a:avLst/>
          </a:prstGeom>
          <a:noFill/>
        </p:spPr>
        <p:txBody>
          <a:bodyPr wrap="none" rtlCol="0">
            <a:spAutoFit/>
          </a:bodyPr>
          <a:lstStyle/>
          <a:p>
            <a:r>
              <a:rPr lang="de-DE" dirty="0"/>
              <a:t>x</a:t>
            </a:r>
            <a:r>
              <a:rPr lang="de-DE" baseline="-25000" dirty="0"/>
              <a:t>0</a:t>
            </a:r>
          </a:p>
        </p:txBody>
      </p:sp>
      <p:sp>
        <p:nvSpPr>
          <p:cNvPr id="56" name="Textfeld 55"/>
          <p:cNvSpPr txBox="1"/>
          <p:nvPr/>
        </p:nvSpPr>
        <p:spPr>
          <a:xfrm>
            <a:off x="8286765" y="1352738"/>
            <a:ext cx="385042" cy="369332"/>
          </a:xfrm>
          <a:prstGeom prst="rect">
            <a:avLst/>
          </a:prstGeom>
          <a:noFill/>
        </p:spPr>
        <p:txBody>
          <a:bodyPr wrap="none" rtlCol="0">
            <a:spAutoFit/>
          </a:bodyPr>
          <a:lstStyle/>
          <a:p>
            <a:r>
              <a:rPr lang="de-DE" dirty="0"/>
              <a:t>x</a:t>
            </a:r>
            <a:r>
              <a:rPr lang="de-DE" baseline="-25000" dirty="0"/>
              <a:t>1</a:t>
            </a:r>
          </a:p>
        </p:txBody>
      </p:sp>
      <p:sp>
        <p:nvSpPr>
          <p:cNvPr id="57" name="Textfeld 56"/>
          <p:cNvSpPr txBox="1"/>
          <p:nvPr/>
        </p:nvSpPr>
        <p:spPr>
          <a:xfrm>
            <a:off x="5635394" y="1352738"/>
            <a:ext cx="521297" cy="369332"/>
          </a:xfrm>
          <a:prstGeom prst="rect">
            <a:avLst/>
          </a:prstGeom>
          <a:noFill/>
        </p:spPr>
        <p:txBody>
          <a:bodyPr wrap="none" rtlCol="0">
            <a:spAutoFit/>
          </a:bodyPr>
          <a:lstStyle/>
          <a:p>
            <a:r>
              <a:rPr lang="de-DE" dirty="0"/>
              <a:t>x</a:t>
            </a:r>
            <a:r>
              <a:rPr lang="de-DE" baseline="-25000" dirty="0"/>
              <a:t>n-2</a:t>
            </a:r>
          </a:p>
        </p:txBody>
      </p:sp>
      <p:sp>
        <p:nvSpPr>
          <p:cNvPr id="58" name="Textfeld 57"/>
          <p:cNvSpPr txBox="1"/>
          <p:nvPr/>
        </p:nvSpPr>
        <p:spPr>
          <a:xfrm>
            <a:off x="3809985" y="1352738"/>
            <a:ext cx="521297" cy="369332"/>
          </a:xfrm>
          <a:prstGeom prst="rect">
            <a:avLst/>
          </a:prstGeom>
          <a:noFill/>
        </p:spPr>
        <p:txBody>
          <a:bodyPr wrap="none" rtlCol="0">
            <a:spAutoFit/>
          </a:bodyPr>
          <a:lstStyle/>
          <a:p>
            <a:r>
              <a:rPr lang="de-DE" dirty="0"/>
              <a:t>x</a:t>
            </a:r>
            <a:r>
              <a:rPr lang="de-DE" baseline="-25000" dirty="0"/>
              <a:t>n-1</a:t>
            </a:r>
          </a:p>
        </p:txBody>
      </p:sp>
      <p:sp>
        <p:nvSpPr>
          <p:cNvPr id="59" name="Textfeld 58"/>
          <p:cNvSpPr txBox="1"/>
          <p:nvPr/>
        </p:nvSpPr>
        <p:spPr>
          <a:xfrm>
            <a:off x="2135560" y="1340768"/>
            <a:ext cx="385042" cy="369332"/>
          </a:xfrm>
          <a:prstGeom prst="rect">
            <a:avLst/>
          </a:prstGeom>
          <a:noFill/>
        </p:spPr>
        <p:txBody>
          <a:bodyPr wrap="none" rtlCol="0">
            <a:spAutoFit/>
          </a:bodyPr>
          <a:lstStyle/>
          <a:p>
            <a:r>
              <a:rPr lang="de-DE" dirty="0" err="1"/>
              <a:t>x</a:t>
            </a:r>
            <a:r>
              <a:rPr lang="de-DE" baseline="-25000" dirty="0" err="1"/>
              <a:t>n</a:t>
            </a:r>
            <a:endParaRPr lang="de-DE" baseline="-25000" dirty="0"/>
          </a:p>
        </p:txBody>
      </p:sp>
      <p:sp>
        <p:nvSpPr>
          <p:cNvPr id="60" name="Textfeld 59"/>
          <p:cNvSpPr txBox="1"/>
          <p:nvPr/>
        </p:nvSpPr>
        <p:spPr>
          <a:xfrm>
            <a:off x="4079776" y="3068960"/>
            <a:ext cx="372987" cy="369332"/>
          </a:xfrm>
          <a:prstGeom prst="rect">
            <a:avLst/>
          </a:prstGeom>
          <a:noFill/>
        </p:spPr>
        <p:txBody>
          <a:bodyPr wrap="square" rtlCol="0">
            <a:spAutoFit/>
          </a:bodyPr>
          <a:lstStyle/>
          <a:p>
            <a:r>
              <a:rPr lang="de-DE" dirty="0"/>
              <a:t>+</a:t>
            </a:r>
            <a:endParaRPr lang="de-DE" baseline="-25000" dirty="0"/>
          </a:p>
        </p:txBody>
      </p:sp>
      <p:sp>
        <p:nvSpPr>
          <p:cNvPr id="61" name="Textfeld 60"/>
          <p:cNvSpPr txBox="1"/>
          <p:nvPr/>
        </p:nvSpPr>
        <p:spPr>
          <a:xfrm>
            <a:off x="6023992" y="3068960"/>
            <a:ext cx="360040" cy="369332"/>
          </a:xfrm>
          <a:prstGeom prst="rect">
            <a:avLst/>
          </a:prstGeom>
          <a:noFill/>
        </p:spPr>
        <p:txBody>
          <a:bodyPr wrap="square" rtlCol="0">
            <a:spAutoFit/>
          </a:bodyPr>
          <a:lstStyle/>
          <a:p>
            <a:r>
              <a:rPr lang="de-DE" dirty="0"/>
              <a:t>+</a:t>
            </a:r>
            <a:endParaRPr lang="de-DE" baseline="-25000" dirty="0"/>
          </a:p>
        </p:txBody>
      </p:sp>
      <p:sp>
        <p:nvSpPr>
          <p:cNvPr id="62" name="Textfeld 61"/>
          <p:cNvSpPr txBox="1"/>
          <p:nvPr/>
        </p:nvSpPr>
        <p:spPr>
          <a:xfrm>
            <a:off x="8508525" y="3067250"/>
            <a:ext cx="444995" cy="369332"/>
          </a:xfrm>
          <a:prstGeom prst="rect">
            <a:avLst/>
          </a:prstGeom>
          <a:noFill/>
        </p:spPr>
        <p:txBody>
          <a:bodyPr wrap="square" rtlCol="0">
            <a:spAutoFit/>
          </a:bodyPr>
          <a:lstStyle/>
          <a:p>
            <a:r>
              <a:rPr lang="de-DE" dirty="0"/>
              <a:t>+</a:t>
            </a:r>
            <a:endParaRPr lang="de-DE" baseline="-25000" dirty="0"/>
          </a:p>
        </p:txBody>
      </p:sp>
      <p:sp>
        <p:nvSpPr>
          <p:cNvPr id="63" name="Textfeld 62"/>
          <p:cNvSpPr txBox="1"/>
          <p:nvPr/>
        </p:nvSpPr>
        <p:spPr>
          <a:xfrm>
            <a:off x="10413539" y="3067250"/>
            <a:ext cx="444995" cy="369332"/>
          </a:xfrm>
          <a:prstGeom prst="rect">
            <a:avLst/>
          </a:prstGeom>
          <a:noFill/>
        </p:spPr>
        <p:txBody>
          <a:bodyPr wrap="square" rtlCol="0">
            <a:spAutoFit/>
          </a:bodyPr>
          <a:lstStyle/>
          <a:p>
            <a:r>
              <a:rPr lang="de-DE" dirty="0"/>
              <a:t>+</a:t>
            </a:r>
            <a:endParaRPr lang="de-DE" baseline="-25000" dirty="0"/>
          </a:p>
        </p:txBody>
      </p:sp>
      <p:sp>
        <p:nvSpPr>
          <p:cNvPr id="64" name="Textfeld 63"/>
          <p:cNvSpPr txBox="1"/>
          <p:nvPr/>
        </p:nvSpPr>
        <p:spPr>
          <a:xfrm>
            <a:off x="3524233" y="3138688"/>
            <a:ext cx="267512" cy="369332"/>
          </a:xfrm>
          <a:prstGeom prst="rect">
            <a:avLst/>
          </a:prstGeom>
          <a:noFill/>
        </p:spPr>
        <p:txBody>
          <a:bodyPr wrap="square" rtlCol="0">
            <a:spAutoFit/>
          </a:bodyPr>
          <a:lstStyle/>
          <a:p>
            <a:r>
              <a:rPr lang="de-DE" dirty="0"/>
              <a:t>+</a:t>
            </a:r>
            <a:endParaRPr lang="de-DE" baseline="-25000" dirty="0"/>
          </a:p>
        </p:txBody>
      </p:sp>
      <p:sp>
        <p:nvSpPr>
          <p:cNvPr id="65" name="Textfeld 64"/>
          <p:cNvSpPr txBox="1"/>
          <p:nvPr/>
        </p:nvSpPr>
        <p:spPr>
          <a:xfrm>
            <a:off x="5519936" y="3068960"/>
            <a:ext cx="444995" cy="369332"/>
          </a:xfrm>
          <a:prstGeom prst="rect">
            <a:avLst/>
          </a:prstGeom>
          <a:noFill/>
        </p:spPr>
        <p:txBody>
          <a:bodyPr wrap="square" rtlCol="0">
            <a:spAutoFit/>
          </a:bodyPr>
          <a:lstStyle/>
          <a:p>
            <a:r>
              <a:rPr lang="de-DE" dirty="0"/>
              <a:t>+</a:t>
            </a:r>
            <a:endParaRPr lang="de-DE" baseline="-25000" dirty="0"/>
          </a:p>
        </p:txBody>
      </p:sp>
      <p:sp>
        <p:nvSpPr>
          <p:cNvPr id="66" name="Textfeld 65"/>
          <p:cNvSpPr txBox="1"/>
          <p:nvPr/>
        </p:nvSpPr>
        <p:spPr>
          <a:xfrm>
            <a:off x="8112224" y="3068960"/>
            <a:ext cx="444995" cy="369332"/>
          </a:xfrm>
          <a:prstGeom prst="rect">
            <a:avLst/>
          </a:prstGeom>
          <a:noFill/>
        </p:spPr>
        <p:txBody>
          <a:bodyPr wrap="square" rtlCol="0">
            <a:spAutoFit/>
          </a:bodyPr>
          <a:lstStyle/>
          <a:p>
            <a:r>
              <a:rPr lang="de-DE" dirty="0"/>
              <a:t>+</a:t>
            </a:r>
            <a:endParaRPr lang="de-DE" baseline="-25000" dirty="0"/>
          </a:p>
        </p:txBody>
      </p:sp>
      <p:sp>
        <p:nvSpPr>
          <p:cNvPr id="67" name="Textfeld 66"/>
          <p:cNvSpPr txBox="1"/>
          <p:nvPr/>
        </p:nvSpPr>
        <p:spPr>
          <a:xfrm>
            <a:off x="10056440" y="3068960"/>
            <a:ext cx="288032" cy="369332"/>
          </a:xfrm>
          <a:prstGeom prst="rect">
            <a:avLst/>
          </a:prstGeom>
          <a:noFill/>
        </p:spPr>
        <p:txBody>
          <a:bodyPr wrap="square" rtlCol="0">
            <a:spAutoFit/>
          </a:bodyPr>
          <a:lstStyle/>
          <a:p>
            <a:r>
              <a:rPr lang="de-DE" dirty="0"/>
              <a:t>+</a:t>
            </a:r>
            <a:endParaRPr lang="de-DE" baseline="-25000" dirty="0"/>
          </a:p>
        </p:txBody>
      </p:sp>
      <p:sp>
        <p:nvSpPr>
          <p:cNvPr id="68" name="Textfeld 67"/>
          <p:cNvSpPr txBox="1"/>
          <p:nvPr/>
        </p:nvSpPr>
        <p:spPr>
          <a:xfrm>
            <a:off x="4688212" y="5353505"/>
            <a:ext cx="3031599" cy="307777"/>
          </a:xfrm>
          <a:prstGeom prst="rect">
            <a:avLst/>
          </a:prstGeom>
          <a:noFill/>
        </p:spPr>
        <p:txBody>
          <a:bodyPr wrap="none" rtlCol="0">
            <a:spAutoFit/>
          </a:bodyPr>
          <a:lstStyle/>
          <a:p>
            <a:r>
              <a:rPr lang="de-DE" sz="1400" b="1"/>
              <a:t>FIR-Filter have N-1 poles at z = 0</a:t>
            </a:r>
          </a:p>
        </p:txBody>
      </p:sp>
      <mc:AlternateContent xmlns:mc="http://schemas.openxmlformats.org/markup-compatibility/2006" xmlns:a14="http://schemas.microsoft.com/office/drawing/2010/main">
        <mc:Choice Requires="a14">
          <p:sp>
            <p:nvSpPr>
              <p:cNvPr id="69" name="Textfeld 68"/>
              <p:cNvSpPr txBox="1"/>
              <p:nvPr/>
            </p:nvSpPr>
            <p:spPr>
              <a:xfrm>
                <a:off x="4847537" y="4176484"/>
                <a:ext cx="2714718" cy="779124"/>
              </a:xfrm>
              <a:prstGeom prst="rect">
                <a:avLst/>
              </a:prstGeom>
            </p:spPr>
            <p:style>
              <a:lnRef idx="1">
                <a:schemeClr val="accent6"/>
              </a:lnRef>
              <a:fillRef idx="2">
                <a:schemeClr val="accent6"/>
              </a:fillRef>
              <a:effectRef idx="1">
                <a:schemeClr val="accent6"/>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𝐻</m:t>
                      </m:r>
                      <m:d>
                        <m:dPr>
                          <m:ctrlPr>
                            <a:rPr lang="de-DE" b="0" i="1" smtClean="0">
                              <a:latin typeface="Cambria Math" panose="02040503050406030204" pitchFamily="18" charset="0"/>
                            </a:rPr>
                          </m:ctrlPr>
                        </m:dPr>
                        <m:e>
                          <m:r>
                            <a:rPr lang="de-DE" b="0" i="1" smtClean="0">
                              <a:latin typeface="Cambria Math" panose="02040503050406030204" pitchFamily="18" charset="0"/>
                            </a:rPr>
                            <m:t>𝑧</m:t>
                          </m:r>
                        </m:e>
                      </m:d>
                      <m:r>
                        <a:rPr lang="pt-BR"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sSup>
                            <m:sSupPr>
                              <m:ctrlPr>
                                <a:rPr lang="de-DE" b="0" i="1" smtClean="0">
                                  <a:latin typeface="Cambria Math" panose="02040503050406030204" pitchFamily="18" charset="0"/>
                                </a:rPr>
                              </m:ctrlPr>
                            </m:sSupPr>
                            <m:e>
                              <m:r>
                                <a:rPr lang="de-DE" b="0" i="1" smtClean="0">
                                  <a:latin typeface="Cambria Math" panose="02040503050406030204" pitchFamily="18" charset="0"/>
                                </a:rPr>
                                <m:t>𝑧</m:t>
                              </m:r>
                            </m:e>
                            <m:sup>
                              <m:r>
                                <a:rPr lang="de-DE" b="0" i="1" smtClean="0">
                                  <a:latin typeface="Cambria Math" panose="02040503050406030204" pitchFamily="18" charset="0"/>
                                </a:rPr>
                                <m:t>𝑁</m:t>
                              </m:r>
                              <m:r>
                                <a:rPr lang="de-DE" b="0" i="1" smtClean="0">
                                  <a:latin typeface="Cambria Math" panose="02040503050406030204" pitchFamily="18" charset="0"/>
                                </a:rPr>
                                <m:t>−1</m:t>
                              </m:r>
                            </m:sup>
                          </m:sSup>
                        </m:den>
                      </m:f>
                      <m:nary>
                        <m:naryPr>
                          <m:chr m:val="∑"/>
                          <m:ctrlPr>
                            <a:rPr lang="pt-BR" i="1" smtClean="0">
                              <a:latin typeface="Cambria Math" panose="02040503050406030204" pitchFamily="18" charset="0"/>
                            </a:rPr>
                          </m:ctrlPr>
                        </m:naryPr>
                        <m:sub>
                          <m:r>
                            <m:rPr>
                              <m:brk m:alnAt="23"/>
                            </m:rPr>
                            <a:rPr lang="de-DE" b="0" i="1" smtClean="0">
                              <a:latin typeface="Cambria Math" panose="02040503050406030204" pitchFamily="18" charset="0"/>
                            </a:rPr>
                            <m:t>𝑖</m:t>
                          </m:r>
                          <m:r>
                            <a:rPr lang="pt-BR" i="1" smtClean="0">
                              <a:latin typeface="Cambria Math" panose="02040503050406030204" pitchFamily="18" charset="0"/>
                            </a:rPr>
                            <m:t>=0</m:t>
                          </m:r>
                        </m:sub>
                        <m:sup>
                          <m:r>
                            <a:rPr lang="de-DE" b="0" i="1" smtClean="0">
                              <a:latin typeface="Cambria Math" panose="02040503050406030204" pitchFamily="18" charset="0"/>
                            </a:rPr>
                            <m:t>𝑁</m:t>
                          </m:r>
                          <m:r>
                            <a:rPr lang="de-DE" b="0" i="1" smtClean="0">
                              <a:latin typeface="Cambria Math" panose="02040503050406030204" pitchFamily="18" charset="0"/>
                            </a:rPr>
                            <m:t>−1</m:t>
                          </m:r>
                        </m:sup>
                        <m:e>
                          <m:sSub>
                            <m:sSubPr>
                              <m:ctrlPr>
                                <a:rPr lang="de-DE" b="0" i="1" smtClean="0">
                                  <a:latin typeface="Cambria Math" panose="02040503050406030204" pitchFamily="18" charset="0"/>
                                </a:rPr>
                              </m:ctrlPr>
                            </m:sSubPr>
                            <m:e>
                              <m:r>
                                <a:rPr lang="de-DE" b="0" i="1" smtClean="0">
                                  <a:latin typeface="Cambria Math" panose="02040503050406030204" pitchFamily="18" charset="0"/>
                                </a:rPr>
                                <m:t>𝑏</m:t>
                              </m:r>
                            </m:e>
                            <m:sub>
                              <m:r>
                                <a:rPr lang="de-DE" b="0" i="1" smtClean="0">
                                  <a:latin typeface="Cambria Math" panose="02040503050406030204" pitchFamily="18" charset="0"/>
                                </a:rPr>
                                <m:t>𝑁</m:t>
                              </m:r>
                              <m:r>
                                <a:rPr lang="de-DE" b="0" i="1" smtClean="0">
                                  <a:latin typeface="Cambria Math" panose="02040503050406030204" pitchFamily="18" charset="0"/>
                                </a:rPr>
                                <m:t>−1−</m:t>
                              </m:r>
                              <m:r>
                                <a:rPr lang="de-DE" b="0" i="1" smtClean="0">
                                  <a:latin typeface="Cambria Math" panose="02040503050406030204" pitchFamily="18" charset="0"/>
                                </a:rPr>
                                <m:t>𝑛</m:t>
                              </m:r>
                            </m:sub>
                          </m:sSub>
                          <m:sSup>
                            <m:sSupPr>
                              <m:ctrlPr>
                                <a:rPr lang="pt-BR" i="1" smtClean="0">
                                  <a:latin typeface="Cambria Math" panose="02040503050406030204" pitchFamily="18" charset="0"/>
                                </a:rPr>
                              </m:ctrlPr>
                            </m:sSupPr>
                            <m:e>
                              <m:r>
                                <a:rPr lang="de-DE" b="0" i="1" smtClean="0">
                                  <a:latin typeface="Cambria Math" panose="02040503050406030204" pitchFamily="18" charset="0"/>
                                </a:rPr>
                                <m:t>𝑧</m:t>
                              </m:r>
                            </m:e>
                            <m:sup>
                              <m:r>
                                <a:rPr lang="pt-BR" i="1" smtClean="0">
                                  <a:latin typeface="Cambria Math" panose="02040503050406030204" pitchFamily="18" charset="0"/>
                                </a:rPr>
                                <m:t>𝑛</m:t>
                              </m:r>
                            </m:sup>
                          </m:sSup>
                        </m:e>
                      </m:nary>
                    </m:oMath>
                  </m:oMathPara>
                </a14:m>
                <a:endParaRPr lang="de-DE"/>
              </a:p>
            </p:txBody>
          </p:sp>
        </mc:Choice>
        <mc:Fallback xmlns="">
          <p:sp>
            <p:nvSpPr>
              <p:cNvPr id="69" name="Textfeld 68"/>
              <p:cNvSpPr txBox="1">
                <a:spLocks noRot="1" noChangeAspect="1" noMove="1" noResize="1" noEditPoints="1" noAdjustHandles="1" noChangeArrowheads="1" noChangeShapeType="1" noTextEdit="1"/>
              </p:cNvSpPr>
              <p:nvPr/>
            </p:nvSpPr>
            <p:spPr>
              <a:xfrm>
                <a:off x="4847537" y="4176484"/>
                <a:ext cx="2714718" cy="77912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974751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Data Processing and Logging</a:t>
            </a:r>
          </a:p>
          <a:p>
            <a:r>
              <a:rPr lang="de-DE" altLang="zh-CN" dirty="0" smtClean="0"/>
              <a:t>Digital Filter – </a:t>
            </a:r>
            <a:r>
              <a:rPr lang="de-DE" altLang="zh-CN" dirty="0" err="1" smtClean="0"/>
              <a:t>Recursive</a:t>
            </a:r>
            <a:r>
              <a:rPr lang="de-DE" altLang="zh-CN" dirty="0" smtClean="0"/>
              <a:t> Filter (IIR)</a:t>
            </a:r>
            <a:endParaRPr lang="de-DE" altLang="zh-CN" dirty="0"/>
          </a:p>
        </p:txBody>
      </p:sp>
      <p:grpSp>
        <p:nvGrpSpPr>
          <p:cNvPr id="70" name="Gruppieren 69"/>
          <p:cNvGrpSpPr/>
          <p:nvPr/>
        </p:nvGrpSpPr>
        <p:grpSpPr>
          <a:xfrm>
            <a:off x="695400" y="1196752"/>
            <a:ext cx="9519542" cy="3456384"/>
            <a:chOff x="190460" y="1916832"/>
            <a:chExt cx="11400518" cy="4455946"/>
          </a:xfrm>
        </p:grpSpPr>
        <p:sp>
          <p:nvSpPr>
            <p:cNvPr id="71" name="Ellipse 70"/>
            <p:cNvSpPr>
              <a:spLocks/>
            </p:cNvSpPr>
            <p:nvPr/>
          </p:nvSpPr>
          <p:spPr bwMode="auto">
            <a:xfrm>
              <a:off x="1847528" y="2924944"/>
              <a:ext cx="428628" cy="428628"/>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200" b="0" i="0" u="none" strike="noStrike" cap="none" normalizeH="0" baseline="0" dirty="0">
                  <a:ln>
                    <a:noFill/>
                  </a:ln>
                  <a:solidFill>
                    <a:schemeClr val="tx1"/>
                  </a:solidFill>
                  <a:effectLst/>
                  <a:latin typeface="Arial" charset="0"/>
                </a:rPr>
                <a:t>b</a:t>
              </a:r>
              <a:r>
                <a:rPr kumimoji="0" lang="de-DE" sz="1200" b="0" i="0" u="none" strike="noStrike" cap="none" normalizeH="0" baseline="-25000" dirty="0">
                  <a:ln>
                    <a:noFill/>
                  </a:ln>
                  <a:solidFill>
                    <a:schemeClr val="tx1"/>
                  </a:solidFill>
                  <a:effectLst/>
                  <a:latin typeface="Arial" charset="0"/>
                </a:rPr>
                <a:t>0</a:t>
              </a:r>
            </a:p>
          </p:txBody>
        </p:sp>
        <p:cxnSp>
          <p:nvCxnSpPr>
            <p:cNvPr id="72" name="Gerade Verbindung mit Pfeil 71"/>
            <p:cNvCxnSpPr>
              <a:cxnSpLocks/>
            </p:cNvCxnSpPr>
            <p:nvPr/>
          </p:nvCxnSpPr>
          <p:spPr bwMode="auto">
            <a:xfrm>
              <a:off x="1055440" y="2348880"/>
              <a:ext cx="1008112" cy="0"/>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73" name="Rechteck 72"/>
            <p:cNvSpPr>
              <a:spLocks/>
            </p:cNvSpPr>
            <p:nvPr/>
          </p:nvSpPr>
          <p:spPr bwMode="auto">
            <a:xfrm>
              <a:off x="2711624" y="2132856"/>
              <a:ext cx="571504" cy="428628"/>
            </a:xfrm>
            <a:prstGeom prst="rect">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200" b="0" i="0" u="none" strike="noStrike" cap="none" normalizeH="0" baseline="0" dirty="0">
                  <a:ln>
                    <a:noFill/>
                  </a:ln>
                  <a:solidFill>
                    <a:schemeClr val="tx1"/>
                  </a:solidFill>
                  <a:effectLst/>
                  <a:latin typeface="Arial" charset="0"/>
                </a:rPr>
                <a:t>z</a:t>
              </a:r>
              <a:r>
                <a:rPr kumimoji="0" lang="de-DE" sz="1200" b="0" i="0" u="none" strike="noStrike" cap="none" normalizeH="0" baseline="30000" dirty="0">
                  <a:ln>
                    <a:noFill/>
                  </a:ln>
                  <a:solidFill>
                    <a:schemeClr val="tx1"/>
                  </a:solidFill>
                  <a:effectLst/>
                  <a:latin typeface="Arial" charset="0"/>
                </a:rPr>
                <a:t>-1</a:t>
              </a:r>
            </a:p>
          </p:txBody>
        </p:sp>
        <p:cxnSp>
          <p:nvCxnSpPr>
            <p:cNvPr id="74" name="Gerade Verbindung mit Pfeil 73"/>
            <p:cNvCxnSpPr>
              <a:cxnSpLocks/>
              <a:endCxn id="73" idx="1"/>
            </p:cNvCxnSpPr>
            <p:nvPr/>
          </p:nvCxnSpPr>
          <p:spPr bwMode="auto">
            <a:xfrm flipV="1">
              <a:off x="2063552" y="2347170"/>
              <a:ext cx="648072" cy="1710"/>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75" name="Gerade Verbindung mit Pfeil 74"/>
            <p:cNvCxnSpPr>
              <a:cxnSpLocks/>
              <a:endCxn id="71" idx="0"/>
            </p:cNvCxnSpPr>
            <p:nvPr/>
          </p:nvCxnSpPr>
          <p:spPr bwMode="auto">
            <a:xfrm flipH="1">
              <a:off x="2061842" y="2348880"/>
              <a:ext cx="1710" cy="576064"/>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76" name="Textfeld 75"/>
            <p:cNvSpPr txBox="1"/>
            <p:nvPr/>
          </p:nvSpPr>
          <p:spPr>
            <a:xfrm>
              <a:off x="190460" y="2122774"/>
              <a:ext cx="537912" cy="357105"/>
            </a:xfrm>
            <a:prstGeom prst="rect">
              <a:avLst/>
            </a:prstGeom>
            <a:noFill/>
          </p:spPr>
          <p:txBody>
            <a:bodyPr wrap="none" rtlCol="0">
              <a:spAutoFit/>
            </a:bodyPr>
            <a:lstStyle/>
            <a:p>
              <a:r>
                <a:rPr lang="de-DE" sz="1200"/>
                <a:t>x(n)</a:t>
              </a:r>
              <a:endParaRPr lang="de-DE" sz="1200" baseline="-25000" dirty="0"/>
            </a:p>
          </p:txBody>
        </p:sp>
        <p:sp>
          <p:nvSpPr>
            <p:cNvPr id="77" name="Ellipse 76"/>
            <p:cNvSpPr>
              <a:spLocks/>
            </p:cNvSpPr>
            <p:nvPr/>
          </p:nvSpPr>
          <p:spPr bwMode="auto">
            <a:xfrm>
              <a:off x="3863752" y="3933056"/>
              <a:ext cx="285752" cy="285752"/>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200" b="0" i="0" u="none" strike="noStrike" cap="none" normalizeH="0" baseline="-25000" dirty="0">
                <a:ln>
                  <a:noFill/>
                </a:ln>
                <a:solidFill>
                  <a:schemeClr val="tx1"/>
                </a:solidFill>
                <a:effectLst/>
                <a:latin typeface="Arial" charset="0"/>
              </a:endParaRPr>
            </a:p>
          </p:txBody>
        </p:sp>
        <p:cxnSp>
          <p:nvCxnSpPr>
            <p:cNvPr id="78" name="Gerade Verbindung mit Pfeil 77"/>
            <p:cNvCxnSpPr>
              <a:cxnSpLocks/>
              <a:stCxn id="73" idx="3"/>
            </p:cNvCxnSpPr>
            <p:nvPr/>
          </p:nvCxnSpPr>
          <p:spPr bwMode="auto">
            <a:xfrm>
              <a:off x="3283128" y="2347170"/>
              <a:ext cx="652632" cy="1710"/>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79" name="Gerade Verbindung mit Pfeil 78"/>
            <p:cNvCxnSpPr>
              <a:cxnSpLocks/>
              <a:endCxn id="84" idx="1"/>
            </p:cNvCxnSpPr>
            <p:nvPr/>
          </p:nvCxnSpPr>
          <p:spPr bwMode="auto">
            <a:xfrm flipV="1">
              <a:off x="4007768" y="2347170"/>
              <a:ext cx="648072" cy="1710"/>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80" name="Ellipse 79"/>
            <p:cNvSpPr>
              <a:spLocks/>
            </p:cNvSpPr>
            <p:nvPr/>
          </p:nvSpPr>
          <p:spPr bwMode="auto">
            <a:xfrm>
              <a:off x="3791744" y="2939764"/>
              <a:ext cx="428628" cy="428628"/>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200" b="0" i="0" u="none" strike="noStrike" cap="none" normalizeH="0" baseline="0" dirty="0">
                  <a:ln>
                    <a:noFill/>
                  </a:ln>
                  <a:solidFill>
                    <a:schemeClr val="tx1"/>
                  </a:solidFill>
                  <a:effectLst/>
                  <a:latin typeface="Arial" charset="0"/>
                </a:rPr>
                <a:t>b</a:t>
              </a:r>
              <a:r>
                <a:rPr kumimoji="0" lang="de-DE" sz="1200" b="0" i="0" u="none" strike="noStrike" cap="none" normalizeH="0" baseline="-25000" dirty="0">
                  <a:ln>
                    <a:noFill/>
                  </a:ln>
                  <a:solidFill>
                    <a:schemeClr val="tx1"/>
                  </a:solidFill>
                  <a:effectLst/>
                  <a:latin typeface="Arial" charset="0"/>
                </a:rPr>
                <a:t>1</a:t>
              </a:r>
            </a:p>
          </p:txBody>
        </p:sp>
        <p:cxnSp>
          <p:nvCxnSpPr>
            <p:cNvPr id="81" name="Gerade Verbindung mit Pfeil 80"/>
            <p:cNvCxnSpPr>
              <a:cxnSpLocks/>
              <a:endCxn id="80" idx="0"/>
            </p:cNvCxnSpPr>
            <p:nvPr/>
          </p:nvCxnSpPr>
          <p:spPr bwMode="auto">
            <a:xfrm flipH="1">
              <a:off x="4006058" y="2348880"/>
              <a:ext cx="1710" cy="590884"/>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82" name="Gerade Verbindung mit Pfeil 81"/>
            <p:cNvCxnSpPr>
              <a:cxnSpLocks/>
              <a:stCxn id="80" idx="4"/>
              <a:endCxn id="77" idx="0"/>
            </p:cNvCxnSpPr>
            <p:nvPr/>
          </p:nvCxnSpPr>
          <p:spPr bwMode="auto">
            <a:xfrm>
              <a:off x="4006058" y="3368392"/>
              <a:ext cx="570" cy="564664"/>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3" name="Form 18"/>
            <p:cNvCxnSpPr>
              <a:cxnSpLocks/>
              <a:stCxn id="71" idx="4"/>
              <a:endCxn id="77" idx="2"/>
            </p:cNvCxnSpPr>
            <p:nvPr/>
          </p:nvCxnSpPr>
          <p:spPr bwMode="auto">
            <a:xfrm rot="16200000" flipH="1">
              <a:off x="2601617" y="2813797"/>
              <a:ext cx="722360" cy="1801910"/>
            </a:xfrm>
            <a:prstGeom prst="bentConnector2">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84" name="Rechteck 83"/>
            <p:cNvSpPr>
              <a:spLocks/>
            </p:cNvSpPr>
            <p:nvPr/>
          </p:nvSpPr>
          <p:spPr bwMode="auto">
            <a:xfrm>
              <a:off x="4655840" y="2132856"/>
              <a:ext cx="571504" cy="428628"/>
            </a:xfrm>
            <a:prstGeom prst="rect">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200" b="0" i="0" u="none" strike="noStrike" cap="none" normalizeH="0" baseline="0" dirty="0">
                  <a:ln>
                    <a:noFill/>
                  </a:ln>
                  <a:solidFill>
                    <a:schemeClr val="tx1"/>
                  </a:solidFill>
                  <a:effectLst/>
                  <a:latin typeface="Arial" charset="0"/>
                </a:rPr>
                <a:t>z</a:t>
              </a:r>
              <a:r>
                <a:rPr kumimoji="0" lang="de-DE" sz="1200" b="0" i="0" u="none" strike="noStrike" cap="none" normalizeH="0" baseline="30000" dirty="0">
                  <a:ln>
                    <a:noFill/>
                  </a:ln>
                  <a:solidFill>
                    <a:schemeClr val="tx1"/>
                  </a:solidFill>
                  <a:effectLst/>
                  <a:latin typeface="Arial" charset="0"/>
                </a:rPr>
                <a:t>-1</a:t>
              </a:r>
            </a:p>
          </p:txBody>
        </p:sp>
        <p:sp>
          <p:nvSpPr>
            <p:cNvPr id="85" name="Ellipse 84"/>
            <p:cNvSpPr>
              <a:spLocks/>
            </p:cNvSpPr>
            <p:nvPr/>
          </p:nvSpPr>
          <p:spPr bwMode="auto">
            <a:xfrm>
              <a:off x="5807968" y="3933056"/>
              <a:ext cx="285752" cy="285752"/>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200" b="0" i="0" u="none" strike="noStrike" cap="none" normalizeH="0" baseline="-25000" dirty="0">
                <a:ln>
                  <a:noFill/>
                </a:ln>
                <a:solidFill>
                  <a:schemeClr val="tx1"/>
                </a:solidFill>
                <a:effectLst/>
                <a:latin typeface="Arial" charset="0"/>
              </a:endParaRPr>
            </a:p>
          </p:txBody>
        </p:sp>
        <p:cxnSp>
          <p:nvCxnSpPr>
            <p:cNvPr id="86" name="Gerade Verbindung mit Pfeil 85"/>
            <p:cNvCxnSpPr>
              <a:cxnSpLocks/>
              <a:stCxn id="84" idx="3"/>
            </p:cNvCxnSpPr>
            <p:nvPr/>
          </p:nvCxnSpPr>
          <p:spPr bwMode="auto">
            <a:xfrm>
              <a:off x="5227344" y="2347170"/>
              <a:ext cx="652632" cy="1710"/>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7" name="Gerade Verbindung mit Pfeil 86"/>
            <p:cNvCxnSpPr>
              <a:cxnSpLocks/>
              <a:endCxn id="92" idx="1"/>
            </p:cNvCxnSpPr>
            <p:nvPr/>
          </p:nvCxnSpPr>
          <p:spPr bwMode="auto">
            <a:xfrm>
              <a:off x="5961103" y="2347170"/>
              <a:ext cx="1143009" cy="0"/>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88" name="Ellipse 87"/>
            <p:cNvSpPr>
              <a:spLocks/>
            </p:cNvSpPr>
            <p:nvPr/>
          </p:nvSpPr>
          <p:spPr bwMode="auto">
            <a:xfrm>
              <a:off x="5735960" y="2924944"/>
              <a:ext cx="428628" cy="428628"/>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200" b="0" i="0" u="none" strike="noStrike" cap="none" normalizeH="0" baseline="0" dirty="0">
                  <a:ln>
                    <a:noFill/>
                  </a:ln>
                  <a:solidFill>
                    <a:schemeClr val="tx1"/>
                  </a:solidFill>
                  <a:effectLst/>
                  <a:latin typeface="Arial" charset="0"/>
                </a:rPr>
                <a:t>b</a:t>
              </a:r>
              <a:r>
                <a:rPr lang="de-DE" sz="1200" baseline="-25000" dirty="0">
                  <a:solidFill>
                    <a:schemeClr val="tx1"/>
                  </a:solidFill>
                  <a:latin typeface="Arial" charset="0"/>
                </a:rPr>
                <a:t>2</a:t>
              </a:r>
              <a:endParaRPr kumimoji="0" lang="de-DE" sz="1200" b="0" i="0" u="none" strike="noStrike" cap="none" normalizeH="0" baseline="-25000" dirty="0">
                <a:ln>
                  <a:noFill/>
                </a:ln>
                <a:solidFill>
                  <a:schemeClr val="tx1"/>
                </a:solidFill>
                <a:effectLst/>
                <a:latin typeface="Arial" charset="0"/>
              </a:endParaRPr>
            </a:p>
          </p:txBody>
        </p:sp>
        <p:cxnSp>
          <p:nvCxnSpPr>
            <p:cNvPr id="89" name="Gerade Verbindung mit Pfeil 88"/>
            <p:cNvCxnSpPr>
              <a:cxnSpLocks/>
              <a:endCxn id="88" idx="0"/>
            </p:cNvCxnSpPr>
            <p:nvPr/>
          </p:nvCxnSpPr>
          <p:spPr bwMode="auto">
            <a:xfrm flipH="1">
              <a:off x="5950274" y="2348880"/>
              <a:ext cx="1710" cy="576064"/>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90" name="Gerade Verbindung mit Pfeil 89"/>
            <p:cNvCxnSpPr>
              <a:cxnSpLocks/>
              <a:stCxn id="88" idx="4"/>
              <a:endCxn id="85" idx="0"/>
            </p:cNvCxnSpPr>
            <p:nvPr/>
          </p:nvCxnSpPr>
          <p:spPr bwMode="auto">
            <a:xfrm>
              <a:off x="5950274" y="3353572"/>
              <a:ext cx="570" cy="579484"/>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1" name="Gerade Verbindung mit Pfeil 90"/>
            <p:cNvCxnSpPr>
              <a:cxnSpLocks/>
              <a:stCxn id="77" idx="6"/>
              <a:endCxn id="85" idx="2"/>
            </p:cNvCxnSpPr>
            <p:nvPr/>
          </p:nvCxnSpPr>
          <p:spPr bwMode="auto">
            <a:xfrm>
              <a:off x="4149504" y="4075932"/>
              <a:ext cx="1658464" cy="0"/>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92" name="Rechteck 91"/>
            <p:cNvSpPr>
              <a:spLocks/>
            </p:cNvSpPr>
            <p:nvPr/>
          </p:nvSpPr>
          <p:spPr bwMode="auto">
            <a:xfrm>
              <a:off x="7104112" y="2132856"/>
              <a:ext cx="571504" cy="428628"/>
            </a:xfrm>
            <a:prstGeom prst="rect">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200" b="0" i="0" u="none" strike="noStrike" cap="none" normalizeH="0" baseline="0" dirty="0">
                  <a:ln>
                    <a:noFill/>
                  </a:ln>
                  <a:solidFill>
                    <a:schemeClr val="tx1"/>
                  </a:solidFill>
                  <a:effectLst/>
                  <a:latin typeface="Arial" charset="0"/>
                </a:rPr>
                <a:t>z</a:t>
              </a:r>
              <a:r>
                <a:rPr kumimoji="0" lang="de-DE" sz="1200" b="0" i="0" u="none" strike="noStrike" cap="none" normalizeH="0" baseline="30000" dirty="0">
                  <a:ln>
                    <a:noFill/>
                  </a:ln>
                  <a:solidFill>
                    <a:schemeClr val="tx1"/>
                  </a:solidFill>
                  <a:effectLst/>
                  <a:latin typeface="Arial" charset="0"/>
                </a:rPr>
                <a:t>-1</a:t>
              </a:r>
            </a:p>
          </p:txBody>
        </p:sp>
        <p:sp>
          <p:nvSpPr>
            <p:cNvPr id="93" name="Ellipse 92"/>
            <p:cNvSpPr>
              <a:spLocks/>
            </p:cNvSpPr>
            <p:nvPr/>
          </p:nvSpPr>
          <p:spPr bwMode="auto">
            <a:xfrm>
              <a:off x="8328248" y="3933056"/>
              <a:ext cx="285752" cy="285752"/>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200" b="0" i="0" u="none" strike="noStrike" cap="none" normalizeH="0" baseline="-25000" dirty="0">
                <a:ln>
                  <a:noFill/>
                </a:ln>
                <a:solidFill>
                  <a:schemeClr val="tx1"/>
                </a:solidFill>
                <a:effectLst/>
                <a:latin typeface="Arial" charset="0"/>
              </a:endParaRPr>
            </a:p>
          </p:txBody>
        </p:sp>
        <p:cxnSp>
          <p:nvCxnSpPr>
            <p:cNvPr id="94" name="Gerade Verbindung mit Pfeil 93"/>
            <p:cNvCxnSpPr>
              <a:cxnSpLocks/>
              <a:stCxn id="92" idx="3"/>
            </p:cNvCxnSpPr>
            <p:nvPr/>
          </p:nvCxnSpPr>
          <p:spPr bwMode="auto">
            <a:xfrm>
              <a:off x="7675616" y="2347170"/>
              <a:ext cx="724640" cy="1710"/>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5" name="Gerade Verbindung mit Pfeil 94"/>
            <p:cNvCxnSpPr>
              <a:cxnSpLocks/>
              <a:endCxn id="99" idx="1"/>
            </p:cNvCxnSpPr>
            <p:nvPr/>
          </p:nvCxnSpPr>
          <p:spPr bwMode="auto">
            <a:xfrm flipV="1">
              <a:off x="8472264" y="2347170"/>
              <a:ext cx="576064" cy="1710"/>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96" name="Ellipse 95"/>
            <p:cNvSpPr>
              <a:spLocks/>
            </p:cNvSpPr>
            <p:nvPr/>
          </p:nvSpPr>
          <p:spPr bwMode="auto">
            <a:xfrm>
              <a:off x="8256240" y="2924944"/>
              <a:ext cx="428628" cy="428628"/>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200" b="0" i="0" u="none" strike="noStrike" cap="none" normalizeH="0" baseline="0" dirty="0">
                  <a:ln>
                    <a:noFill/>
                  </a:ln>
                  <a:solidFill>
                    <a:schemeClr val="tx1"/>
                  </a:solidFill>
                  <a:effectLst/>
                  <a:latin typeface="Arial" charset="0"/>
                </a:rPr>
                <a:t>b</a:t>
              </a:r>
              <a:r>
                <a:rPr kumimoji="0" lang="de-DE" sz="1200" b="0" i="0" u="none" strike="noStrike" cap="none" normalizeH="0" baseline="-25000" dirty="0">
                  <a:ln>
                    <a:noFill/>
                  </a:ln>
                  <a:solidFill>
                    <a:schemeClr val="tx1"/>
                  </a:solidFill>
                  <a:effectLst/>
                  <a:latin typeface="Arial" charset="0"/>
                </a:rPr>
                <a:t>n-1</a:t>
              </a:r>
            </a:p>
          </p:txBody>
        </p:sp>
        <p:cxnSp>
          <p:nvCxnSpPr>
            <p:cNvPr id="97" name="Gerade Verbindung mit Pfeil 96"/>
            <p:cNvCxnSpPr>
              <a:cxnSpLocks/>
              <a:endCxn id="96" idx="0"/>
            </p:cNvCxnSpPr>
            <p:nvPr/>
          </p:nvCxnSpPr>
          <p:spPr bwMode="auto">
            <a:xfrm flipH="1">
              <a:off x="8470554" y="2348880"/>
              <a:ext cx="1710" cy="576064"/>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98" name="Gerade Verbindung mit Pfeil 97"/>
            <p:cNvCxnSpPr>
              <a:cxnSpLocks/>
              <a:stCxn id="96" idx="4"/>
              <a:endCxn id="93" idx="0"/>
            </p:cNvCxnSpPr>
            <p:nvPr/>
          </p:nvCxnSpPr>
          <p:spPr bwMode="auto">
            <a:xfrm>
              <a:off x="8470554" y="3353572"/>
              <a:ext cx="570" cy="579484"/>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99" name="Rechteck 98"/>
            <p:cNvSpPr>
              <a:spLocks/>
            </p:cNvSpPr>
            <p:nvPr/>
          </p:nvSpPr>
          <p:spPr bwMode="auto">
            <a:xfrm>
              <a:off x="9048328" y="2132856"/>
              <a:ext cx="571504" cy="428628"/>
            </a:xfrm>
            <a:prstGeom prst="rect">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200" b="0" i="0" u="none" strike="noStrike" cap="none" normalizeH="0" baseline="0" dirty="0">
                  <a:ln>
                    <a:noFill/>
                  </a:ln>
                  <a:solidFill>
                    <a:schemeClr val="tx1"/>
                  </a:solidFill>
                  <a:effectLst/>
                  <a:latin typeface="Arial" charset="0"/>
                </a:rPr>
                <a:t>z</a:t>
              </a:r>
              <a:r>
                <a:rPr kumimoji="0" lang="de-DE" sz="1200" b="0" i="0" u="none" strike="noStrike" cap="none" normalizeH="0" baseline="30000" dirty="0">
                  <a:ln>
                    <a:noFill/>
                  </a:ln>
                  <a:solidFill>
                    <a:schemeClr val="tx1"/>
                  </a:solidFill>
                  <a:effectLst/>
                  <a:latin typeface="Arial" charset="0"/>
                </a:rPr>
                <a:t>-1</a:t>
              </a:r>
            </a:p>
          </p:txBody>
        </p:sp>
        <p:sp>
          <p:nvSpPr>
            <p:cNvPr id="100" name="Ellipse 99"/>
            <p:cNvSpPr>
              <a:spLocks/>
            </p:cNvSpPr>
            <p:nvPr/>
          </p:nvSpPr>
          <p:spPr bwMode="auto">
            <a:xfrm>
              <a:off x="10200456" y="3933056"/>
              <a:ext cx="285752" cy="285752"/>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200" b="0" i="0" u="none" strike="noStrike" cap="none" normalizeH="0" baseline="-25000" dirty="0">
                <a:ln>
                  <a:noFill/>
                </a:ln>
                <a:solidFill>
                  <a:schemeClr val="tx1"/>
                </a:solidFill>
                <a:effectLst/>
                <a:latin typeface="Arial" charset="0"/>
              </a:endParaRPr>
            </a:p>
          </p:txBody>
        </p:sp>
        <p:sp>
          <p:nvSpPr>
            <p:cNvPr id="101" name="Ellipse 100"/>
            <p:cNvSpPr>
              <a:spLocks/>
            </p:cNvSpPr>
            <p:nvPr/>
          </p:nvSpPr>
          <p:spPr bwMode="auto">
            <a:xfrm>
              <a:off x="10128448" y="2924944"/>
              <a:ext cx="428628" cy="428628"/>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200" b="0" i="0" u="none" strike="noStrike" cap="none" normalizeH="0" baseline="0" dirty="0" err="1">
                  <a:ln>
                    <a:noFill/>
                  </a:ln>
                  <a:solidFill>
                    <a:schemeClr val="tx1"/>
                  </a:solidFill>
                  <a:effectLst/>
                  <a:latin typeface="Arial" charset="0"/>
                </a:rPr>
                <a:t>b</a:t>
              </a:r>
              <a:r>
                <a:rPr lang="de-DE" sz="1200" baseline="-25000" dirty="0" err="1">
                  <a:solidFill>
                    <a:schemeClr val="tx1"/>
                  </a:solidFill>
                  <a:latin typeface="Arial" charset="0"/>
                </a:rPr>
                <a:t>n</a:t>
              </a:r>
              <a:endParaRPr kumimoji="0" lang="de-DE" sz="1200" b="0" i="0" u="none" strike="noStrike" cap="none" normalizeH="0" baseline="-25000" dirty="0">
                <a:ln>
                  <a:noFill/>
                </a:ln>
                <a:solidFill>
                  <a:schemeClr val="tx1"/>
                </a:solidFill>
                <a:effectLst/>
                <a:latin typeface="Arial" charset="0"/>
              </a:endParaRPr>
            </a:p>
          </p:txBody>
        </p:sp>
        <p:cxnSp>
          <p:nvCxnSpPr>
            <p:cNvPr id="102" name="Gerade Verbindung mit Pfeil 101"/>
            <p:cNvCxnSpPr>
              <a:cxnSpLocks/>
              <a:stCxn id="101" idx="4"/>
              <a:endCxn id="100" idx="0"/>
            </p:cNvCxnSpPr>
            <p:nvPr/>
          </p:nvCxnSpPr>
          <p:spPr bwMode="auto">
            <a:xfrm>
              <a:off x="10342762" y="3353572"/>
              <a:ext cx="570" cy="579484"/>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3" name="Gerade Verbindung mit Pfeil 102"/>
            <p:cNvCxnSpPr>
              <a:cxnSpLocks/>
              <a:stCxn id="93" idx="6"/>
              <a:endCxn id="100" idx="2"/>
            </p:cNvCxnSpPr>
            <p:nvPr/>
          </p:nvCxnSpPr>
          <p:spPr bwMode="auto">
            <a:xfrm>
              <a:off x="8614000" y="4075932"/>
              <a:ext cx="1586456" cy="0"/>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4" name="Form 39"/>
            <p:cNvCxnSpPr>
              <a:cxnSpLocks/>
              <a:stCxn id="99" idx="3"/>
              <a:endCxn id="101" idx="0"/>
            </p:cNvCxnSpPr>
            <p:nvPr/>
          </p:nvCxnSpPr>
          <p:spPr bwMode="auto">
            <a:xfrm>
              <a:off x="9619832" y="2347170"/>
              <a:ext cx="722930" cy="577774"/>
            </a:xfrm>
            <a:prstGeom prst="bentConnector2">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5" name="Gerade Verbindung mit Pfeil 104"/>
            <p:cNvCxnSpPr>
              <a:cxnSpLocks/>
              <a:stCxn id="100" idx="6"/>
            </p:cNvCxnSpPr>
            <p:nvPr/>
          </p:nvCxnSpPr>
          <p:spPr bwMode="auto">
            <a:xfrm>
              <a:off x="10486208" y="4075932"/>
              <a:ext cx="785818" cy="1588"/>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6" name="Textfeld 105"/>
            <p:cNvSpPr txBox="1"/>
            <p:nvPr/>
          </p:nvSpPr>
          <p:spPr>
            <a:xfrm>
              <a:off x="11053066" y="3600394"/>
              <a:ext cx="537912" cy="357105"/>
            </a:xfrm>
            <a:prstGeom prst="rect">
              <a:avLst/>
            </a:prstGeom>
            <a:noFill/>
          </p:spPr>
          <p:txBody>
            <a:bodyPr wrap="none" rtlCol="0">
              <a:spAutoFit/>
            </a:bodyPr>
            <a:lstStyle/>
            <a:p>
              <a:r>
                <a:rPr lang="de-DE" sz="1200"/>
                <a:t>y(n)</a:t>
              </a:r>
              <a:endParaRPr lang="de-DE" sz="1200" baseline="-25000" dirty="0"/>
            </a:p>
          </p:txBody>
        </p:sp>
        <p:cxnSp>
          <p:nvCxnSpPr>
            <p:cNvPr id="107" name="Gerade Verbindung mit Pfeil 106"/>
            <p:cNvCxnSpPr>
              <a:cxnSpLocks/>
              <a:stCxn id="85" idx="6"/>
              <a:endCxn id="93" idx="2"/>
            </p:cNvCxnSpPr>
            <p:nvPr/>
          </p:nvCxnSpPr>
          <p:spPr bwMode="auto">
            <a:xfrm>
              <a:off x="6093720" y="4075932"/>
              <a:ext cx="2234528" cy="0"/>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grpSp>
          <p:nvGrpSpPr>
            <p:cNvPr id="108" name="Gruppieren 43"/>
            <p:cNvGrpSpPr>
              <a:grpSpLocks/>
            </p:cNvGrpSpPr>
            <p:nvPr/>
          </p:nvGrpSpPr>
          <p:grpSpPr>
            <a:xfrm>
              <a:off x="6762755" y="3595689"/>
              <a:ext cx="428628" cy="904881"/>
              <a:chOff x="5072066" y="4167193"/>
              <a:chExt cx="428628" cy="904881"/>
            </a:xfrm>
          </p:grpSpPr>
          <p:sp>
            <p:nvSpPr>
              <p:cNvPr id="151" name="Flussdiagramm: Lochstreifen 150"/>
              <p:cNvSpPr/>
              <p:nvPr/>
            </p:nvSpPr>
            <p:spPr bwMode="auto">
              <a:xfrm rot="16200000">
                <a:off x="5089926" y="4554150"/>
                <a:ext cx="392909" cy="142876"/>
              </a:xfrm>
              <a:prstGeom prst="flowChartPunchedTape">
                <a:avLst/>
              </a:prstGeom>
              <a:solidFill>
                <a:srgbClr val="FFFFFF"/>
              </a:solidFill>
              <a:ln>
                <a:solidFill>
                  <a:srgbClr val="0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charset="0"/>
                </a:endParaRPr>
              </a:p>
            </p:txBody>
          </p:sp>
          <p:sp>
            <p:nvSpPr>
              <p:cNvPr id="152" name="Rechteck 151"/>
              <p:cNvSpPr/>
              <p:nvPr/>
            </p:nvSpPr>
            <p:spPr bwMode="auto">
              <a:xfrm>
                <a:off x="5072066" y="4167193"/>
                <a:ext cx="428628" cy="285752"/>
              </a:xfrm>
              <a:prstGeom prst="rect">
                <a:avLst/>
              </a:prstGeom>
              <a:solidFill>
                <a:srgbClr val="FFFFFF"/>
              </a:solidFill>
              <a:ln w="9525" cap="flat" cmpd="sng" algn="ctr">
                <a:no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charset="0"/>
                </a:endParaRPr>
              </a:p>
            </p:txBody>
          </p:sp>
          <p:sp>
            <p:nvSpPr>
              <p:cNvPr id="153" name="Rechteck 152"/>
              <p:cNvSpPr/>
              <p:nvPr/>
            </p:nvSpPr>
            <p:spPr bwMode="auto">
              <a:xfrm>
                <a:off x="5072066" y="4786322"/>
                <a:ext cx="428628" cy="285752"/>
              </a:xfrm>
              <a:prstGeom prst="rect">
                <a:avLst/>
              </a:prstGeom>
              <a:solidFill>
                <a:srgbClr val="FFFFFF"/>
              </a:solidFill>
              <a:ln w="9525" cap="flat" cmpd="sng" algn="ctr">
                <a:no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charset="0"/>
                </a:endParaRPr>
              </a:p>
            </p:txBody>
          </p:sp>
        </p:grpSp>
        <p:grpSp>
          <p:nvGrpSpPr>
            <p:cNvPr id="109" name="Gruppieren 47"/>
            <p:cNvGrpSpPr>
              <a:grpSpLocks/>
            </p:cNvGrpSpPr>
            <p:nvPr/>
          </p:nvGrpSpPr>
          <p:grpSpPr>
            <a:xfrm>
              <a:off x="6286501" y="1928803"/>
              <a:ext cx="428628" cy="904881"/>
              <a:chOff x="5072066" y="4167193"/>
              <a:chExt cx="428628" cy="904881"/>
            </a:xfrm>
          </p:grpSpPr>
          <p:sp>
            <p:nvSpPr>
              <p:cNvPr id="148" name="Flussdiagramm: Lochstreifen 147"/>
              <p:cNvSpPr/>
              <p:nvPr/>
            </p:nvSpPr>
            <p:spPr bwMode="auto">
              <a:xfrm rot="16200000">
                <a:off x="5089926" y="4554150"/>
                <a:ext cx="392909" cy="142876"/>
              </a:xfrm>
              <a:prstGeom prst="flowChartPunchedTape">
                <a:avLst/>
              </a:prstGeom>
              <a:solidFill>
                <a:srgbClr val="FFFFFF"/>
              </a:solidFill>
              <a:ln>
                <a:solidFill>
                  <a:srgbClr val="0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charset="0"/>
                </a:endParaRPr>
              </a:p>
            </p:txBody>
          </p:sp>
          <p:sp>
            <p:nvSpPr>
              <p:cNvPr id="149" name="Rechteck 148"/>
              <p:cNvSpPr/>
              <p:nvPr/>
            </p:nvSpPr>
            <p:spPr bwMode="auto">
              <a:xfrm>
                <a:off x="5072066" y="4167193"/>
                <a:ext cx="428628" cy="285752"/>
              </a:xfrm>
              <a:prstGeom prst="rect">
                <a:avLst/>
              </a:prstGeom>
              <a:solidFill>
                <a:srgbClr val="FFFFFF"/>
              </a:solidFill>
              <a:ln w="9525" cap="flat" cmpd="sng" algn="ctr">
                <a:no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charset="0"/>
                </a:endParaRPr>
              </a:p>
            </p:txBody>
          </p:sp>
          <p:sp>
            <p:nvSpPr>
              <p:cNvPr id="150" name="Rechteck 149"/>
              <p:cNvSpPr/>
              <p:nvPr/>
            </p:nvSpPr>
            <p:spPr bwMode="auto">
              <a:xfrm>
                <a:off x="5072066" y="4786322"/>
                <a:ext cx="428628" cy="285752"/>
              </a:xfrm>
              <a:prstGeom prst="rect">
                <a:avLst/>
              </a:prstGeom>
              <a:solidFill>
                <a:srgbClr val="FFFFFF"/>
              </a:solidFill>
              <a:ln w="9525" cap="flat" cmpd="sng" algn="ctr">
                <a:no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charset="0"/>
                </a:endParaRPr>
              </a:p>
            </p:txBody>
          </p:sp>
        </p:grpSp>
        <p:sp>
          <p:nvSpPr>
            <p:cNvPr id="110" name="Textfeld 109"/>
            <p:cNvSpPr txBox="1"/>
            <p:nvPr/>
          </p:nvSpPr>
          <p:spPr>
            <a:xfrm>
              <a:off x="10134630" y="1928802"/>
              <a:ext cx="382412" cy="357105"/>
            </a:xfrm>
            <a:prstGeom prst="rect">
              <a:avLst/>
            </a:prstGeom>
            <a:noFill/>
          </p:spPr>
          <p:txBody>
            <a:bodyPr wrap="none" rtlCol="0">
              <a:spAutoFit/>
            </a:bodyPr>
            <a:lstStyle/>
            <a:p>
              <a:r>
                <a:rPr lang="de-DE" sz="1200" dirty="0"/>
                <a:t>x</a:t>
              </a:r>
              <a:r>
                <a:rPr lang="de-DE" sz="1200" baseline="-25000" dirty="0"/>
                <a:t>0</a:t>
              </a:r>
            </a:p>
          </p:txBody>
        </p:sp>
        <p:sp>
          <p:nvSpPr>
            <p:cNvPr id="111" name="Textfeld 110"/>
            <p:cNvSpPr txBox="1"/>
            <p:nvPr/>
          </p:nvSpPr>
          <p:spPr>
            <a:xfrm>
              <a:off x="8286765" y="1928802"/>
              <a:ext cx="382412" cy="357105"/>
            </a:xfrm>
            <a:prstGeom prst="rect">
              <a:avLst/>
            </a:prstGeom>
            <a:noFill/>
          </p:spPr>
          <p:txBody>
            <a:bodyPr wrap="none" rtlCol="0">
              <a:spAutoFit/>
            </a:bodyPr>
            <a:lstStyle/>
            <a:p>
              <a:r>
                <a:rPr lang="de-DE" sz="1200" dirty="0"/>
                <a:t>x</a:t>
              </a:r>
              <a:r>
                <a:rPr lang="de-DE" sz="1200" baseline="-25000" dirty="0"/>
                <a:t>1</a:t>
              </a:r>
            </a:p>
          </p:txBody>
        </p:sp>
        <p:sp>
          <p:nvSpPr>
            <p:cNvPr id="112" name="Textfeld 111"/>
            <p:cNvSpPr txBox="1"/>
            <p:nvPr/>
          </p:nvSpPr>
          <p:spPr>
            <a:xfrm>
              <a:off x="5635394" y="1928802"/>
              <a:ext cx="491839" cy="357105"/>
            </a:xfrm>
            <a:prstGeom prst="rect">
              <a:avLst/>
            </a:prstGeom>
            <a:noFill/>
          </p:spPr>
          <p:txBody>
            <a:bodyPr wrap="none" rtlCol="0">
              <a:spAutoFit/>
            </a:bodyPr>
            <a:lstStyle/>
            <a:p>
              <a:r>
                <a:rPr lang="de-DE" sz="1200" dirty="0"/>
                <a:t>x</a:t>
              </a:r>
              <a:r>
                <a:rPr lang="de-DE" sz="1200" baseline="-25000" dirty="0"/>
                <a:t>n-2</a:t>
              </a:r>
            </a:p>
          </p:txBody>
        </p:sp>
        <p:sp>
          <p:nvSpPr>
            <p:cNvPr id="113" name="Textfeld 112"/>
            <p:cNvSpPr txBox="1"/>
            <p:nvPr/>
          </p:nvSpPr>
          <p:spPr>
            <a:xfrm>
              <a:off x="3809985" y="1928802"/>
              <a:ext cx="491839" cy="357105"/>
            </a:xfrm>
            <a:prstGeom prst="rect">
              <a:avLst/>
            </a:prstGeom>
            <a:noFill/>
          </p:spPr>
          <p:txBody>
            <a:bodyPr wrap="none" rtlCol="0">
              <a:spAutoFit/>
            </a:bodyPr>
            <a:lstStyle/>
            <a:p>
              <a:r>
                <a:rPr lang="de-DE" sz="1200" dirty="0"/>
                <a:t>x</a:t>
              </a:r>
              <a:r>
                <a:rPr lang="de-DE" sz="1200" baseline="-25000" dirty="0"/>
                <a:t>n-1</a:t>
              </a:r>
            </a:p>
          </p:txBody>
        </p:sp>
        <p:sp>
          <p:nvSpPr>
            <p:cNvPr id="114" name="Textfeld 113"/>
            <p:cNvSpPr txBox="1"/>
            <p:nvPr/>
          </p:nvSpPr>
          <p:spPr>
            <a:xfrm>
              <a:off x="2135560" y="1916832"/>
              <a:ext cx="382412" cy="357105"/>
            </a:xfrm>
            <a:prstGeom prst="rect">
              <a:avLst/>
            </a:prstGeom>
            <a:noFill/>
          </p:spPr>
          <p:txBody>
            <a:bodyPr wrap="none" rtlCol="0">
              <a:spAutoFit/>
            </a:bodyPr>
            <a:lstStyle/>
            <a:p>
              <a:r>
                <a:rPr lang="de-DE" sz="1200" dirty="0" err="1"/>
                <a:t>x</a:t>
              </a:r>
              <a:r>
                <a:rPr lang="de-DE" sz="1200" baseline="-25000" dirty="0" err="1"/>
                <a:t>n</a:t>
              </a:r>
              <a:endParaRPr lang="de-DE" sz="1200" baseline="-25000" dirty="0"/>
            </a:p>
          </p:txBody>
        </p:sp>
        <p:cxnSp>
          <p:nvCxnSpPr>
            <p:cNvPr id="115" name="Gerade Verbindung mit Pfeil 114"/>
            <p:cNvCxnSpPr>
              <a:cxnSpLocks/>
              <a:stCxn id="116" idx="0"/>
              <a:endCxn id="77" idx="4"/>
            </p:cNvCxnSpPr>
            <p:nvPr/>
          </p:nvCxnSpPr>
          <p:spPr bwMode="auto">
            <a:xfrm flipV="1">
              <a:off x="4006058" y="4218808"/>
              <a:ext cx="570" cy="578344"/>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16" name="Ellipse 115"/>
            <p:cNvSpPr>
              <a:spLocks/>
            </p:cNvSpPr>
            <p:nvPr/>
          </p:nvSpPr>
          <p:spPr bwMode="auto">
            <a:xfrm>
              <a:off x="3791744" y="4797152"/>
              <a:ext cx="428628" cy="428628"/>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sz="1200" dirty="0">
                  <a:solidFill>
                    <a:schemeClr val="tx1"/>
                  </a:solidFill>
                  <a:latin typeface="Arial" charset="0"/>
                </a:rPr>
                <a:t>a</a:t>
              </a:r>
              <a:r>
                <a:rPr lang="de-DE" sz="1200" baseline="-25000" dirty="0">
                  <a:solidFill>
                    <a:schemeClr val="tx1"/>
                  </a:solidFill>
                  <a:latin typeface="Arial" charset="0"/>
                </a:rPr>
                <a:t>n</a:t>
              </a:r>
              <a:endParaRPr kumimoji="0" lang="de-DE" sz="1200" b="0" i="0" u="none" strike="noStrike" cap="none" normalizeH="0" baseline="-25000" dirty="0">
                <a:ln>
                  <a:noFill/>
                </a:ln>
                <a:solidFill>
                  <a:schemeClr val="tx1"/>
                </a:solidFill>
                <a:effectLst/>
                <a:latin typeface="Arial" charset="0"/>
              </a:endParaRPr>
            </a:p>
          </p:txBody>
        </p:sp>
        <p:sp>
          <p:nvSpPr>
            <p:cNvPr id="117" name="Textfeld 116"/>
            <p:cNvSpPr txBox="1"/>
            <p:nvPr/>
          </p:nvSpPr>
          <p:spPr>
            <a:xfrm>
              <a:off x="4079776" y="3645024"/>
              <a:ext cx="372987" cy="357105"/>
            </a:xfrm>
            <a:prstGeom prst="rect">
              <a:avLst/>
            </a:prstGeom>
            <a:noFill/>
          </p:spPr>
          <p:txBody>
            <a:bodyPr wrap="square" rtlCol="0">
              <a:spAutoFit/>
            </a:bodyPr>
            <a:lstStyle/>
            <a:p>
              <a:r>
                <a:rPr lang="de-DE" sz="1200" dirty="0"/>
                <a:t>+</a:t>
              </a:r>
              <a:endParaRPr lang="de-DE" sz="1200" baseline="-25000" dirty="0"/>
            </a:p>
          </p:txBody>
        </p:sp>
        <p:sp>
          <p:nvSpPr>
            <p:cNvPr id="118" name="Textfeld 117"/>
            <p:cNvSpPr txBox="1"/>
            <p:nvPr/>
          </p:nvSpPr>
          <p:spPr>
            <a:xfrm>
              <a:off x="6023992" y="3645024"/>
              <a:ext cx="360040" cy="357105"/>
            </a:xfrm>
            <a:prstGeom prst="rect">
              <a:avLst/>
            </a:prstGeom>
            <a:noFill/>
          </p:spPr>
          <p:txBody>
            <a:bodyPr wrap="square" rtlCol="0">
              <a:spAutoFit/>
            </a:bodyPr>
            <a:lstStyle/>
            <a:p>
              <a:r>
                <a:rPr lang="de-DE" sz="1200" dirty="0"/>
                <a:t>+</a:t>
              </a:r>
              <a:endParaRPr lang="de-DE" sz="1200" baseline="-25000" dirty="0"/>
            </a:p>
          </p:txBody>
        </p:sp>
        <p:sp>
          <p:nvSpPr>
            <p:cNvPr id="119" name="Textfeld 118"/>
            <p:cNvSpPr txBox="1"/>
            <p:nvPr/>
          </p:nvSpPr>
          <p:spPr>
            <a:xfrm>
              <a:off x="8508525" y="3643314"/>
              <a:ext cx="444995" cy="357105"/>
            </a:xfrm>
            <a:prstGeom prst="rect">
              <a:avLst/>
            </a:prstGeom>
            <a:noFill/>
          </p:spPr>
          <p:txBody>
            <a:bodyPr wrap="square" rtlCol="0">
              <a:spAutoFit/>
            </a:bodyPr>
            <a:lstStyle/>
            <a:p>
              <a:r>
                <a:rPr lang="de-DE" sz="1200" dirty="0"/>
                <a:t>+</a:t>
              </a:r>
              <a:endParaRPr lang="de-DE" sz="1200" baseline="-25000" dirty="0"/>
            </a:p>
          </p:txBody>
        </p:sp>
        <p:sp>
          <p:nvSpPr>
            <p:cNvPr id="120" name="Textfeld 119"/>
            <p:cNvSpPr txBox="1"/>
            <p:nvPr/>
          </p:nvSpPr>
          <p:spPr>
            <a:xfrm>
              <a:off x="10413539" y="3643314"/>
              <a:ext cx="444995" cy="357105"/>
            </a:xfrm>
            <a:prstGeom prst="rect">
              <a:avLst/>
            </a:prstGeom>
            <a:noFill/>
          </p:spPr>
          <p:txBody>
            <a:bodyPr wrap="square" rtlCol="0">
              <a:spAutoFit/>
            </a:bodyPr>
            <a:lstStyle/>
            <a:p>
              <a:r>
                <a:rPr lang="de-DE" sz="1200" dirty="0"/>
                <a:t>+</a:t>
              </a:r>
              <a:endParaRPr lang="de-DE" sz="1200" baseline="-25000" dirty="0"/>
            </a:p>
          </p:txBody>
        </p:sp>
        <p:sp>
          <p:nvSpPr>
            <p:cNvPr id="121" name="Textfeld 120"/>
            <p:cNvSpPr txBox="1"/>
            <p:nvPr/>
          </p:nvSpPr>
          <p:spPr>
            <a:xfrm>
              <a:off x="3524232" y="3714752"/>
              <a:ext cx="267512" cy="357105"/>
            </a:xfrm>
            <a:prstGeom prst="rect">
              <a:avLst/>
            </a:prstGeom>
            <a:noFill/>
          </p:spPr>
          <p:txBody>
            <a:bodyPr wrap="square" rtlCol="0">
              <a:spAutoFit/>
            </a:bodyPr>
            <a:lstStyle/>
            <a:p>
              <a:r>
                <a:rPr lang="de-DE" sz="1200" dirty="0"/>
                <a:t>+</a:t>
              </a:r>
              <a:endParaRPr lang="de-DE" sz="1200" baseline="-25000" dirty="0"/>
            </a:p>
          </p:txBody>
        </p:sp>
        <p:sp>
          <p:nvSpPr>
            <p:cNvPr id="122" name="Textfeld 121"/>
            <p:cNvSpPr txBox="1"/>
            <p:nvPr/>
          </p:nvSpPr>
          <p:spPr>
            <a:xfrm>
              <a:off x="5519936" y="3645024"/>
              <a:ext cx="444995" cy="357105"/>
            </a:xfrm>
            <a:prstGeom prst="rect">
              <a:avLst/>
            </a:prstGeom>
            <a:noFill/>
          </p:spPr>
          <p:txBody>
            <a:bodyPr wrap="square" rtlCol="0">
              <a:spAutoFit/>
            </a:bodyPr>
            <a:lstStyle/>
            <a:p>
              <a:r>
                <a:rPr lang="de-DE" sz="1200" dirty="0"/>
                <a:t>+</a:t>
              </a:r>
              <a:endParaRPr lang="de-DE" sz="1200" baseline="-25000" dirty="0"/>
            </a:p>
          </p:txBody>
        </p:sp>
        <p:sp>
          <p:nvSpPr>
            <p:cNvPr id="123" name="Textfeld 122"/>
            <p:cNvSpPr txBox="1"/>
            <p:nvPr/>
          </p:nvSpPr>
          <p:spPr>
            <a:xfrm>
              <a:off x="8112224" y="3645024"/>
              <a:ext cx="444995" cy="357105"/>
            </a:xfrm>
            <a:prstGeom prst="rect">
              <a:avLst/>
            </a:prstGeom>
            <a:noFill/>
          </p:spPr>
          <p:txBody>
            <a:bodyPr wrap="square" rtlCol="0">
              <a:spAutoFit/>
            </a:bodyPr>
            <a:lstStyle/>
            <a:p>
              <a:r>
                <a:rPr lang="de-DE" sz="1200" dirty="0"/>
                <a:t>+</a:t>
              </a:r>
              <a:endParaRPr lang="de-DE" sz="1200" baseline="-25000" dirty="0"/>
            </a:p>
          </p:txBody>
        </p:sp>
        <p:sp>
          <p:nvSpPr>
            <p:cNvPr id="124" name="Textfeld 123"/>
            <p:cNvSpPr txBox="1"/>
            <p:nvPr/>
          </p:nvSpPr>
          <p:spPr>
            <a:xfrm>
              <a:off x="10056440" y="3645024"/>
              <a:ext cx="288031" cy="357105"/>
            </a:xfrm>
            <a:prstGeom prst="rect">
              <a:avLst/>
            </a:prstGeom>
            <a:noFill/>
          </p:spPr>
          <p:txBody>
            <a:bodyPr wrap="square" rtlCol="0">
              <a:spAutoFit/>
            </a:bodyPr>
            <a:lstStyle/>
            <a:p>
              <a:r>
                <a:rPr lang="de-DE" sz="1200" dirty="0"/>
                <a:t>+</a:t>
              </a:r>
              <a:endParaRPr lang="de-DE" sz="1200" baseline="-25000" dirty="0"/>
            </a:p>
          </p:txBody>
        </p:sp>
        <p:sp>
          <p:nvSpPr>
            <p:cNvPr id="125" name="Textfeld 124"/>
            <p:cNvSpPr txBox="1"/>
            <p:nvPr/>
          </p:nvSpPr>
          <p:spPr>
            <a:xfrm>
              <a:off x="3650741" y="4143380"/>
              <a:ext cx="285019" cy="357105"/>
            </a:xfrm>
            <a:prstGeom prst="rect">
              <a:avLst/>
            </a:prstGeom>
            <a:noFill/>
          </p:spPr>
          <p:txBody>
            <a:bodyPr wrap="square" rtlCol="0">
              <a:spAutoFit/>
            </a:bodyPr>
            <a:lstStyle/>
            <a:p>
              <a:r>
                <a:rPr lang="de-DE" sz="1200" dirty="0"/>
                <a:t>-</a:t>
              </a:r>
              <a:endParaRPr lang="de-DE" sz="1200" baseline="-25000" dirty="0"/>
            </a:p>
          </p:txBody>
        </p:sp>
        <p:sp>
          <p:nvSpPr>
            <p:cNvPr id="126" name="Textfeld 125"/>
            <p:cNvSpPr txBox="1"/>
            <p:nvPr/>
          </p:nvSpPr>
          <p:spPr>
            <a:xfrm>
              <a:off x="5519936" y="4077072"/>
              <a:ext cx="288031" cy="357105"/>
            </a:xfrm>
            <a:prstGeom prst="rect">
              <a:avLst/>
            </a:prstGeom>
            <a:noFill/>
          </p:spPr>
          <p:txBody>
            <a:bodyPr wrap="square" rtlCol="0">
              <a:spAutoFit/>
            </a:bodyPr>
            <a:lstStyle/>
            <a:p>
              <a:r>
                <a:rPr lang="de-DE" sz="1200" dirty="0"/>
                <a:t>-</a:t>
              </a:r>
              <a:endParaRPr lang="de-DE" sz="1200" baseline="-25000" dirty="0"/>
            </a:p>
          </p:txBody>
        </p:sp>
        <p:sp>
          <p:nvSpPr>
            <p:cNvPr id="127" name="Textfeld 126"/>
            <p:cNvSpPr txBox="1"/>
            <p:nvPr/>
          </p:nvSpPr>
          <p:spPr>
            <a:xfrm>
              <a:off x="8032272" y="4143380"/>
              <a:ext cx="444995" cy="357105"/>
            </a:xfrm>
            <a:prstGeom prst="rect">
              <a:avLst/>
            </a:prstGeom>
            <a:noFill/>
          </p:spPr>
          <p:txBody>
            <a:bodyPr wrap="square" rtlCol="0">
              <a:spAutoFit/>
            </a:bodyPr>
            <a:lstStyle/>
            <a:p>
              <a:r>
                <a:rPr lang="de-DE" sz="1200" dirty="0"/>
                <a:t>-</a:t>
              </a:r>
              <a:endParaRPr lang="de-DE" sz="1200" baseline="-25000" dirty="0"/>
            </a:p>
          </p:txBody>
        </p:sp>
        <p:cxnSp>
          <p:nvCxnSpPr>
            <p:cNvPr id="128" name="Gerade Verbindung mit Pfeil 127"/>
            <p:cNvCxnSpPr>
              <a:cxnSpLocks/>
              <a:stCxn id="129" idx="0"/>
              <a:endCxn id="85" idx="4"/>
            </p:cNvCxnSpPr>
            <p:nvPr/>
          </p:nvCxnSpPr>
          <p:spPr bwMode="auto">
            <a:xfrm flipV="1">
              <a:off x="5950274" y="4218808"/>
              <a:ext cx="570" cy="650352"/>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29" name="Ellipse 128"/>
            <p:cNvSpPr>
              <a:spLocks/>
            </p:cNvSpPr>
            <p:nvPr/>
          </p:nvSpPr>
          <p:spPr bwMode="auto">
            <a:xfrm>
              <a:off x="5735960" y="4869160"/>
              <a:ext cx="428628" cy="428628"/>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200" b="0" i="0" u="none" strike="noStrike" cap="none" normalizeH="0" baseline="0" dirty="0">
                  <a:ln>
                    <a:noFill/>
                  </a:ln>
                  <a:solidFill>
                    <a:schemeClr val="tx1"/>
                  </a:solidFill>
                  <a:effectLst/>
                  <a:latin typeface="Arial" charset="0"/>
                </a:rPr>
                <a:t>a</a:t>
              </a:r>
              <a:r>
                <a:rPr kumimoji="0" lang="de-DE" sz="1200" b="0" i="0" u="none" strike="noStrike" cap="none" normalizeH="0" baseline="-25000" dirty="0">
                  <a:ln>
                    <a:noFill/>
                  </a:ln>
                  <a:solidFill>
                    <a:schemeClr val="tx1"/>
                  </a:solidFill>
                  <a:effectLst/>
                  <a:latin typeface="Arial" charset="0"/>
                </a:rPr>
                <a:t>n-1</a:t>
              </a:r>
            </a:p>
          </p:txBody>
        </p:sp>
        <p:cxnSp>
          <p:nvCxnSpPr>
            <p:cNvPr id="130" name="Gerade Verbindung mit Pfeil 129"/>
            <p:cNvCxnSpPr>
              <a:cxnSpLocks/>
              <a:endCxn id="129" idx="4"/>
            </p:cNvCxnSpPr>
            <p:nvPr/>
          </p:nvCxnSpPr>
          <p:spPr bwMode="auto">
            <a:xfrm flipH="1" flipV="1">
              <a:off x="5950274" y="5297788"/>
              <a:ext cx="1710" cy="507476"/>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131" name="Gerade Verbindung mit Pfeil 130"/>
            <p:cNvCxnSpPr>
              <a:cxnSpLocks/>
              <a:stCxn id="132" idx="0"/>
              <a:endCxn id="93" idx="4"/>
            </p:cNvCxnSpPr>
            <p:nvPr/>
          </p:nvCxnSpPr>
          <p:spPr bwMode="auto">
            <a:xfrm flipV="1">
              <a:off x="8470554" y="4218808"/>
              <a:ext cx="570" cy="650352"/>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32" name="Ellipse 131"/>
            <p:cNvSpPr>
              <a:spLocks/>
            </p:cNvSpPr>
            <p:nvPr/>
          </p:nvSpPr>
          <p:spPr bwMode="auto">
            <a:xfrm>
              <a:off x="8256240" y="4869160"/>
              <a:ext cx="428628" cy="428628"/>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200" b="0" i="0" u="none" strike="noStrike" cap="none" normalizeH="0" baseline="0" dirty="0">
                  <a:ln>
                    <a:noFill/>
                  </a:ln>
                  <a:solidFill>
                    <a:schemeClr val="tx1"/>
                  </a:solidFill>
                  <a:effectLst/>
                  <a:latin typeface="Arial" charset="0"/>
                </a:rPr>
                <a:t>a</a:t>
              </a:r>
              <a:r>
                <a:rPr kumimoji="0" lang="de-DE" sz="1200" b="0" i="0" u="none" strike="noStrike" cap="none" normalizeH="0" baseline="-25000" dirty="0">
                  <a:ln>
                    <a:noFill/>
                  </a:ln>
                  <a:solidFill>
                    <a:schemeClr val="tx1"/>
                  </a:solidFill>
                  <a:effectLst/>
                  <a:latin typeface="Arial" charset="0"/>
                </a:rPr>
                <a:t>1</a:t>
              </a:r>
            </a:p>
          </p:txBody>
        </p:sp>
        <p:cxnSp>
          <p:nvCxnSpPr>
            <p:cNvPr id="133" name="Gerade Verbindung mit Pfeil 132"/>
            <p:cNvCxnSpPr>
              <a:cxnSpLocks/>
              <a:endCxn id="132" idx="4"/>
            </p:cNvCxnSpPr>
            <p:nvPr/>
          </p:nvCxnSpPr>
          <p:spPr bwMode="auto">
            <a:xfrm flipH="1" flipV="1">
              <a:off x="8470554" y="5297788"/>
              <a:ext cx="7773" cy="487873"/>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134" name="Rechteck 133"/>
            <p:cNvSpPr>
              <a:spLocks/>
            </p:cNvSpPr>
            <p:nvPr/>
          </p:nvSpPr>
          <p:spPr bwMode="auto">
            <a:xfrm>
              <a:off x="4655840" y="5589240"/>
              <a:ext cx="571504" cy="428628"/>
            </a:xfrm>
            <a:prstGeom prst="rect">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200" b="0" i="0" u="none" strike="noStrike" cap="none" normalizeH="0" baseline="0" dirty="0">
                  <a:ln>
                    <a:noFill/>
                  </a:ln>
                  <a:solidFill>
                    <a:schemeClr val="tx1"/>
                  </a:solidFill>
                  <a:effectLst/>
                  <a:latin typeface="Arial" charset="0"/>
                </a:rPr>
                <a:t>z</a:t>
              </a:r>
              <a:r>
                <a:rPr kumimoji="0" lang="de-DE" sz="1200" b="0" i="0" u="none" strike="noStrike" cap="none" normalizeH="0" baseline="30000" dirty="0">
                  <a:ln>
                    <a:noFill/>
                  </a:ln>
                  <a:solidFill>
                    <a:schemeClr val="tx1"/>
                  </a:solidFill>
                  <a:effectLst/>
                  <a:latin typeface="Arial" charset="0"/>
                </a:rPr>
                <a:t>-1</a:t>
              </a:r>
            </a:p>
          </p:txBody>
        </p:sp>
        <p:sp>
          <p:nvSpPr>
            <p:cNvPr id="135" name="Rechteck 134"/>
            <p:cNvSpPr>
              <a:spLocks/>
            </p:cNvSpPr>
            <p:nvPr/>
          </p:nvSpPr>
          <p:spPr bwMode="auto">
            <a:xfrm>
              <a:off x="6528048" y="5589240"/>
              <a:ext cx="571504" cy="428628"/>
            </a:xfrm>
            <a:prstGeom prst="rect">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200" b="0" i="0" u="none" strike="noStrike" cap="none" normalizeH="0" baseline="0" dirty="0">
                  <a:ln>
                    <a:noFill/>
                  </a:ln>
                  <a:solidFill>
                    <a:schemeClr val="tx1"/>
                  </a:solidFill>
                  <a:effectLst/>
                  <a:latin typeface="Arial" charset="0"/>
                </a:rPr>
                <a:t>z</a:t>
              </a:r>
              <a:r>
                <a:rPr kumimoji="0" lang="de-DE" sz="1200" b="0" i="0" u="none" strike="noStrike" cap="none" normalizeH="0" baseline="30000" dirty="0">
                  <a:ln>
                    <a:noFill/>
                  </a:ln>
                  <a:solidFill>
                    <a:schemeClr val="tx1"/>
                  </a:solidFill>
                  <a:effectLst/>
                  <a:latin typeface="Arial" charset="0"/>
                </a:rPr>
                <a:t>-1</a:t>
              </a:r>
            </a:p>
          </p:txBody>
        </p:sp>
        <p:sp>
          <p:nvSpPr>
            <p:cNvPr id="136" name="Rechteck 135"/>
            <p:cNvSpPr>
              <a:spLocks/>
            </p:cNvSpPr>
            <p:nvPr/>
          </p:nvSpPr>
          <p:spPr bwMode="auto">
            <a:xfrm>
              <a:off x="9048328" y="5589240"/>
              <a:ext cx="571504" cy="428628"/>
            </a:xfrm>
            <a:prstGeom prst="rect">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200" b="0" i="0" u="none" strike="noStrike" cap="none" normalizeH="0" baseline="0" dirty="0">
                  <a:ln>
                    <a:noFill/>
                  </a:ln>
                  <a:solidFill>
                    <a:schemeClr val="tx1"/>
                  </a:solidFill>
                  <a:effectLst/>
                  <a:latin typeface="Arial" charset="0"/>
                </a:rPr>
                <a:t>z</a:t>
              </a:r>
              <a:r>
                <a:rPr kumimoji="0" lang="de-DE" sz="1200" b="0" i="0" u="none" strike="noStrike" cap="none" normalizeH="0" baseline="30000" dirty="0">
                  <a:ln>
                    <a:noFill/>
                  </a:ln>
                  <a:solidFill>
                    <a:schemeClr val="tx1"/>
                  </a:solidFill>
                  <a:effectLst/>
                  <a:latin typeface="Arial" charset="0"/>
                </a:rPr>
                <a:t>-1</a:t>
              </a:r>
            </a:p>
          </p:txBody>
        </p:sp>
        <p:cxnSp>
          <p:nvCxnSpPr>
            <p:cNvPr id="137" name="Gerade Verbindung mit Pfeil 136"/>
            <p:cNvCxnSpPr>
              <a:cxnSpLocks/>
              <a:endCxn id="134" idx="3"/>
            </p:cNvCxnSpPr>
            <p:nvPr/>
          </p:nvCxnSpPr>
          <p:spPr bwMode="auto">
            <a:xfrm flipH="1" flipV="1">
              <a:off x="5227344" y="5803554"/>
              <a:ext cx="724640" cy="1710"/>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138" name="Gerade Verbindung mit Pfeil 137"/>
            <p:cNvCxnSpPr>
              <a:cxnSpLocks/>
              <a:endCxn id="135" idx="3"/>
            </p:cNvCxnSpPr>
            <p:nvPr/>
          </p:nvCxnSpPr>
          <p:spPr bwMode="auto">
            <a:xfrm flipH="1" flipV="1">
              <a:off x="7099552" y="5803554"/>
              <a:ext cx="1372712" cy="1710"/>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grpSp>
          <p:nvGrpSpPr>
            <p:cNvPr id="139" name="Gruppieren 90"/>
            <p:cNvGrpSpPr>
              <a:grpSpLocks/>
            </p:cNvGrpSpPr>
            <p:nvPr/>
          </p:nvGrpSpPr>
          <p:grpSpPr>
            <a:xfrm>
              <a:off x="7620011" y="5357827"/>
              <a:ext cx="428628" cy="904881"/>
              <a:chOff x="5072066" y="4167193"/>
              <a:chExt cx="428628" cy="904881"/>
            </a:xfrm>
          </p:grpSpPr>
          <p:sp>
            <p:nvSpPr>
              <p:cNvPr id="145" name="Flussdiagramm: Lochstreifen 144"/>
              <p:cNvSpPr/>
              <p:nvPr/>
            </p:nvSpPr>
            <p:spPr bwMode="auto">
              <a:xfrm rot="16200000">
                <a:off x="5089926" y="4554150"/>
                <a:ext cx="392909" cy="142876"/>
              </a:xfrm>
              <a:prstGeom prst="flowChartPunchedTape">
                <a:avLst/>
              </a:prstGeom>
              <a:solidFill>
                <a:srgbClr val="FFFFFF"/>
              </a:solidFill>
              <a:ln>
                <a:solidFill>
                  <a:srgbClr val="0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charset="0"/>
                </a:endParaRPr>
              </a:p>
            </p:txBody>
          </p:sp>
          <p:sp>
            <p:nvSpPr>
              <p:cNvPr id="146" name="Rechteck 145"/>
              <p:cNvSpPr/>
              <p:nvPr/>
            </p:nvSpPr>
            <p:spPr bwMode="auto">
              <a:xfrm>
                <a:off x="5072066" y="4167193"/>
                <a:ext cx="428628" cy="285752"/>
              </a:xfrm>
              <a:prstGeom prst="rect">
                <a:avLst/>
              </a:prstGeom>
              <a:solidFill>
                <a:srgbClr val="FFFFFF"/>
              </a:solidFill>
              <a:ln w="9525" cap="flat" cmpd="sng" algn="ctr">
                <a:no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charset="0"/>
                </a:endParaRPr>
              </a:p>
            </p:txBody>
          </p:sp>
          <p:sp>
            <p:nvSpPr>
              <p:cNvPr id="147" name="Rechteck 146"/>
              <p:cNvSpPr/>
              <p:nvPr/>
            </p:nvSpPr>
            <p:spPr bwMode="auto">
              <a:xfrm>
                <a:off x="5072066" y="4786322"/>
                <a:ext cx="428628" cy="285752"/>
              </a:xfrm>
              <a:prstGeom prst="rect">
                <a:avLst/>
              </a:prstGeom>
              <a:solidFill>
                <a:srgbClr val="FFFFFF"/>
              </a:solidFill>
              <a:ln w="9525" cap="flat" cmpd="sng" algn="ctr">
                <a:no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charset="0"/>
                </a:endParaRPr>
              </a:p>
            </p:txBody>
          </p:sp>
        </p:grpSp>
        <p:cxnSp>
          <p:nvCxnSpPr>
            <p:cNvPr id="140" name="Gerade Verbindung mit Pfeil 139"/>
            <p:cNvCxnSpPr>
              <a:cxnSpLocks/>
              <a:stCxn id="135" idx="1"/>
            </p:cNvCxnSpPr>
            <p:nvPr/>
          </p:nvCxnSpPr>
          <p:spPr bwMode="auto">
            <a:xfrm flipH="1">
              <a:off x="5951984" y="5803554"/>
              <a:ext cx="576064" cy="1710"/>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1" name="Gerade Verbindung mit Pfeil 140"/>
            <p:cNvCxnSpPr>
              <a:cxnSpLocks/>
              <a:stCxn id="136" idx="1"/>
            </p:cNvCxnSpPr>
            <p:nvPr/>
          </p:nvCxnSpPr>
          <p:spPr bwMode="auto">
            <a:xfrm flipH="1">
              <a:off x="8472264" y="5803554"/>
              <a:ext cx="576064" cy="1710"/>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2" name="Form 101"/>
            <p:cNvCxnSpPr>
              <a:cxnSpLocks/>
              <a:stCxn id="134" idx="1"/>
              <a:endCxn id="116" idx="4"/>
            </p:cNvCxnSpPr>
            <p:nvPr/>
          </p:nvCxnSpPr>
          <p:spPr bwMode="auto">
            <a:xfrm rot="10800000">
              <a:off x="4006058" y="5225780"/>
              <a:ext cx="649782" cy="577774"/>
            </a:xfrm>
            <a:prstGeom prst="bentConnector2">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3" name="Form 104"/>
            <p:cNvCxnSpPr>
              <a:cxnSpLocks/>
              <a:endCxn id="136" idx="3"/>
            </p:cNvCxnSpPr>
            <p:nvPr/>
          </p:nvCxnSpPr>
          <p:spPr bwMode="auto">
            <a:xfrm rot="5400000">
              <a:off x="9429332" y="4279543"/>
              <a:ext cx="1714511" cy="1333510"/>
            </a:xfrm>
            <a:prstGeom prst="bentConnector2">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144" name="Rectangle 3"/>
            <p:cNvSpPr txBox="1">
              <a:spLocks noChangeArrowheads="1"/>
            </p:cNvSpPr>
            <p:nvPr/>
          </p:nvSpPr>
          <p:spPr bwMode="auto">
            <a:xfrm>
              <a:off x="263352" y="5301208"/>
              <a:ext cx="2000220" cy="107157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R="0" lvl="0" algn="l" defTabSz="915988" rtl="0" eaLnBrk="0" fontAlgn="base" latinLnBrk="0" hangingPunct="0">
                <a:lnSpc>
                  <a:spcPct val="100000"/>
                </a:lnSpc>
                <a:spcBef>
                  <a:spcPct val="20000"/>
                </a:spcBef>
                <a:spcAft>
                  <a:spcPct val="20000"/>
                </a:spcAft>
                <a:buClrTx/>
                <a:buSzTx/>
                <a:buFontTx/>
                <a:buNone/>
                <a:tabLst>
                  <a:tab pos="271463" algn="l"/>
                </a:tabLst>
                <a:defRPr/>
              </a:pPr>
              <a:r>
                <a:rPr kumimoji="0" lang="de-DE" sz="1200" b="1" i="1" u="none" strike="noStrike" kern="0" cap="none" spc="0" normalizeH="0" baseline="0" noProof="0" dirty="0">
                  <a:ln>
                    <a:noFill/>
                  </a:ln>
                  <a:solidFill>
                    <a:schemeClr val="tx1"/>
                  </a:solidFill>
                  <a:effectLst/>
                  <a:uLnTx/>
                  <a:uFillTx/>
                </a:rPr>
                <a:t>I	</a:t>
              </a:r>
              <a:r>
                <a:rPr lang="de-DE" sz="1200" kern="0" dirty="0" err="1"/>
                <a:t>nfi</a:t>
              </a:r>
              <a:r>
                <a:rPr kumimoji="0" lang="de-DE" sz="1200" b="0" i="0" u="none" strike="noStrike" kern="0" cap="none" spc="0" normalizeH="0" baseline="0" noProof="0" dirty="0" err="1">
                  <a:ln>
                    <a:noFill/>
                  </a:ln>
                  <a:solidFill>
                    <a:schemeClr val="tx1"/>
                  </a:solidFill>
                  <a:effectLst/>
                  <a:uLnTx/>
                  <a:uFillTx/>
                </a:rPr>
                <a:t>nite</a:t>
              </a:r>
              <a:r>
                <a:rPr kumimoji="0" lang="de-DE" sz="1200" b="0" i="0" u="none" strike="noStrike" kern="0" cap="none" spc="0" normalizeH="0" baseline="0" noProof="0" dirty="0">
                  <a:ln>
                    <a:noFill/>
                  </a:ln>
                  <a:solidFill>
                    <a:schemeClr val="tx1"/>
                  </a:solidFill>
                  <a:effectLst/>
                  <a:uLnTx/>
                  <a:uFillTx/>
                </a:rPr>
                <a:t/>
              </a:r>
              <a:br>
                <a:rPr kumimoji="0" lang="de-DE" sz="1200" b="0" i="0" u="none" strike="noStrike" kern="0" cap="none" spc="0" normalizeH="0" baseline="0" noProof="0" dirty="0">
                  <a:ln>
                    <a:noFill/>
                  </a:ln>
                  <a:solidFill>
                    <a:schemeClr val="tx1"/>
                  </a:solidFill>
                  <a:effectLst/>
                  <a:uLnTx/>
                  <a:uFillTx/>
                </a:rPr>
              </a:br>
              <a:r>
                <a:rPr kumimoji="0" lang="de-DE" sz="1200" b="1" i="1" u="none" strike="noStrike" kern="0" cap="none" spc="0" normalizeH="0" baseline="0" noProof="0" dirty="0">
                  <a:ln>
                    <a:noFill/>
                  </a:ln>
                  <a:solidFill>
                    <a:schemeClr val="tx1"/>
                  </a:solidFill>
                  <a:effectLst/>
                  <a:uLnTx/>
                  <a:uFillTx/>
                </a:rPr>
                <a:t>I </a:t>
              </a:r>
              <a:r>
                <a:rPr kumimoji="0" lang="de-DE" sz="1200" b="1" i="1" u="none" strike="noStrike" kern="0" cap="none" spc="0" normalizeH="0" baseline="0" noProof="0">
                  <a:ln>
                    <a:noFill/>
                  </a:ln>
                  <a:solidFill>
                    <a:schemeClr val="tx1"/>
                  </a:solidFill>
                  <a:effectLst/>
                  <a:uLnTx/>
                  <a:uFillTx/>
                </a:rPr>
                <a:t>	</a:t>
              </a:r>
              <a:r>
                <a:rPr lang="de-DE" sz="1200" kern="0"/>
                <a:t>mpulse</a:t>
              </a:r>
              <a:r>
                <a:rPr kumimoji="0" lang="de-DE" sz="1200" b="0" i="0" u="none" strike="noStrike" kern="0" cap="none" spc="0" normalizeH="0" baseline="0" noProof="0" dirty="0">
                  <a:ln>
                    <a:noFill/>
                  </a:ln>
                  <a:solidFill>
                    <a:schemeClr val="tx1"/>
                  </a:solidFill>
                  <a:effectLst/>
                  <a:uLnTx/>
                  <a:uFillTx/>
                </a:rPr>
                <a:t/>
              </a:r>
              <a:br>
                <a:rPr kumimoji="0" lang="de-DE" sz="1200" b="0" i="0" u="none" strike="noStrike" kern="0" cap="none" spc="0" normalizeH="0" baseline="0" noProof="0" dirty="0">
                  <a:ln>
                    <a:noFill/>
                  </a:ln>
                  <a:solidFill>
                    <a:schemeClr val="tx1"/>
                  </a:solidFill>
                  <a:effectLst/>
                  <a:uLnTx/>
                  <a:uFillTx/>
                </a:rPr>
              </a:br>
              <a:r>
                <a:rPr kumimoji="0" lang="de-DE" sz="1200" b="1" i="1" u="none" strike="noStrike" kern="0" cap="none" spc="0" normalizeH="0" baseline="0" noProof="0" dirty="0">
                  <a:ln>
                    <a:noFill/>
                  </a:ln>
                  <a:solidFill>
                    <a:schemeClr val="tx1"/>
                  </a:solidFill>
                  <a:effectLst/>
                  <a:uLnTx/>
                  <a:uFillTx/>
                </a:rPr>
                <a:t>R	</a:t>
              </a:r>
              <a:r>
                <a:rPr kumimoji="0" lang="de-DE" sz="1200" b="0" i="0" u="none" strike="noStrike" kern="0" cap="none" spc="0" normalizeH="0" baseline="0" noProof="0" dirty="0" err="1">
                  <a:ln>
                    <a:noFill/>
                  </a:ln>
                  <a:solidFill>
                    <a:schemeClr val="tx1"/>
                  </a:solidFill>
                  <a:effectLst/>
                  <a:uLnTx/>
                  <a:uFillTx/>
                </a:rPr>
                <a:t>esponse</a:t>
              </a:r>
              <a:r>
                <a:rPr kumimoji="0" lang="de-DE" sz="1200" b="0" i="0" u="none" strike="noStrike" kern="0" cap="none" spc="0" normalizeH="0" baseline="0" noProof="0" dirty="0">
                  <a:ln>
                    <a:noFill/>
                  </a:ln>
                  <a:solidFill>
                    <a:schemeClr val="tx1"/>
                  </a:solidFill>
                  <a:effectLst/>
                  <a:uLnTx/>
                  <a:uFillTx/>
                </a:rPr>
                <a:t>	</a:t>
              </a:r>
            </a:p>
          </p:txBody>
        </p:sp>
      </p:grpSp>
      <mc:AlternateContent xmlns:mc="http://schemas.openxmlformats.org/markup-compatibility/2006" xmlns:a14="http://schemas.microsoft.com/office/drawing/2010/main">
        <mc:Choice Requires="a14">
          <p:sp>
            <p:nvSpPr>
              <p:cNvPr id="154" name="Textfeld 153"/>
              <p:cNvSpPr txBox="1"/>
              <p:nvPr/>
            </p:nvSpPr>
            <p:spPr>
              <a:xfrm>
                <a:off x="3858963" y="5057388"/>
                <a:ext cx="3743228" cy="709618"/>
              </a:xfrm>
              <a:prstGeom prst="rect">
                <a:avLst/>
              </a:prstGeom>
            </p:spPr>
            <p:style>
              <a:lnRef idx="1">
                <a:schemeClr val="accent6"/>
              </a:lnRef>
              <a:fillRef idx="2">
                <a:schemeClr val="accent6"/>
              </a:fillRef>
              <a:effectRef idx="1">
                <a:schemeClr val="accent6"/>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2000" b="0" i="1" smtClean="0">
                          <a:latin typeface="Cambria Math" panose="02040503050406030204" pitchFamily="18" charset="0"/>
                        </a:rPr>
                        <m:t>𝐻</m:t>
                      </m:r>
                      <m:d>
                        <m:dPr>
                          <m:ctrlPr>
                            <a:rPr lang="de-DE" sz="2000" b="0" i="1" smtClean="0">
                              <a:latin typeface="Cambria Math" panose="02040503050406030204" pitchFamily="18" charset="0"/>
                            </a:rPr>
                          </m:ctrlPr>
                        </m:dPr>
                        <m:e>
                          <m:r>
                            <a:rPr lang="de-DE" sz="2000" b="0" i="1" smtClean="0">
                              <a:latin typeface="Cambria Math" panose="02040503050406030204" pitchFamily="18" charset="0"/>
                            </a:rPr>
                            <m:t>𝑧</m:t>
                          </m:r>
                        </m:e>
                      </m:d>
                      <m:r>
                        <a:rPr lang="pt-BR" sz="2000" i="1" smtClean="0">
                          <a:latin typeface="Cambria Math" panose="02040503050406030204" pitchFamily="18" charset="0"/>
                        </a:rPr>
                        <m:t>=</m:t>
                      </m:r>
                      <m:f>
                        <m:fPr>
                          <m:ctrlPr>
                            <a:rPr lang="de-DE" sz="2000" b="0" i="1" smtClean="0">
                              <a:latin typeface="Cambria Math" panose="02040503050406030204" pitchFamily="18" charset="0"/>
                            </a:rPr>
                          </m:ctrlPr>
                        </m:fPr>
                        <m:num>
                          <m:nary>
                            <m:naryPr>
                              <m:chr m:val="∑"/>
                              <m:ctrlPr>
                                <a:rPr lang="pt-BR" sz="2000" i="1" smtClean="0">
                                  <a:latin typeface="Cambria Math" panose="02040503050406030204" pitchFamily="18" charset="0"/>
                                </a:rPr>
                              </m:ctrlPr>
                            </m:naryPr>
                            <m:sub>
                              <m:r>
                                <m:rPr>
                                  <m:brk m:alnAt="23"/>
                                </m:rPr>
                                <a:rPr lang="de-DE" sz="2000" b="0" i="1" smtClean="0">
                                  <a:latin typeface="Cambria Math" panose="02040503050406030204" pitchFamily="18" charset="0"/>
                                </a:rPr>
                                <m:t>𝑖</m:t>
                              </m:r>
                              <m:r>
                                <a:rPr lang="pt-BR" sz="2000" i="1" smtClean="0">
                                  <a:latin typeface="Cambria Math" panose="02040503050406030204" pitchFamily="18" charset="0"/>
                                </a:rPr>
                                <m:t>=0</m:t>
                              </m:r>
                            </m:sub>
                            <m:sup>
                              <m:r>
                                <a:rPr lang="de-DE" sz="2000" b="0" i="1" smtClean="0">
                                  <a:latin typeface="Cambria Math" panose="02040503050406030204" pitchFamily="18" charset="0"/>
                                </a:rPr>
                                <m:t>𝑀</m:t>
                              </m:r>
                            </m:sup>
                            <m:e>
                              <m:sSub>
                                <m:sSubPr>
                                  <m:ctrlPr>
                                    <a:rPr lang="de-DE" sz="2000" b="0" i="1" smtClean="0">
                                      <a:latin typeface="Cambria Math" panose="02040503050406030204" pitchFamily="18" charset="0"/>
                                    </a:rPr>
                                  </m:ctrlPr>
                                </m:sSubPr>
                                <m:e>
                                  <m:r>
                                    <a:rPr lang="de-DE" sz="2000" b="0" i="1" smtClean="0">
                                      <a:latin typeface="Cambria Math" panose="02040503050406030204" pitchFamily="18" charset="0"/>
                                    </a:rPr>
                                    <m:t>𝑏</m:t>
                                  </m:r>
                                </m:e>
                                <m:sub>
                                  <m:r>
                                    <a:rPr lang="de-DE" sz="2000" b="0" i="1" smtClean="0">
                                      <a:latin typeface="Cambria Math" panose="02040503050406030204" pitchFamily="18" charset="0"/>
                                    </a:rPr>
                                    <m:t>𝑖</m:t>
                                  </m:r>
                                </m:sub>
                              </m:sSub>
                              <m:sSup>
                                <m:sSupPr>
                                  <m:ctrlPr>
                                    <a:rPr lang="de-DE" sz="2000" b="0" i="1" smtClean="0">
                                      <a:latin typeface="Cambria Math" panose="02040503050406030204" pitchFamily="18" charset="0"/>
                                    </a:rPr>
                                  </m:ctrlPr>
                                </m:sSupPr>
                                <m:e>
                                  <m:r>
                                    <a:rPr lang="de-DE" sz="2000" b="0" i="1" smtClean="0">
                                      <a:latin typeface="Cambria Math" panose="02040503050406030204" pitchFamily="18" charset="0"/>
                                    </a:rPr>
                                    <m:t>𝑧</m:t>
                                  </m:r>
                                </m:e>
                                <m:sup>
                                  <m:r>
                                    <a:rPr lang="de-DE" sz="2000" b="0" i="1" smtClean="0">
                                      <a:latin typeface="Cambria Math" panose="02040503050406030204" pitchFamily="18" charset="0"/>
                                    </a:rPr>
                                    <m:t>−</m:t>
                                  </m:r>
                                  <m:r>
                                    <a:rPr lang="de-DE" sz="2000" b="0" i="1" smtClean="0">
                                      <a:latin typeface="Cambria Math" panose="02040503050406030204" pitchFamily="18" charset="0"/>
                                    </a:rPr>
                                    <m:t>𝑖</m:t>
                                  </m:r>
                                </m:sup>
                              </m:sSup>
                            </m:e>
                          </m:nary>
                        </m:num>
                        <m:den>
                          <m:r>
                            <a:rPr lang="de-DE" sz="2000" b="0" i="1" smtClean="0">
                              <a:latin typeface="Cambria Math" panose="02040503050406030204" pitchFamily="18" charset="0"/>
                            </a:rPr>
                            <m:t>1+</m:t>
                          </m:r>
                          <m:nary>
                            <m:naryPr>
                              <m:chr m:val="∑"/>
                              <m:ctrlPr>
                                <a:rPr lang="pt-BR" sz="2000" i="1">
                                  <a:latin typeface="Cambria Math" panose="02040503050406030204" pitchFamily="18" charset="0"/>
                                </a:rPr>
                              </m:ctrlPr>
                            </m:naryPr>
                            <m:sub>
                              <m:r>
                                <m:rPr>
                                  <m:brk m:alnAt="23"/>
                                </m:rPr>
                                <a:rPr lang="de-DE" sz="2000" i="1">
                                  <a:latin typeface="Cambria Math" panose="02040503050406030204" pitchFamily="18" charset="0"/>
                                </a:rPr>
                                <m:t>𝑖</m:t>
                              </m:r>
                              <m:r>
                                <a:rPr lang="pt-BR" sz="2000" i="1">
                                  <a:latin typeface="Cambria Math" panose="02040503050406030204" pitchFamily="18" charset="0"/>
                                </a:rPr>
                                <m:t>=</m:t>
                              </m:r>
                              <m:r>
                                <a:rPr lang="de-DE" sz="2000" b="0" i="1" smtClean="0">
                                  <a:latin typeface="Cambria Math" panose="02040503050406030204" pitchFamily="18" charset="0"/>
                                </a:rPr>
                                <m:t>1</m:t>
                              </m:r>
                            </m:sub>
                            <m:sup>
                              <m:r>
                                <a:rPr lang="de-DE" sz="2000" b="0" i="1" smtClean="0">
                                  <a:latin typeface="Cambria Math" panose="02040503050406030204" pitchFamily="18" charset="0"/>
                                </a:rPr>
                                <m:t>𝑁</m:t>
                              </m:r>
                            </m:sup>
                            <m:e>
                              <m:sSub>
                                <m:sSubPr>
                                  <m:ctrlPr>
                                    <a:rPr lang="de-DE" sz="2000" b="0" i="1" smtClean="0">
                                      <a:latin typeface="Cambria Math" panose="02040503050406030204" pitchFamily="18" charset="0"/>
                                    </a:rPr>
                                  </m:ctrlPr>
                                </m:sSubPr>
                                <m:e>
                                  <m:r>
                                    <a:rPr lang="de-DE" sz="2000" b="0" i="1" smtClean="0">
                                      <a:latin typeface="Cambria Math" panose="02040503050406030204" pitchFamily="18" charset="0"/>
                                    </a:rPr>
                                    <m:t>𝑎</m:t>
                                  </m:r>
                                </m:e>
                                <m:sub>
                                  <m:r>
                                    <a:rPr lang="de-DE" sz="2000" b="0" i="1" smtClean="0">
                                      <a:latin typeface="Cambria Math" panose="02040503050406030204" pitchFamily="18" charset="0"/>
                                    </a:rPr>
                                    <m:t>𝑖</m:t>
                                  </m:r>
                                </m:sub>
                              </m:sSub>
                              <m:sSup>
                                <m:sSupPr>
                                  <m:ctrlPr>
                                    <a:rPr lang="de-DE" sz="2000" b="0" i="1" smtClean="0">
                                      <a:latin typeface="Cambria Math" panose="02040503050406030204" pitchFamily="18" charset="0"/>
                                    </a:rPr>
                                  </m:ctrlPr>
                                </m:sSupPr>
                                <m:e>
                                  <m:r>
                                    <a:rPr lang="de-DE" sz="2000" b="0" i="1" smtClean="0">
                                      <a:latin typeface="Cambria Math" panose="02040503050406030204" pitchFamily="18" charset="0"/>
                                    </a:rPr>
                                    <m:t>𝑧</m:t>
                                  </m:r>
                                </m:e>
                                <m:sup>
                                  <m:r>
                                    <a:rPr lang="de-DE" sz="2000" b="0" i="1" smtClean="0">
                                      <a:latin typeface="Cambria Math" panose="02040503050406030204" pitchFamily="18" charset="0"/>
                                    </a:rPr>
                                    <m:t>−</m:t>
                                  </m:r>
                                  <m:r>
                                    <a:rPr lang="de-DE" sz="2000" b="0" i="1" smtClean="0">
                                      <a:latin typeface="Cambria Math" panose="02040503050406030204" pitchFamily="18" charset="0"/>
                                    </a:rPr>
                                    <m:t>𝑖</m:t>
                                  </m:r>
                                </m:sup>
                              </m:sSup>
                            </m:e>
                          </m:nary>
                        </m:den>
                      </m:f>
                    </m:oMath>
                  </m:oMathPara>
                </a14:m>
                <a:endParaRPr lang="de-DE" sz="2000"/>
              </a:p>
            </p:txBody>
          </p:sp>
        </mc:Choice>
        <mc:Fallback xmlns="">
          <p:sp>
            <p:nvSpPr>
              <p:cNvPr id="154" name="Textfeld 153"/>
              <p:cNvSpPr txBox="1">
                <a:spLocks noRot="1" noChangeAspect="1" noMove="1" noResize="1" noEditPoints="1" noAdjustHandles="1" noChangeArrowheads="1" noChangeShapeType="1" noTextEdit="1"/>
              </p:cNvSpPr>
              <p:nvPr/>
            </p:nvSpPr>
            <p:spPr>
              <a:xfrm>
                <a:off x="3858963" y="5057388"/>
                <a:ext cx="3743228" cy="709618"/>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2924342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Data Processing and Logging</a:t>
            </a:r>
          </a:p>
          <a:p>
            <a:r>
              <a:rPr lang="de-DE" altLang="zh-CN" dirty="0" err="1" smtClean="0"/>
              <a:t>Differences</a:t>
            </a:r>
            <a:r>
              <a:rPr lang="de-DE" altLang="zh-CN" dirty="0" smtClean="0"/>
              <a:t> </a:t>
            </a:r>
            <a:r>
              <a:rPr lang="de-DE" altLang="zh-CN" dirty="0" err="1"/>
              <a:t>b</a:t>
            </a:r>
            <a:r>
              <a:rPr lang="de-DE" altLang="zh-CN" dirty="0" err="1" smtClean="0"/>
              <a:t>etween</a:t>
            </a:r>
            <a:r>
              <a:rPr lang="de-DE" altLang="zh-CN" dirty="0" smtClean="0"/>
              <a:t> IIR </a:t>
            </a:r>
            <a:r>
              <a:rPr lang="de-DE" altLang="zh-CN" dirty="0" err="1" smtClean="0"/>
              <a:t>and</a:t>
            </a:r>
            <a:r>
              <a:rPr lang="de-DE" altLang="zh-CN" dirty="0" smtClean="0"/>
              <a:t> FIR-filters	</a:t>
            </a:r>
            <a:endParaRPr lang="de-DE" altLang="zh-CN" dirty="0"/>
          </a:p>
        </p:txBody>
      </p:sp>
      <p:sp>
        <p:nvSpPr>
          <p:cNvPr id="4" name="Textplatzhalter 3"/>
          <p:cNvSpPr>
            <a:spLocks noGrp="1"/>
          </p:cNvSpPr>
          <p:nvPr>
            <p:ph type="body" sz="quarter" idx="10"/>
          </p:nvPr>
        </p:nvSpPr>
        <p:spPr>
          <a:xfrm>
            <a:off x="334800" y="980728"/>
            <a:ext cx="5542738" cy="4968552"/>
          </a:xfrm>
        </p:spPr>
        <p:txBody>
          <a:bodyPr/>
          <a:lstStyle/>
          <a:p>
            <a:pPr marL="0" indent="0" defTabSz="915988">
              <a:spcBef>
                <a:spcPct val="20000"/>
              </a:spcBef>
              <a:spcAft>
                <a:spcPct val="20000"/>
              </a:spcAft>
              <a:buNone/>
            </a:pPr>
            <a:r>
              <a:rPr lang="de-DE" b="1" dirty="0"/>
              <a:t>Advantages </a:t>
            </a:r>
            <a:r>
              <a:rPr lang="de-DE" b="1" dirty="0" err="1"/>
              <a:t>of</a:t>
            </a:r>
            <a:r>
              <a:rPr lang="de-DE" b="1" dirty="0"/>
              <a:t> IIR</a:t>
            </a:r>
          </a:p>
          <a:p>
            <a:pPr marL="190500" indent="-190500" defTabSz="915988">
              <a:spcBef>
                <a:spcPct val="20000"/>
              </a:spcBef>
              <a:spcAft>
                <a:spcPct val="20000"/>
              </a:spcAft>
            </a:pPr>
            <a:r>
              <a:rPr lang="de-DE" sz="1800" dirty="0" err="1"/>
              <a:t>To</a:t>
            </a:r>
            <a:r>
              <a:rPr lang="de-DE" sz="1800" dirty="0"/>
              <a:t> </a:t>
            </a:r>
            <a:r>
              <a:rPr lang="de-DE" sz="1800" dirty="0" err="1"/>
              <a:t>achieve</a:t>
            </a:r>
            <a:r>
              <a:rPr lang="de-DE" sz="1800" dirty="0"/>
              <a:t> </a:t>
            </a:r>
            <a:r>
              <a:rPr lang="de-DE" sz="1800" dirty="0" err="1"/>
              <a:t>certain</a:t>
            </a:r>
            <a:r>
              <a:rPr lang="de-DE" sz="1800" dirty="0"/>
              <a:t> </a:t>
            </a:r>
            <a:r>
              <a:rPr lang="de-DE" sz="1800" dirty="0" err="1"/>
              <a:t>filter</a:t>
            </a:r>
            <a:r>
              <a:rPr lang="de-DE" sz="1800" dirty="0"/>
              <a:t> </a:t>
            </a:r>
            <a:r>
              <a:rPr lang="de-DE" sz="1800" dirty="0" err="1"/>
              <a:t>effects</a:t>
            </a:r>
            <a:r>
              <a:rPr lang="de-DE" sz="1800" dirty="0"/>
              <a:t> </a:t>
            </a:r>
            <a:r>
              <a:rPr lang="de-DE" sz="1800" dirty="0" err="1"/>
              <a:t>lower</a:t>
            </a:r>
            <a:r>
              <a:rPr lang="de-DE" sz="1800" dirty="0"/>
              <a:t> </a:t>
            </a:r>
            <a:r>
              <a:rPr lang="de-DE" sz="1800" dirty="0" err="1"/>
              <a:t>filter</a:t>
            </a:r>
            <a:r>
              <a:rPr lang="de-DE" sz="1800" dirty="0"/>
              <a:t> </a:t>
            </a:r>
            <a:r>
              <a:rPr lang="de-DE" sz="1800" dirty="0" err="1"/>
              <a:t>depth</a:t>
            </a:r>
            <a:r>
              <a:rPr lang="de-DE" sz="1800" dirty="0"/>
              <a:t> </a:t>
            </a:r>
            <a:r>
              <a:rPr lang="de-DE" sz="1800" dirty="0" err="1"/>
              <a:t>required</a:t>
            </a:r>
            <a:endParaRPr lang="de-DE" sz="1800" dirty="0"/>
          </a:p>
          <a:p>
            <a:pPr marL="190500" indent="-190500" defTabSz="915988">
              <a:spcBef>
                <a:spcPct val="20000"/>
              </a:spcBef>
              <a:spcAft>
                <a:spcPct val="20000"/>
              </a:spcAft>
            </a:pPr>
            <a:r>
              <a:rPr lang="de-DE" sz="1800" dirty="0" err="1"/>
              <a:t>Lower</a:t>
            </a:r>
            <a:r>
              <a:rPr lang="de-DE" sz="1800" dirty="0"/>
              <a:t> </a:t>
            </a:r>
            <a:r>
              <a:rPr lang="de-DE" sz="1800" dirty="0" err="1"/>
              <a:t>filter</a:t>
            </a:r>
            <a:r>
              <a:rPr lang="de-DE" sz="1800" dirty="0"/>
              <a:t> </a:t>
            </a:r>
            <a:r>
              <a:rPr lang="de-DE" sz="1800" dirty="0" err="1"/>
              <a:t>depth</a:t>
            </a:r>
            <a:r>
              <a:rPr lang="de-DE" sz="1800" dirty="0"/>
              <a:t> </a:t>
            </a:r>
            <a:r>
              <a:rPr lang="de-DE" sz="1800" dirty="0" err="1"/>
              <a:t>results</a:t>
            </a:r>
            <a:r>
              <a:rPr lang="de-DE" sz="1800" dirty="0"/>
              <a:t> in </a:t>
            </a:r>
            <a:r>
              <a:rPr lang="de-DE" sz="1800" dirty="0" err="1"/>
              <a:t>less</a:t>
            </a:r>
            <a:r>
              <a:rPr lang="de-DE" sz="1800" dirty="0"/>
              <a:t> </a:t>
            </a:r>
            <a:r>
              <a:rPr lang="de-DE" sz="1800" dirty="0" err="1"/>
              <a:t>cpu</a:t>
            </a:r>
            <a:r>
              <a:rPr lang="de-DE" sz="1800" dirty="0"/>
              <a:t> </a:t>
            </a:r>
            <a:r>
              <a:rPr lang="de-DE" sz="1800" dirty="0" err="1"/>
              <a:t>and</a:t>
            </a:r>
            <a:r>
              <a:rPr lang="de-DE" sz="1800" dirty="0"/>
              <a:t> </a:t>
            </a:r>
            <a:r>
              <a:rPr lang="de-DE" sz="1800" dirty="0" err="1"/>
              <a:t>memory</a:t>
            </a:r>
            <a:r>
              <a:rPr lang="de-DE" sz="1800" dirty="0"/>
              <a:t> </a:t>
            </a:r>
            <a:r>
              <a:rPr lang="de-DE" sz="1800" dirty="0" err="1"/>
              <a:t>load</a:t>
            </a:r>
            <a:endParaRPr lang="de-DE" sz="1800" dirty="0"/>
          </a:p>
          <a:p>
            <a:pPr marL="190500" indent="-190500" defTabSz="915988">
              <a:spcBef>
                <a:spcPct val="20000"/>
              </a:spcBef>
              <a:spcAft>
                <a:spcPct val="20000"/>
              </a:spcAft>
            </a:pPr>
            <a:endParaRPr lang="de-DE" dirty="0"/>
          </a:p>
          <a:p>
            <a:pPr marL="0" indent="0" defTabSz="915988">
              <a:spcBef>
                <a:spcPct val="20000"/>
              </a:spcBef>
              <a:spcAft>
                <a:spcPct val="20000"/>
              </a:spcAft>
              <a:buNone/>
            </a:pPr>
            <a:r>
              <a:rPr lang="de-DE" b="1" dirty="0" err="1"/>
              <a:t>Disadvantages</a:t>
            </a:r>
            <a:r>
              <a:rPr lang="de-DE" b="1" dirty="0"/>
              <a:t> </a:t>
            </a:r>
            <a:r>
              <a:rPr lang="de-DE" b="1" dirty="0" err="1"/>
              <a:t>of</a:t>
            </a:r>
            <a:r>
              <a:rPr lang="de-DE" b="1" dirty="0"/>
              <a:t> IIR</a:t>
            </a:r>
          </a:p>
          <a:p>
            <a:pPr marL="190500" indent="-190500" defTabSz="915988">
              <a:spcBef>
                <a:spcPct val="20000"/>
              </a:spcBef>
              <a:spcAft>
                <a:spcPct val="20000"/>
              </a:spcAft>
            </a:pPr>
            <a:r>
              <a:rPr lang="de-DE" sz="1800" dirty="0" err="1"/>
              <a:t>Instability</a:t>
            </a:r>
            <a:r>
              <a:rPr lang="de-DE" sz="1800" dirty="0"/>
              <a:t> </a:t>
            </a:r>
            <a:r>
              <a:rPr lang="de-DE" sz="1800" dirty="0" err="1"/>
              <a:t>possible</a:t>
            </a:r>
            <a:r>
              <a:rPr lang="de-DE" sz="1800" dirty="0"/>
              <a:t> due </a:t>
            </a:r>
            <a:r>
              <a:rPr lang="de-DE" sz="1800" dirty="0" err="1"/>
              <a:t>to</a:t>
            </a:r>
            <a:r>
              <a:rPr lang="de-DE" sz="1800" dirty="0"/>
              <a:t> </a:t>
            </a:r>
            <a:r>
              <a:rPr lang="de-DE" sz="1800" dirty="0" err="1"/>
              <a:t>feedback</a:t>
            </a:r>
            <a:r>
              <a:rPr lang="de-DE" sz="1800" dirty="0"/>
              <a:t> </a:t>
            </a:r>
            <a:r>
              <a:rPr lang="de-DE" sz="1800" dirty="0" err="1"/>
              <a:t>loop</a:t>
            </a:r>
            <a:r>
              <a:rPr lang="de-DE" sz="1800" dirty="0"/>
              <a:t>. FIR </a:t>
            </a:r>
            <a:r>
              <a:rPr lang="de-DE" sz="1800" dirty="0" err="1"/>
              <a:t>filters</a:t>
            </a:r>
            <a:r>
              <a:rPr lang="de-DE" sz="1800" dirty="0"/>
              <a:t> </a:t>
            </a:r>
            <a:r>
              <a:rPr lang="de-DE" sz="1800" dirty="0" err="1"/>
              <a:t>are</a:t>
            </a:r>
            <a:r>
              <a:rPr lang="de-DE" sz="1800" dirty="0"/>
              <a:t> </a:t>
            </a:r>
            <a:r>
              <a:rPr lang="de-DE" sz="1800" dirty="0" err="1"/>
              <a:t>always</a:t>
            </a:r>
            <a:r>
              <a:rPr lang="de-DE" sz="1800" dirty="0"/>
              <a:t> </a:t>
            </a:r>
            <a:r>
              <a:rPr lang="de-DE" sz="1800" dirty="0" err="1"/>
              <a:t>stable</a:t>
            </a:r>
            <a:r>
              <a:rPr lang="de-DE" sz="1800" dirty="0"/>
              <a:t>.</a:t>
            </a:r>
          </a:p>
          <a:p>
            <a:pPr marL="190500" indent="-190500" defTabSz="915988">
              <a:spcBef>
                <a:spcPct val="20000"/>
              </a:spcBef>
              <a:spcAft>
                <a:spcPct val="20000"/>
              </a:spcAft>
            </a:pPr>
            <a:r>
              <a:rPr lang="de-DE" sz="1800" dirty="0"/>
              <a:t>IIR </a:t>
            </a:r>
            <a:r>
              <a:rPr lang="de-DE" sz="1800" dirty="0" err="1"/>
              <a:t>filters</a:t>
            </a:r>
            <a:r>
              <a:rPr lang="de-DE" sz="1800" dirty="0"/>
              <a:t> </a:t>
            </a:r>
            <a:r>
              <a:rPr lang="de-DE" sz="1800" dirty="0" err="1"/>
              <a:t>tend</a:t>
            </a:r>
            <a:r>
              <a:rPr lang="de-DE" sz="1800" dirty="0"/>
              <a:t> </a:t>
            </a:r>
            <a:r>
              <a:rPr lang="de-DE" sz="1800" dirty="0" err="1"/>
              <a:t>to</a:t>
            </a:r>
            <a:r>
              <a:rPr lang="de-DE" sz="1800" dirty="0"/>
              <a:t> </a:t>
            </a:r>
            <a:r>
              <a:rPr lang="de-DE" sz="1800" dirty="0" err="1"/>
              <a:t>overshoot</a:t>
            </a:r>
            <a:endParaRPr lang="de-DE" sz="1800" dirty="0"/>
          </a:p>
          <a:p>
            <a:pPr marL="190500" indent="-190500" defTabSz="915988">
              <a:spcBef>
                <a:spcPct val="20000"/>
              </a:spcBef>
              <a:spcAft>
                <a:spcPct val="20000"/>
              </a:spcAft>
            </a:pPr>
            <a:r>
              <a:rPr lang="de-DE" sz="1800" dirty="0"/>
              <a:t>IIR Filter </a:t>
            </a:r>
            <a:r>
              <a:rPr lang="de-DE" sz="1800" dirty="0" err="1"/>
              <a:t>don‘t</a:t>
            </a:r>
            <a:r>
              <a:rPr lang="de-DE" sz="1800" dirty="0"/>
              <a:t> </a:t>
            </a:r>
            <a:r>
              <a:rPr lang="de-DE" sz="1800" dirty="0" err="1"/>
              <a:t>have</a:t>
            </a:r>
            <a:r>
              <a:rPr lang="de-DE" sz="1800" dirty="0"/>
              <a:t> a linear </a:t>
            </a:r>
            <a:r>
              <a:rPr lang="de-DE" sz="1800" dirty="0" err="1"/>
              <a:t>phase</a:t>
            </a:r>
            <a:r>
              <a:rPr lang="de-DE" sz="1800" dirty="0"/>
              <a:t> </a:t>
            </a:r>
            <a:r>
              <a:rPr lang="de-DE" sz="1800" dirty="0" err="1"/>
              <a:t>function</a:t>
            </a:r>
            <a:r>
              <a:rPr lang="de-DE" sz="1800" dirty="0"/>
              <a:t> not a </a:t>
            </a:r>
            <a:r>
              <a:rPr lang="de-DE" sz="1800" dirty="0" err="1"/>
              <a:t>constant</a:t>
            </a:r>
            <a:r>
              <a:rPr lang="de-DE" sz="1800" dirty="0"/>
              <a:t> </a:t>
            </a:r>
            <a:r>
              <a:rPr lang="de-DE" sz="1800" dirty="0" err="1"/>
              <a:t>group</a:t>
            </a:r>
            <a:r>
              <a:rPr lang="de-DE" sz="1800" dirty="0"/>
              <a:t> </a:t>
            </a:r>
            <a:r>
              <a:rPr lang="de-DE" sz="1800" dirty="0" err="1"/>
              <a:t>runtime</a:t>
            </a:r>
            <a:r>
              <a:rPr lang="de-DE" sz="1800" dirty="0"/>
              <a:t> (but FIR </a:t>
            </a:r>
            <a:r>
              <a:rPr lang="de-DE" sz="1800" dirty="0" err="1"/>
              <a:t>filters</a:t>
            </a:r>
            <a:r>
              <a:rPr lang="de-DE" sz="1800" dirty="0"/>
              <a:t> </a:t>
            </a:r>
            <a:r>
              <a:rPr lang="de-DE" sz="1800" dirty="0" err="1"/>
              <a:t>have</a:t>
            </a:r>
            <a:r>
              <a:rPr lang="de-DE" sz="1800" dirty="0"/>
              <a:t> such).</a:t>
            </a:r>
          </a:p>
          <a:p>
            <a:endParaRPr lang="en-US" dirty="0"/>
          </a:p>
        </p:txBody>
      </p:sp>
      <p:grpSp>
        <p:nvGrpSpPr>
          <p:cNvPr id="156" name="Gruppieren 155"/>
          <p:cNvGrpSpPr/>
          <p:nvPr/>
        </p:nvGrpSpPr>
        <p:grpSpPr>
          <a:xfrm>
            <a:off x="4943872" y="1052736"/>
            <a:ext cx="6345512" cy="4220054"/>
            <a:chOff x="5541748" y="1854916"/>
            <a:chExt cx="6345512" cy="4220054"/>
          </a:xfrm>
          <a:scene3d>
            <a:camera prst="perspectiveHeroicExtremeLeftFacing"/>
            <a:lightRig rig="threePt" dir="t"/>
          </a:scene3d>
        </p:grpSpPr>
        <p:grpSp>
          <p:nvGrpSpPr>
            <p:cNvPr id="157" name="Gruppieren 156"/>
            <p:cNvGrpSpPr/>
            <p:nvPr/>
          </p:nvGrpSpPr>
          <p:grpSpPr>
            <a:xfrm>
              <a:off x="5541748" y="4221088"/>
              <a:ext cx="6345512" cy="1853882"/>
              <a:chOff x="190460" y="1916832"/>
              <a:chExt cx="11640463" cy="4345876"/>
            </a:xfrm>
          </p:grpSpPr>
          <p:sp>
            <p:nvSpPr>
              <p:cNvPr id="218" name="Ellipse 217"/>
              <p:cNvSpPr>
                <a:spLocks/>
              </p:cNvSpPr>
              <p:nvPr/>
            </p:nvSpPr>
            <p:spPr bwMode="auto">
              <a:xfrm>
                <a:off x="1847528" y="2924944"/>
                <a:ext cx="428628" cy="428628"/>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b</a:t>
                </a:r>
                <a:r>
                  <a:rPr kumimoji="0" lang="de-DE" sz="800" b="0" i="0" u="none" strike="noStrike" cap="none" normalizeH="0" baseline="-25000" dirty="0">
                    <a:ln>
                      <a:noFill/>
                    </a:ln>
                    <a:solidFill>
                      <a:schemeClr val="tx1"/>
                    </a:solidFill>
                    <a:effectLst/>
                    <a:latin typeface="Arial" charset="0"/>
                  </a:rPr>
                  <a:t>0</a:t>
                </a:r>
              </a:p>
            </p:txBody>
          </p:sp>
          <p:cxnSp>
            <p:nvCxnSpPr>
              <p:cNvPr id="219" name="Gerade Verbindung mit Pfeil 218"/>
              <p:cNvCxnSpPr>
                <a:cxnSpLocks/>
              </p:cNvCxnSpPr>
              <p:nvPr/>
            </p:nvCxnSpPr>
            <p:spPr bwMode="auto">
              <a:xfrm>
                <a:off x="1055440" y="2348880"/>
                <a:ext cx="1008112" cy="0"/>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220" name="Rechteck 219"/>
              <p:cNvSpPr>
                <a:spLocks/>
              </p:cNvSpPr>
              <p:nvPr/>
            </p:nvSpPr>
            <p:spPr bwMode="auto">
              <a:xfrm>
                <a:off x="2711624" y="2132856"/>
                <a:ext cx="571504" cy="428628"/>
              </a:xfrm>
              <a:prstGeom prst="rect">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z</a:t>
                </a:r>
                <a:r>
                  <a:rPr kumimoji="0" lang="de-DE" sz="800" b="0" i="0" u="none" strike="noStrike" cap="none" normalizeH="0" baseline="30000" dirty="0">
                    <a:ln>
                      <a:noFill/>
                    </a:ln>
                    <a:solidFill>
                      <a:schemeClr val="tx1"/>
                    </a:solidFill>
                    <a:effectLst/>
                    <a:latin typeface="Arial" charset="0"/>
                  </a:rPr>
                  <a:t>-1</a:t>
                </a:r>
              </a:p>
            </p:txBody>
          </p:sp>
          <p:cxnSp>
            <p:nvCxnSpPr>
              <p:cNvPr id="221" name="Gerade Verbindung mit Pfeil 220"/>
              <p:cNvCxnSpPr>
                <a:cxnSpLocks/>
                <a:endCxn id="220" idx="1"/>
              </p:cNvCxnSpPr>
              <p:nvPr/>
            </p:nvCxnSpPr>
            <p:spPr bwMode="auto">
              <a:xfrm flipV="1">
                <a:off x="2063552" y="2347170"/>
                <a:ext cx="648072" cy="1710"/>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222" name="Gerade Verbindung mit Pfeil 221"/>
              <p:cNvCxnSpPr>
                <a:cxnSpLocks/>
                <a:endCxn id="218" idx="0"/>
              </p:cNvCxnSpPr>
              <p:nvPr/>
            </p:nvCxnSpPr>
            <p:spPr bwMode="auto">
              <a:xfrm flipH="1">
                <a:off x="2061842" y="2348880"/>
                <a:ext cx="1710" cy="576064"/>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223" name="Textfeld 222"/>
              <p:cNvSpPr txBox="1"/>
              <p:nvPr/>
            </p:nvSpPr>
            <p:spPr>
              <a:xfrm>
                <a:off x="190460" y="2122773"/>
                <a:ext cx="777858" cy="505045"/>
              </a:xfrm>
              <a:prstGeom prst="rect">
                <a:avLst/>
              </a:prstGeom>
              <a:noFill/>
            </p:spPr>
            <p:txBody>
              <a:bodyPr wrap="none" rtlCol="0">
                <a:spAutoFit/>
              </a:bodyPr>
              <a:lstStyle/>
              <a:p>
                <a:r>
                  <a:rPr lang="de-DE" sz="800"/>
                  <a:t>x(n)</a:t>
                </a:r>
                <a:endParaRPr lang="de-DE" sz="800" baseline="-25000" dirty="0"/>
              </a:p>
            </p:txBody>
          </p:sp>
          <p:sp>
            <p:nvSpPr>
              <p:cNvPr id="224" name="Ellipse 223"/>
              <p:cNvSpPr>
                <a:spLocks/>
              </p:cNvSpPr>
              <p:nvPr/>
            </p:nvSpPr>
            <p:spPr bwMode="auto">
              <a:xfrm>
                <a:off x="3863752" y="3933056"/>
                <a:ext cx="285752" cy="285752"/>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800" b="0" i="0" u="none" strike="noStrike" cap="none" normalizeH="0" baseline="-25000" dirty="0">
                  <a:ln>
                    <a:noFill/>
                  </a:ln>
                  <a:solidFill>
                    <a:schemeClr val="tx1"/>
                  </a:solidFill>
                  <a:effectLst/>
                  <a:latin typeface="Arial" charset="0"/>
                </a:endParaRPr>
              </a:p>
            </p:txBody>
          </p:sp>
          <p:cxnSp>
            <p:nvCxnSpPr>
              <p:cNvPr id="225" name="Gerade Verbindung mit Pfeil 224"/>
              <p:cNvCxnSpPr>
                <a:cxnSpLocks/>
                <a:stCxn id="220" idx="3"/>
              </p:cNvCxnSpPr>
              <p:nvPr/>
            </p:nvCxnSpPr>
            <p:spPr bwMode="auto">
              <a:xfrm>
                <a:off x="3283128" y="2347170"/>
                <a:ext cx="652632" cy="1710"/>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26" name="Gerade Verbindung mit Pfeil 225"/>
              <p:cNvCxnSpPr>
                <a:cxnSpLocks/>
                <a:endCxn id="231" idx="1"/>
              </p:cNvCxnSpPr>
              <p:nvPr/>
            </p:nvCxnSpPr>
            <p:spPr bwMode="auto">
              <a:xfrm flipV="1">
                <a:off x="4007768" y="2347170"/>
                <a:ext cx="648072" cy="1710"/>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227" name="Ellipse 226"/>
              <p:cNvSpPr>
                <a:spLocks/>
              </p:cNvSpPr>
              <p:nvPr/>
            </p:nvSpPr>
            <p:spPr bwMode="auto">
              <a:xfrm>
                <a:off x="3791744" y="2939764"/>
                <a:ext cx="428628" cy="428628"/>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b</a:t>
                </a:r>
                <a:r>
                  <a:rPr kumimoji="0" lang="de-DE" sz="800" b="0" i="0" u="none" strike="noStrike" cap="none" normalizeH="0" baseline="-25000" dirty="0">
                    <a:ln>
                      <a:noFill/>
                    </a:ln>
                    <a:solidFill>
                      <a:schemeClr val="tx1"/>
                    </a:solidFill>
                    <a:effectLst/>
                    <a:latin typeface="Arial" charset="0"/>
                  </a:rPr>
                  <a:t>1</a:t>
                </a:r>
              </a:p>
            </p:txBody>
          </p:sp>
          <p:cxnSp>
            <p:nvCxnSpPr>
              <p:cNvPr id="228" name="Gerade Verbindung mit Pfeil 227"/>
              <p:cNvCxnSpPr>
                <a:cxnSpLocks/>
                <a:endCxn id="227" idx="0"/>
              </p:cNvCxnSpPr>
              <p:nvPr/>
            </p:nvCxnSpPr>
            <p:spPr bwMode="auto">
              <a:xfrm flipH="1">
                <a:off x="4006058" y="2348880"/>
                <a:ext cx="1710" cy="590884"/>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229" name="Gerade Verbindung mit Pfeil 228"/>
              <p:cNvCxnSpPr>
                <a:cxnSpLocks/>
                <a:stCxn id="227" idx="4"/>
                <a:endCxn id="224" idx="0"/>
              </p:cNvCxnSpPr>
              <p:nvPr/>
            </p:nvCxnSpPr>
            <p:spPr bwMode="auto">
              <a:xfrm>
                <a:off x="4006058" y="3368392"/>
                <a:ext cx="570" cy="564664"/>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30" name="Form 18"/>
              <p:cNvCxnSpPr>
                <a:cxnSpLocks/>
                <a:stCxn id="218" idx="4"/>
                <a:endCxn id="224" idx="2"/>
              </p:cNvCxnSpPr>
              <p:nvPr/>
            </p:nvCxnSpPr>
            <p:spPr bwMode="auto">
              <a:xfrm rot="16200000" flipH="1">
                <a:off x="2601617" y="2813797"/>
                <a:ext cx="722360" cy="1801910"/>
              </a:xfrm>
              <a:prstGeom prst="bentConnector2">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31" name="Rechteck 230"/>
              <p:cNvSpPr>
                <a:spLocks/>
              </p:cNvSpPr>
              <p:nvPr/>
            </p:nvSpPr>
            <p:spPr bwMode="auto">
              <a:xfrm>
                <a:off x="4655840" y="2132856"/>
                <a:ext cx="571504" cy="428628"/>
              </a:xfrm>
              <a:prstGeom prst="rect">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z</a:t>
                </a:r>
                <a:r>
                  <a:rPr kumimoji="0" lang="de-DE" sz="800" b="0" i="0" u="none" strike="noStrike" cap="none" normalizeH="0" baseline="30000" dirty="0">
                    <a:ln>
                      <a:noFill/>
                    </a:ln>
                    <a:solidFill>
                      <a:schemeClr val="tx1"/>
                    </a:solidFill>
                    <a:effectLst/>
                    <a:latin typeface="Arial" charset="0"/>
                  </a:rPr>
                  <a:t>-1</a:t>
                </a:r>
              </a:p>
            </p:txBody>
          </p:sp>
          <p:sp>
            <p:nvSpPr>
              <p:cNvPr id="232" name="Ellipse 231"/>
              <p:cNvSpPr>
                <a:spLocks/>
              </p:cNvSpPr>
              <p:nvPr/>
            </p:nvSpPr>
            <p:spPr bwMode="auto">
              <a:xfrm>
                <a:off x="5807968" y="3933056"/>
                <a:ext cx="285752" cy="285752"/>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800" b="0" i="0" u="none" strike="noStrike" cap="none" normalizeH="0" baseline="-25000" dirty="0">
                  <a:ln>
                    <a:noFill/>
                  </a:ln>
                  <a:solidFill>
                    <a:schemeClr val="tx1"/>
                  </a:solidFill>
                  <a:effectLst/>
                  <a:latin typeface="Arial" charset="0"/>
                </a:endParaRPr>
              </a:p>
            </p:txBody>
          </p:sp>
          <p:cxnSp>
            <p:nvCxnSpPr>
              <p:cNvPr id="233" name="Gerade Verbindung mit Pfeil 232"/>
              <p:cNvCxnSpPr>
                <a:cxnSpLocks/>
                <a:stCxn id="231" idx="3"/>
              </p:cNvCxnSpPr>
              <p:nvPr/>
            </p:nvCxnSpPr>
            <p:spPr bwMode="auto">
              <a:xfrm>
                <a:off x="5227344" y="2347170"/>
                <a:ext cx="652632" cy="1710"/>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34" name="Gerade Verbindung mit Pfeil 233"/>
              <p:cNvCxnSpPr>
                <a:cxnSpLocks/>
                <a:endCxn id="239" idx="1"/>
              </p:cNvCxnSpPr>
              <p:nvPr/>
            </p:nvCxnSpPr>
            <p:spPr bwMode="auto">
              <a:xfrm>
                <a:off x="5961103" y="2347170"/>
                <a:ext cx="1143009" cy="0"/>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235" name="Ellipse 234"/>
              <p:cNvSpPr>
                <a:spLocks/>
              </p:cNvSpPr>
              <p:nvPr/>
            </p:nvSpPr>
            <p:spPr bwMode="auto">
              <a:xfrm>
                <a:off x="5735960" y="2924944"/>
                <a:ext cx="428628" cy="428628"/>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b</a:t>
                </a:r>
                <a:r>
                  <a:rPr lang="de-DE" sz="800" baseline="-25000" dirty="0">
                    <a:solidFill>
                      <a:schemeClr val="tx1"/>
                    </a:solidFill>
                    <a:latin typeface="Arial" charset="0"/>
                  </a:rPr>
                  <a:t>2</a:t>
                </a:r>
                <a:endParaRPr kumimoji="0" lang="de-DE" sz="800" b="0" i="0" u="none" strike="noStrike" cap="none" normalizeH="0" baseline="-25000" dirty="0">
                  <a:ln>
                    <a:noFill/>
                  </a:ln>
                  <a:solidFill>
                    <a:schemeClr val="tx1"/>
                  </a:solidFill>
                  <a:effectLst/>
                  <a:latin typeface="Arial" charset="0"/>
                </a:endParaRPr>
              </a:p>
            </p:txBody>
          </p:sp>
          <p:cxnSp>
            <p:nvCxnSpPr>
              <p:cNvPr id="236" name="Gerade Verbindung mit Pfeil 235"/>
              <p:cNvCxnSpPr>
                <a:cxnSpLocks/>
                <a:endCxn id="235" idx="0"/>
              </p:cNvCxnSpPr>
              <p:nvPr/>
            </p:nvCxnSpPr>
            <p:spPr bwMode="auto">
              <a:xfrm flipH="1">
                <a:off x="5950274" y="2348880"/>
                <a:ext cx="1710" cy="576064"/>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237" name="Gerade Verbindung mit Pfeil 236"/>
              <p:cNvCxnSpPr>
                <a:cxnSpLocks/>
                <a:stCxn id="235" idx="4"/>
                <a:endCxn id="232" idx="0"/>
              </p:cNvCxnSpPr>
              <p:nvPr/>
            </p:nvCxnSpPr>
            <p:spPr bwMode="auto">
              <a:xfrm>
                <a:off x="5950274" y="3353572"/>
                <a:ext cx="570" cy="579484"/>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38" name="Gerade Verbindung mit Pfeil 237"/>
              <p:cNvCxnSpPr>
                <a:cxnSpLocks/>
                <a:stCxn id="224" idx="6"/>
                <a:endCxn id="232" idx="2"/>
              </p:cNvCxnSpPr>
              <p:nvPr/>
            </p:nvCxnSpPr>
            <p:spPr bwMode="auto">
              <a:xfrm>
                <a:off x="4149504" y="4075932"/>
                <a:ext cx="1658464" cy="0"/>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39" name="Rechteck 238"/>
              <p:cNvSpPr>
                <a:spLocks/>
              </p:cNvSpPr>
              <p:nvPr/>
            </p:nvSpPr>
            <p:spPr bwMode="auto">
              <a:xfrm>
                <a:off x="7104112" y="2132856"/>
                <a:ext cx="571504" cy="428628"/>
              </a:xfrm>
              <a:prstGeom prst="rect">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z</a:t>
                </a:r>
                <a:r>
                  <a:rPr kumimoji="0" lang="de-DE" sz="800" b="0" i="0" u="none" strike="noStrike" cap="none" normalizeH="0" baseline="30000" dirty="0">
                    <a:ln>
                      <a:noFill/>
                    </a:ln>
                    <a:solidFill>
                      <a:schemeClr val="tx1"/>
                    </a:solidFill>
                    <a:effectLst/>
                    <a:latin typeface="Arial" charset="0"/>
                  </a:rPr>
                  <a:t>-1</a:t>
                </a:r>
              </a:p>
            </p:txBody>
          </p:sp>
          <p:sp>
            <p:nvSpPr>
              <p:cNvPr id="240" name="Ellipse 239"/>
              <p:cNvSpPr>
                <a:spLocks/>
              </p:cNvSpPr>
              <p:nvPr/>
            </p:nvSpPr>
            <p:spPr bwMode="auto">
              <a:xfrm>
                <a:off x="8328248" y="3933056"/>
                <a:ext cx="285752" cy="285752"/>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800" b="0" i="0" u="none" strike="noStrike" cap="none" normalizeH="0" baseline="-25000" dirty="0">
                  <a:ln>
                    <a:noFill/>
                  </a:ln>
                  <a:solidFill>
                    <a:schemeClr val="tx1"/>
                  </a:solidFill>
                  <a:effectLst/>
                  <a:latin typeface="Arial" charset="0"/>
                </a:endParaRPr>
              </a:p>
            </p:txBody>
          </p:sp>
          <p:cxnSp>
            <p:nvCxnSpPr>
              <p:cNvPr id="241" name="Gerade Verbindung mit Pfeil 240"/>
              <p:cNvCxnSpPr>
                <a:cxnSpLocks/>
                <a:stCxn id="239" idx="3"/>
              </p:cNvCxnSpPr>
              <p:nvPr/>
            </p:nvCxnSpPr>
            <p:spPr bwMode="auto">
              <a:xfrm>
                <a:off x="7675616" y="2347170"/>
                <a:ext cx="724640" cy="1710"/>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42" name="Gerade Verbindung mit Pfeil 241"/>
              <p:cNvCxnSpPr>
                <a:cxnSpLocks/>
                <a:endCxn id="246" idx="1"/>
              </p:cNvCxnSpPr>
              <p:nvPr/>
            </p:nvCxnSpPr>
            <p:spPr bwMode="auto">
              <a:xfrm flipV="1">
                <a:off x="8472264" y="2347170"/>
                <a:ext cx="576064" cy="1710"/>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243" name="Ellipse 242"/>
              <p:cNvSpPr>
                <a:spLocks/>
              </p:cNvSpPr>
              <p:nvPr/>
            </p:nvSpPr>
            <p:spPr bwMode="auto">
              <a:xfrm>
                <a:off x="8256240" y="2924944"/>
                <a:ext cx="428628" cy="428628"/>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b</a:t>
                </a:r>
                <a:r>
                  <a:rPr kumimoji="0" lang="de-DE" sz="800" b="0" i="0" u="none" strike="noStrike" cap="none" normalizeH="0" baseline="-25000" dirty="0">
                    <a:ln>
                      <a:noFill/>
                    </a:ln>
                    <a:solidFill>
                      <a:schemeClr val="tx1"/>
                    </a:solidFill>
                    <a:effectLst/>
                    <a:latin typeface="Arial" charset="0"/>
                  </a:rPr>
                  <a:t>n-1</a:t>
                </a:r>
              </a:p>
            </p:txBody>
          </p:sp>
          <p:cxnSp>
            <p:nvCxnSpPr>
              <p:cNvPr id="244" name="Gerade Verbindung mit Pfeil 243"/>
              <p:cNvCxnSpPr>
                <a:cxnSpLocks/>
                <a:endCxn id="243" idx="0"/>
              </p:cNvCxnSpPr>
              <p:nvPr/>
            </p:nvCxnSpPr>
            <p:spPr bwMode="auto">
              <a:xfrm flipH="1">
                <a:off x="8470554" y="2348880"/>
                <a:ext cx="1710" cy="576064"/>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245" name="Gerade Verbindung mit Pfeil 244"/>
              <p:cNvCxnSpPr>
                <a:cxnSpLocks/>
                <a:stCxn id="243" idx="4"/>
                <a:endCxn id="240" idx="0"/>
              </p:cNvCxnSpPr>
              <p:nvPr/>
            </p:nvCxnSpPr>
            <p:spPr bwMode="auto">
              <a:xfrm>
                <a:off x="8470554" y="3353572"/>
                <a:ext cx="570" cy="579484"/>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46" name="Rechteck 245"/>
              <p:cNvSpPr>
                <a:spLocks/>
              </p:cNvSpPr>
              <p:nvPr/>
            </p:nvSpPr>
            <p:spPr bwMode="auto">
              <a:xfrm>
                <a:off x="9048328" y="2132856"/>
                <a:ext cx="571504" cy="428628"/>
              </a:xfrm>
              <a:prstGeom prst="rect">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z</a:t>
                </a:r>
                <a:r>
                  <a:rPr kumimoji="0" lang="de-DE" sz="800" b="0" i="0" u="none" strike="noStrike" cap="none" normalizeH="0" baseline="30000" dirty="0">
                    <a:ln>
                      <a:noFill/>
                    </a:ln>
                    <a:solidFill>
                      <a:schemeClr val="tx1"/>
                    </a:solidFill>
                    <a:effectLst/>
                    <a:latin typeface="Arial" charset="0"/>
                  </a:rPr>
                  <a:t>-1</a:t>
                </a:r>
              </a:p>
            </p:txBody>
          </p:sp>
          <p:sp>
            <p:nvSpPr>
              <p:cNvPr id="247" name="Ellipse 246"/>
              <p:cNvSpPr>
                <a:spLocks/>
              </p:cNvSpPr>
              <p:nvPr/>
            </p:nvSpPr>
            <p:spPr bwMode="auto">
              <a:xfrm>
                <a:off x="10200456" y="3933056"/>
                <a:ext cx="285752" cy="285752"/>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800" b="0" i="0" u="none" strike="noStrike" cap="none" normalizeH="0" baseline="-25000" dirty="0">
                  <a:ln>
                    <a:noFill/>
                  </a:ln>
                  <a:solidFill>
                    <a:schemeClr val="tx1"/>
                  </a:solidFill>
                  <a:effectLst/>
                  <a:latin typeface="Arial" charset="0"/>
                </a:endParaRPr>
              </a:p>
            </p:txBody>
          </p:sp>
          <p:sp>
            <p:nvSpPr>
              <p:cNvPr id="248" name="Ellipse 247"/>
              <p:cNvSpPr>
                <a:spLocks/>
              </p:cNvSpPr>
              <p:nvPr/>
            </p:nvSpPr>
            <p:spPr bwMode="auto">
              <a:xfrm>
                <a:off x="10128448" y="2924944"/>
                <a:ext cx="428628" cy="428628"/>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err="1">
                    <a:ln>
                      <a:noFill/>
                    </a:ln>
                    <a:solidFill>
                      <a:schemeClr val="tx1"/>
                    </a:solidFill>
                    <a:effectLst/>
                    <a:latin typeface="Arial" charset="0"/>
                  </a:rPr>
                  <a:t>b</a:t>
                </a:r>
                <a:r>
                  <a:rPr lang="de-DE" sz="800" baseline="-25000" dirty="0" err="1">
                    <a:solidFill>
                      <a:schemeClr val="tx1"/>
                    </a:solidFill>
                    <a:latin typeface="Arial" charset="0"/>
                  </a:rPr>
                  <a:t>n</a:t>
                </a:r>
                <a:endParaRPr kumimoji="0" lang="de-DE" sz="800" b="0" i="0" u="none" strike="noStrike" cap="none" normalizeH="0" baseline="-25000" dirty="0">
                  <a:ln>
                    <a:noFill/>
                  </a:ln>
                  <a:solidFill>
                    <a:schemeClr val="tx1"/>
                  </a:solidFill>
                  <a:effectLst/>
                  <a:latin typeface="Arial" charset="0"/>
                </a:endParaRPr>
              </a:p>
            </p:txBody>
          </p:sp>
          <p:cxnSp>
            <p:nvCxnSpPr>
              <p:cNvPr id="249" name="Gerade Verbindung mit Pfeil 248"/>
              <p:cNvCxnSpPr>
                <a:cxnSpLocks/>
                <a:stCxn id="248" idx="4"/>
                <a:endCxn id="247" idx="0"/>
              </p:cNvCxnSpPr>
              <p:nvPr/>
            </p:nvCxnSpPr>
            <p:spPr bwMode="auto">
              <a:xfrm>
                <a:off x="10342762" y="3353572"/>
                <a:ext cx="570" cy="579484"/>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50" name="Gerade Verbindung mit Pfeil 249"/>
              <p:cNvCxnSpPr>
                <a:cxnSpLocks/>
                <a:stCxn id="240" idx="6"/>
                <a:endCxn id="247" idx="2"/>
              </p:cNvCxnSpPr>
              <p:nvPr/>
            </p:nvCxnSpPr>
            <p:spPr bwMode="auto">
              <a:xfrm>
                <a:off x="8614000" y="4075932"/>
                <a:ext cx="1586456" cy="0"/>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51" name="Form 39"/>
              <p:cNvCxnSpPr>
                <a:cxnSpLocks/>
                <a:stCxn id="246" idx="3"/>
                <a:endCxn id="248" idx="0"/>
              </p:cNvCxnSpPr>
              <p:nvPr/>
            </p:nvCxnSpPr>
            <p:spPr bwMode="auto">
              <a:xfrm>
                <a:off x="9619832" y="2347170"/>
                <a:ext cx="722930" cy="577774"/>
              </a:xfrm>
              <a:prstGeom prst="bentConnector2">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52" name="Gerade Verbindung mit Pfeil 251"/>
              <p:cNvCxnSpPr>
                <a:cxnSpLocks/>
                <a:stCxn id="247" idx="6"/>
              </p:cNvCxnSpPr>
              <p:nvPr/>
            </p:nvCxnSpPr>
            <p:spPr bwMode="auto">
              <a:xfrm>
                <a:off x="10486208" y="4075932"/>
                <a:ext cx="785818" cy="1588"/>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53" name="Textfeld 252"/>
              <p:cNvSpPr txBox="1"/>
              <p:nvPr/>
            </p:nvSpPr>
            <p:spPr>
              <a:xfrm>
                <a:off x="11053065" y="3600394"/>
                <a:ext cx="777858" cy="505045"/>
              </a:xfrm>
              <a:prstGeom prst="rect">
                <a:avLst/>
              </a:prstGeom>
              <a:noFill/>
            </p:spPr>
            <p:txBody>
              <a:bodyPr wrap="none" rtlCol="0">
                <a:spAutoFit/>
              </a:bodyPr>
              <a:lstStyle/>
              <a:p>
                <a:r>
                  <a:rPr lang="de-DE" sz="800"/>
                  <a:t>y(n)</a:t>
                </a:r>
                <a:endParaRPr lang="de-DE" sz="800" baseline="-25000" dirty="0"/>
              </a:p>
            </p:txBody>
          </p:sp>
          <p:cxnSp>
            <p:nvCxnSpPr>
              <p:cNvPr id="254" name="Gerade Verbindung mit Pfeil 253"/>
              <p:cNvCxnSpPr>
                <a:cxnSpLocks/>
                <a:stCxn id="232" idx="6"/>
                <a:endCxn id="240" idx="2"/>
              </p:cNvCxnSpPr>
              <p:nvPr/>
            </p:nvCxnSpPr>
            <p:spPr bwMode="auto">
              <a:xfrm>
                <a:off x="6093720" y="4075932"/>
                <a:ext cx="2234528" cy="0"/>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grpSp>
            <p:nvGrpSpPr>
              <p:cNvPr id="255" name="Gruppieren 43"/>
              <p:cNvGrpSpPr>
                <a:grpSpLocks/>
              </p:cNvGrpSpPr>
              <p:nvPr/>
            </p:nvGrpSpPr>
            <p:grpSpPr>
              <a:xfrm>
                <a:off x="6762755" y="3595689"/>
                <a:ext cx="428628" cy="904881"/>
                <a:chOff x="5072066" y="4167193"/>
                <a:chExt cx="428628" cy="904881"/>
              </a:xfrm>
            </p:grpSpPr>
            <p:sp>
              <p:nvSpPr>
                <p:cNvPr id="297" name="Flussdiagramm: Lochstreifen 296"/>
                <p:cNvSpPr/>
                <p:nvPr/>
              </p:nvSpPr>
              <p:spPr bwMode="auto">
                <a:xfrm rot="16200000">
                  <a:off x="5089926" y="4554150"/>
                  <a:ext cx="392909" cy="142876"/>
                </a:xfrm>
                <a:prstGeom prst="flowChartPunchedTape">
                  <a:avLst/>
                </a:prstGeom>
                <a:solidFill>
                  <a:srgbClr val="FFFFFF"/>
                </a:solidFill>
                <a:ln>
                  <a:solidFill>
                    <a:srgbClr val="0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800" b="0" i="0" u="none" strike="noStrike" cap="none" normalizeH="0" baseline="0">
                    <a:ln>
                      <a:noFill/>
                    </a:ln>
                    <a:solidFill>
                      <a:schemeClr val="tx1"/>
                    </a:solidFill>
                    <a:effectLst/>
                    <a:latin typeface="Arial" charset="0"/>
                  </a:endParaRPr>
                </a:p>
              </p:txBody>
            </p:sp>
            <p:sp>
              <p:nvSpPr>
                <p:cNvPr id="298" name="Rechteck 297"/>
                <p:cNvSpPr/>
                <p:nvPr/>
              </p:nvSpPr>
              <p:spPr bwMode="auto">
                <a:xfrm>
                  <a:off x="5072066" y="4167193"/>
                  <a:ext cx="428628" cy="285752"/>
                </a:xfrm>
                <a:prstGeom prst="rect">
                  <a:avLst/>
                </a:prstGeom>
                <a:solidFill>
                  <a:srgbClr val="FFFFFF"/>
                </a:solidFill>
                <a:ln w="9525" cap="flat" cmpd="sng" algn="ctr">
                  <a:no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800" b="0" i="0" u="none" strike="noStrike" cap="none" normalizeH="0" baseline="0">
                    <a:ln>
                      <a:noFill/>
                    </a:ln>
                    <a:solidFill>
                      <a:schemeClr val="tx1"/>
                    </a:solidFill>
                    <a:effectLst/>
                    <a:latin typeface="Arial" charset="0"/>
                  </a:endParaRPr>
                </a:p>
              </p:txBody>
            </p:sp>
            <p:sp>
              <p:nvSpPr>
                <p:cNvPr id="299" name="Rechteck 298"/>
                <p:cNvSpPr/>
                <p:nvPr/>
              </p:nvSpPr>
              <p:spPr bwMode="auto">
                <a:xfrm>
                  <a:off x="5072066" y="4786322"/>
                  <a:ext cx="428628" cy="285752"/>
                </a:xfrm>
                <a:prstGeom prst="rect">
                  <a:avLst/>
                </a:prstGeom>
                <a:solidFill>
                  <a:srgbClr val="FFFFFF"/>
                </a:solidFill>
                <a:ln w="9525" cap="flat" cmpd="sng" algn="ctr">
                  <a:no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800" b="0" i="0" u="none" strike="noStrike" cap="none" normalizeH="0" baseline="0">
                    <a:ln>
                      <a:noFill/>
                    </a:ln>
                    <a:solidFill>
                      <a:schemeClr val="tx1"/>
                    </a:solidFill>
                    <a:effectLst/>
                    <a:latin typeface="Arial" charset="0"/>
                  </a:endParaRPr>
                </a:p>
              </p:txBody>
            </p:sp>
          </p:grpSp>
          <p:grpSp>
            <p:nvGrpSpPr>
              <p:cNvPr id="256" name="Gruppieren 47"/>
              <p:cNvGrpSpPr>
                <a:grpSpLocks/>
              </p:cNvGrpSpPr>
              <p:nvPr/>
            </p:nvGrpSpPr>
            <p:grpSpPr>
              <a:xfrm>
                <a:off x="6286501" y="1928803"/>
                <a:ext cx="428628" cy="904881"/>
                <a:chOff x="5072066" y="4167193"/>
                <a:chExt cx="428628" cy="904881"/>
              </a:xfrm>
            </p:grpSpPr>
            <p:sp>
              <p:nvSpPr>
                <p:cNvPr id="294" name="Flussdiagramm: Lochstreifen 293"/>
                <p:cNvSpPr/>
                <p:nvPr/>
              </p:nvSpPr>
              <p:spPr bwMode="auto">
                <a:xfrm rot="16200000">
                  <a:off x="5089926" y="4554150"/>
                  <a:ext cx="392909" cy="142876"/>
                </a:xfrm>
                <a:prstGeom prst="flowChartPunchedTape">
                  <a:avLst/>
                </a:prstGeom>
                <a:solidFill>
                  <a:srgbClr val="FFFFFF"/>
                </a:solidFill>
                <a:ln>
                  <a:solidFill>
                    <a:srgbClr val="0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800" b="0" i="0" u="none" strike="noStrike" cap="none" normalizeH="0" baseline="0">
                    <a:ln>
                      <a:noFill/>
                    </a:ln>
                    <a:solidFill>
                      <a:schemeClr val="tx1"/>
                    </a:solidFill>
                    <a:effectLst/>
                    <a:latin typeface="Arial" charset="0"/>
                  </a:endParaRPr>
                </a:p>
              </p:txBody>
            </p:sp>
            <p:sp>
              <p:nvSpPr>
                <p:cNvPr id="295" name="Rechteck 294"/>
                <p:cNvSpPr/>
                <p:nvPr/>
              </p:nvSpPr>
              <p:spPr bwMode="auto">
                <a:xfrm>
                  <a:off x="5072066" y="4167193"/>
                  <a:ext cx="428628" cy="285752"/>
                </a:xfrm>
                <a:prstGeom prst="rect">
                  <a:avLst/>
                </a:prstGeom>
                <a:solidFill>
                  <a:srgbClr val="FFFFFF"/>
                </a:solidFill>
                <a:ln w="9525" cap="flat" cmpd="sng" algn="ctr">
                  <a:no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800" b="0" i="0" u="none" strike="noStrike" cap="none" normalizeH="0" baseline="0">
                    <a:ln>
                      <a:noFill/>
                    </a:ln>
                    <a:solidFill>
                      <a:schemeClr val="tx1"/>
                    </a:solidFill>
                    <a:effectLst/>
                    <a:latin typeface="Arial" charset="0"/>
                  </a:endParaRPr>
                </a:p>
              </p:txBody>
            </p:sp>
            <p:sp>
              <p:nvSpPr>
                <p:cNvPr id="296" name="Rechteck 295"/>
                <p:cNvSpPr/>
                <p:nvPr/>
              </p:nvSpPr>
              <p:spPr bwMode="auto">
                <a:xfrm>
                  <a:off x="5072066" y="4786322"/>
                  <a:ext cx="428628" cy="285752"/>
                </a:xfrm>
                <a:prstGeom prst="rect">
                  <a:avLst/>
                </a:prstGeom>
                <a:solidFill>
                  <a:srgbClr val="FFFFFF"/>
                </a:solidFill>
                <a:ln w="9525" cap="flat" cmpd="sng" algn="ctr">
                  <a:no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800" b="0" i="0" u="none" strike="noStrike" cap="none" normalizeH="0" baseline="0">
                    <a:ln>
                      <a:noFill/>
                    </a:ln>
                    <a:solidFill>
                      <a:schemeClr val="tx1"/>
                    </a:solidFill>
                    <a:effectLst/>
                    <a:latin typeface="Arial" charset="0"/>
                  </a:endParaRPr>
                </a:p>
              </p:txBody>
            </p:sp>
          </p:grpSp>
          <p:sp>
            <p:nvSpPr>
              <p:cNvPr id="257" name="Textfeld 256"/>
              <p:cNvSpPr txBox="1"/>
              <p:nvPr/>
            </p:nvSpPr>
            <p:spPr>
              <a:xfrm>
                <a:off x="10134629" y="1928802"/>
                <a:ext cx="591338" cy="505045"/>
              </a:xfrm>
              <a:prstGeom prst="rect">
                <a:avLst/>
              </a:prstGeom>
              <a:noFill/>
            </p:spPr>
            <p:txBody>
              <a:bodyPr wrap="none" rtlCol="0">
                <a:spAutoFit/>
              </a:bodyPr>
              <a:lstStyle/>
              <a:p>
                <a:r>
                  <a:rPr lang="de-DE" sz="800" dirty="0"/>
                  <a:t>x</a:t>
                </a:r>
                <a:r>
                  <a:rPr lang="de-DE" sz="800" baseline="-25000" dirty="0"/>
                  <a:t>0</a:t>
                </a:r>
              </a:p>
            </p:txBody>
          </p:sp>
          <p:sp>
            <p:nvSpPr>
              <p:cNvPr id="258" name="Textfeld 257"/>
              <p:cNvSpPr txBox="1"/>
              <p:nvPr/>
            </p:nvSpPr>
            <p:spPr>
              <a:xfrm>
                <a:off x="8286765" y="1928802"/>
                <a:ext cx="591338" cy="505045"/>
              </a:xfrm>
              <a:prstGeom prst="rect">
                <a:avLst/>
              </a:prstGeom>
              <a:noFill/>
            </p:spPr>
            <p:txBody>
              <a:bodyPr wrap="none" rtlCol="0">
                <a:spAutoFit/>
              </a:bodyPr>
              <a:lstStyle/>
              <a:p>
                <a:r>
                  <a:rPr lang="de-DE" sz="800" dirty="0"/>
                  <a:t>x</a:t>
                </a:r>
                <a:r>
                  <a:rPr lang="de-DE" sz="800" baseline="-25000" dirty="0"/>
                  <a:t>1</a:t>
                </a:r>
              </a:p>
            </p:txBody>
          </p:sp>
          <p:sp>
            <p:nvSpPr>
              <p:cNvPr id="259" name="Textfeld 258"/>
              <p:cNvSpPr txBox="1"/>
              <p:nvPr/>
            </p:nvSpPr>
            <p:spPr>
              <a:xfrm>
                <a:off x="5635394" y="1928802"/>
                <a:ext cx="722593" cy="505045"/>
              </a:xfrm>
              <a:prstGeom prst="rect">
                <a:avLst/>
              </a:prstGeom>
              <a:noFill/>
            </p:spPr>
            <p:txBody>
              <a:bodyPr wrap="none" rtlCol="0">
                <a:spAutoFit/>
              </a:bodyPr>
              <a:lstStyle/>
              <a:p>
                <a:r>
                  <a:rPr lang="de-DE" sz="800" dirty="0"/>
                  <a:t>x</a:t>
                </a:r>
                <a:r>
                  <a:rPr lang="de-DE" sz="800" baseline="-25000" dirty="0"/>
                  <a:t>n-2</a:t>
                </a:r>
              </a:p>
            </p:txBody>
          </p:sp>
          <p:sp>
            <p:nvSpPr>
              <p:cNvPr id="260" name="Textfeld 259"/>
              <p:cNvSpPr txBox="1"/>
              <p:nvPr/>
            </p:nvSpPr>
            <p:spPr>
              <a:xfrm>
                <a:off x="3809987" y="1928802"/>
                <a:ext cx="722593" cy="505045"/>
              </a:xfrm>
              <a:prstGeom prst="rect">
                <a:avLst/>
              </a:prstGeom>
              <a:noFill/>
            </p:spPr>
            <p:txBody>
              <a:bodyPr wrap="none" rtlCol="0">
                <a:spAutoFit/>
              </a:bodyPr>
              <a:lstStyle/>
              <a:p>
                <a:r>
                  <a:rPr lang="de-DE" sz="800" dirty="0"/>
                  <a:t>x</a:t>
                </a:r>
                <a:r>
                  <a:rPr lang="de-DE" sz="800" baseline="-25000" dirty="0"/>
                  <a:t>n-1</a:t>
                </a:r>
              </a:p>
            </p:txBody>
          </p:sp>
          <p:sp>
            <p:nvSpPr>
              <p:cNvPr id="261" name="Textfeld 260"/>
              <p:cNvSpPr txBox="1"/>
              <p:nvPr/>
            </p:nvSpPr>
            <p:spPr>
              <a:xfrm>
                <a:off x="2135559" y="1916832"/>
                <a:ext cx="591338" cy="505045"/>
              </a:xfrm>
              <a:prstGeom prst="rect">
                <a:avLst/>
              </a:prstGeom>
              <a:noFill/>
            </p:spPr>
            <p:txBody>
              <a:bodyPr wrap="none" rtlCol="0">
                <a:spAutoFit/>
              </a:bodyPr>
              <a:lstStyle/>
              <a:p>
                <a:r>
                  <a:rPr lang="de-DE" sz="800" dirty="0" err="1"/>
                  <a:t>x</a:t>
                </a:r>
                <a:r>
                  <a:rPr lang="de-DE" sz="800" baseline="-25000" dirty="0" err="1"/>
                  <a:t>n</a:t>
                </a:r>
                <a:endParaRPr lang="de-DE" sz="800" baseline="-25000" dirty="0"/>
              </a:p>
            </p:txBody>
          </p:sp>
          <p:cxnSp>
            <p:nvCxnSpPr>
              <p:cNvPr id="262" name="Gerade Verbindung mit Pfeil 261"/>
              <p:cNvCxnSpPr>
                <a:cxnSpLocks/>
                <a:stCxn id="263" idx="0"/>
                <a:endCxn id="224" idx="4"/>
              </p:cNvCxnSpPr>
              <p:nvPr/>
            </p:nvCxnSpPr>
            <p:spPr bwMode="auto">
              <a:xfrm flipV="1">
                <a:off x="4006058" y="4218808"/>
                <a:ext cx="570" cy="578344"/>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63" name="Ellipse 262"/>
              <p:cNvSpPr>
                <a:spLocks/>
              </p:cNvSpPr>
              <p:nvPr/>
            </p:nvSpPr>
            <p:spPr bwMode="auto">
              <a:xfrm>
                <a:off x="3791744" y="4797152"/>
                <a:ext cx="428628" cy="428628"/>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sz="800" dirty="0">
                    <a:solidFill>
                      <a:schemeClr val="tx1"/>
                    </a:solidFill>
                    <a:latin typeface="Arial" charset="0"/>
                  </a:rPr>
                  <a:t>a</a:t>
                </a:r>
                <a:r>
                  <a:rPr lang="de-DE" sz="800" baseline="-25000" dirty="0">
                    <a:solidFill>
                      <a:schemeClr val="tx1"/>
                    </a:solidFill>
                    <a:latin typeface="Arial" charset="0"/>
                  </a:rPr>
                  <a:t>n</a:t>
                </a:r>
                <a:endParaRPr kumimoji="0" lang="de-DE" sz="800" b="0" i="0" u="none" strike="noStrike" cap="none" normalizeH="0" baseline="-25000" dirty="0">
                  <a:ln>
                    <a:noFill/>
                  </a:ln>
                  <a:solidFill>
                    <a:schemeClr val="tx1"/>
                  </a:solidFill>
                  <a:effectLst/>
                  <a:latin typeface="Arial" charset="0"/>
                </a:endParaRPr>
              </a:p>
            </p:txBody>
          </p:sp>
          <p:sp>
            <p:nvSpPr>
              <p:cNvPr id="264" name="Textfeld 263"/>
              <p:cNvSpPr txBox="1"/>
              <p:nvPr/>
            </p:nvSpPr>
            <p:spPr>
              <a:xfrm>
                <a:off x="4079775" y="3645025"/>
                <a:ext cx="372988" cy="505045"/>
              </a:xfrm>
              <a:prstGeom prst="rect">
                <a:avLst/>
              </a:prstGeom>
              <a:noFill/>
            </p:spPr>
            <p:txBody>
              <a:bodyPr wrap="square" rtlCol="0">
                <a:spAutoFit/>
              </a:bodyPr>
              <a:lstStyle/>
              <a:p>
                <a:r>
                  <a:rPr lang="de-DE" sz="800" dirty="0"/>
                  <a:t>+</a:t>
                </a:r>
                <a:endParaRPr lang="de-DE" sz="800" baseline="-25000" dirty="0"/>
              </a:p>
            </p:txBody>
          </p:sp>
          <p:sp>
            <p:nvSpPr>
              <p:cNvPr id="265" name="Textfeld 264"/>
              <p:cNvSpPr txBox="1"/>
              <p:nvPr/>
            </p:nvSpPr>
            <p:spPr>
              <a:xfrm>
                <a:off x="6023993" y="3645025"/>
                <a:ext cx="360036" cy="505045"/>
              </a:xfrm>
              <a:prstGeom prst="rect">
                <a:avLst/>
              </a:prstGeom>
              <a:noFill/>
            </p:spPr>
            <p:txBody>
              <a:bodyPr wrap="square" rtlCol="0">
                <a:spAutoFit/>
              </a:bodyPr>
              <a:lstStyle/>
              <a:p>
                <a:r>
                  <a:rPr lang="de-DE" sz="800" dirty="0"/>
                  <a:t>+</a:t>
                </a:r>
                <a:endParaRPr lang="de-DE" sz="800" baseline="-25000" dirty="0"/>
              </a:p>
            </p:txBody>
          </p:sp>
          <p:sp>
            <p:nvSpPr>
              <p:cNvPr id="266" name="Textfeld 265"/>
              <p:cNvSpPr txBox="1"/>
              <p:nvPr/>
            </p:nvSpPr>
            <p:spPr>
              <a:xfrm>
                <a:off x="8508524" y="3643314"/>
                <a:ext cx="444998" cy="505045"/>
              </a:xfrm>
              <a:prstGeom prst="rect">
                <a:avLst/>
              </a:prstGeom>
              <a:noFill/>
            </p:spPr>
            <p:txBody>
              <a:bodyPr wrap="square" rtlCol="0">
                <a:spAutoFit/>
              </a:bodyPr>
              <a:lstStyle/>
              <a:p>
                <a:r>
                  <a:rPr lang="de-DE" sz="800" dirty="0"/>
                  <a:t>+</a:t>
                </a:r>
                <a:endParaRPr lang="de-DE" sz="800" baseline="-25000" dirty="0"/>
              </a:p>
            </p:txBody>
          </p:sp>
          <p:sp>
            <p:nvSpPr>
              <p:cNvPr id="267" name="Textfeld 266"/>
              <p:cNvSpPr txBox="1"/>
              <p:nvPr/>
            </p:nvSpPr>
            <p:spPr>
              <a:xfrm>
                <a:off x="10413540" y="3643314"/>
                <a:ext cx="444998" cy="505045"/>
              </a:xfrm>
              <a:prstGeom prst="rect">
                <a:avLst/>
              </a:prstGeom>
              <a:noFill/>
            </p:spPr>
            <p:txBody>
              <a:bodyPr wrap="square" rtlCol="0">
                <a:spAutoFit/>
              </a:bodyPr>
              <a:lstStyle/>
              <a:p>
                <a:r>
                  <a:rPr lang="de-DE" sz="800" dirty="0"/>
                  <a:t>+</a:t>
                </a:r>
                <a:endParaRPr lang="de-DE" sz="800" baseline="-25000" dirty="0"/>
              </a:p>
            </p:txBody>
          </p:sp>
          <p:sp>
            <p:nvSpPr>
              <p:cNvPr id="268" name="Textfeld 267"/>
              <p:cNvSpPr txBox="1"/>
              <p:nvPr/>
            </p:nvSpPr>
            <p:spPr>
              <a:xfrm>
                <a:off x="3524234" y="3714751"/>
                <a:ext cx="267511" cy="505045"/>
              </a:xfrm>
              <a:prstGeom prst="rect">
                <a:avLst/>
              </a:prstGeom>
              <a:noFill/>
            </p:spPr>
            <p:txBody>
              <a:bodyPr wrap="square" rtlCol="0">
                <a:spAutoFit/>
              </a:bodyPr>
              <a:lstStyle/>
              <a:p>
                <a:r>
                  <a:rPr lang="de-DE" sz="800" dirty="0"/>
                  <a:t>+</a:t>
                </a:r>
                <a:endParaRPr lang="de-DE" sz="800" baseline="-25000" dirty="0"/>
              </a:p>
            </p:txBody>
          </p:sp>
          <p:sp>
            <p:nvSpPr>
              <p:cNvPr id="269" name="Textfeld 268"/>
              <p:cNvSpPr txBox="1"/>
              <p:nvPr/>
            </p:nvSpPr>
            <p:spPr>
              <a:xfrm>
                <a:off x="5519933" y="3645025"/>
                <a:ext cx="444998" cy="505045"/>
              </a:xfrm>
              <a:prstGeom prst="rect">
                <a:avLst/>
              </a:prstGeom>
              <a:noFill/>
            </p:spPr>
            <p:txBody>
              <a:bodyPr wrap="square" rtlCol="0">
                <a:spAutoFit/>
              </a:bodyPr>
              <a:lstStyle/>
              <a:p>
                <a:r>
                  <a:rPr lang="de-DE" sz="800" dirty="0"/>
                  <a:t>+</a:t>
                </a:r>
                <a:endParaRPr lang="de-DE" sz="800" baseline="-25000" dirty="0"/>
              </a:p>
            </p:txBody>
          </p:sp>
          <p:sp>
            <p:nvSpPr>
              <p:cNvPr id="270" name="Textfeld 269"/>
              <p:cNvSpPr txBox="1"/>
              <p:nvPr/>
            </p:nvSpPr>
            <p:spPr>
              <a:xfrm>
                <a:off x="8112226" y="3645025"/>
                <a:ext cx="444998" cy="505045"/>
              </a:xfrm>
              <a:prstGeom prst="rect">
                <a:avLst/>
              </a:prstGeom>
              <a:noFill/>
            </p:spPr>
            <p:txBody>
              <a:bodyPr wrap="square" rtlCol="0">
                <a:spAutoFit/>
              </a:bodyPr>
              <a:lstStyle/>
              <a:p>
                <a:r>
                  <a:rPr lang="de-DE" sz="800" dirty="0"/>
                  <a:t>+</a:t>
                </a:r>
                <a:endParaRPr lang="de-DE" sz="800" baseline="-25000" dirty="0"/>
              </a:p>
            </p:txBody>
          </p:sp>
          <p:sp>
            <p:nvSpPr>
              <p:cNvPr id="271" name="Textfeld 270"/>
              <p:cNvSpPr txBox="1"/>
              <p:nvPr/>
            </p:nvSpPr>
            <p:spPr>
              <a:xfrm>
                <a:off x="10056437" y="3645025"/>
                <a:ext cx="288033" cy="505045"/>
              </a:xfrm>
              <a:prstGeom prst="rect">
                <a:avLst/>
              </a:prstGeom>
              <a:noFill/>
            </p:spPr>
            <p:txBody>
              <a:bodyPr wrap="square" rtlCol="0">
                <a:spAutoFit/>
              </a:bodyPr>
              <a:lstStyle/>
              <a:p>
                <a:r>
                  <a:rPr lang="de-DE" sz="800" dirty="0"/>
                  <a:t>+</a:t>
                </a:r>
                <a:endParaRPr lang="de-DE" sz="800" baseline="-25000" dirty="0"/>
              </a:p>
            </p:txBody>
          </p:sp>
          <p:sp>
            <p:nvSpPr>
              <p:cNvPr id="272" name="Textfeld 271"/>
              <p:cNvSpPr txBox="1"/>
              <p:nvPr/>
            </p:nvSpPr>
            <p:spPr>
              <a:xfrm>
                <a:off x="3650740" y="4143380"/>
                <a:ext cx="285018" cy="505045"/>
              </a:xfrm>
              <a:prstGeom prst="rect">
                <a:avLst/>
              </a:prstGeom>
              <a:noFill/>
            </p:spPr>
            <p:txBody>
              <a:bodyPr wrap="square" rtlCol="0">
                <a:spAutoFit/>
              </a:bodyPr>
              <a:lstStyle/>
              <a:p>
                <a:r>
                  <a:rPr lang="de-DE" sz="800" dirty="0"/>
                  <a:t>-</a:t>
                </a:r>
                <a:endParaRPr lang="de-DE" sz="800" baseline="-25000" dirty="0"/>
              </a:p>
            </p:txBody>
          </p:sp>
          <p:sp>
            <p:nvSpPr>
              <p:cNvPr id="273" name="Textfeld 272"/>
              <p:cNvSpPr txBox="1"/>
              <p:nvPr/>
            </p:nvSpPr>
            <p:spPr>
              <a:xfrm>
                <a:off x="5519933" y="4077074"/>
                <a:ext cx="288033" cy="505045"/>
              </a:xfrm>
              <a:prstGeom prst="rect">
                <a:avLst/>
              </a:prstGeom>
              <a:noFill/>
            </p:spPr>
            <p:txBody>
              <a:bodyPr wrap="square" rtlCol="0">
                <a:spAutoFit/>
              </a:bodyPr>
              <a:lstStyle/>
              <a:p>
                <a:r>
                  <a:rPr lang="de-DE" sz="800" dirty="0"/>
                  <a:t>-</a:t>
                </a:r>
                <a:endParaRPr lang="de-DE" sz="800" baseline="-25000" dirty="0"/>
              </a:p>
            </p:txBody>
          </p:sp>
          <p:sp>
            <p:nvSpPr>
              <p:cNvPr id="274" name="Textfeld 273"/>
              <p:cNvSpPr txBox="1"/>
              <p:nvPr/>
            </p:nvSpPr>
            <p:spPr>
              <a:xfrm>
                <a:off x="8032274" y="4143380"/>
                <a:ext cx="444998" cy="505045"/>
              </a:xfrm>
              <a:prstGeom prst="rect">
                <a:avLst/>
              </a:prstGeom>
              <a:noFill/>
            </p:spPr>
            <p:txBody>
              <a:bodyPr wrap="square" rtlCol="0">
                <a:spAutoFit/>
              </a:bodyPr>
              <a:lstStyle/>
              <a:p>
                <a:r>
                  <a:rPr lang="de-DE" sz="800" dirty="0"/>
                  <a:t>-</a:t>
                </a:r>
                <a:endParaRPr lang="de-DE" sz="800" baseline="-25000" dirty="0"/>
              </a:p>
            </p:txBody>
          </p:sp>
          <p:cxnSp>
            <p:nvCxnSpPr>
              <p:cNvPr id="275" name="Gerade Verbindung mit Pfeil 274"/>
              <p:cNvCxnSpPr>
                <a:cxnSpLocks/>
                <a:stCxn id="276" idx="0"/>
                <a:endCxn id="232" idx="4"/>
              </p:cNvCxnSpPr>
              <p:nvPr/>
            </p:nvCxnSpPr>
            <p:spPr bwMode="auto">
              <a:xfrm flipV="1">
                <a:off x="5950274" y="4218808"/>
                <a:ext cx="570" cy="650352"/>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76" name="Ellipse 275"/>
              <p:cNvSpPr>
                <a:spLocks/>
              </p:cNvSpPr>
              <p:nvPr/>
            </p:nvSpPr>
            <p:spPr bwMode="auto">
              <a:xfrm>
                <a:off x="5735960" y="4869160"/>
                <a:ext cx="428628" cy="428628"/>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a</a:t>
                </a:r>
                <a:r>
                  <a:rPr kumimoji="0" lang="de-DE" sz="800" b="0" i="0" u="none" strike="noStrike" cap="none" normalizeH="0" baseline="-25000" dirty="0">
                    <a:ln>
                      <a:noFill/>
                    </a:ln>
                    <a:solidFill>
                      <a:schemeClr val="tx1"/>
                    </a:solidFill>
                    <a:effectLst/>
                    <a:latin typeface="Arial" charset="0"/>
                  </a:rPr>
                  <a:t>n-1</a:t>
                </a:r>
              </a:p>
            </p:txBody>
          </p:sp>
          <p:cxnSp>
            <p:nvCxnSpPr>
              <p:cNvPr id="277" name="Gerade Verbindung mit Pfeil 276"/>
              <p:cNvCxnSpPr>
                <a:cxnSpLocks/>
                <a:endCxn id="276" idx="4"/>
              </p:cNvCxnSpPr>
              <p:nvPr/>
            </p:nvCxnSpPr>
            <p:spPr bwMode="auto">
              <a:xfrm flipH="1" flipV="1">
                <a:off x="5950274" y="5297788"/>
                <a:ext cx="1710" cy="507476"/>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278" name="Gerade Verbindung mit Pfeil 277"/>
              <p:cNvCxnSpPr>
                <a:cxnSpLocks/>
                <a:stCxn id="279" idx="0"/>
                <a:endCxn id="240" idx="4"/>
              </p:cNvCxnSpPr>
              <p:nvPr/>
            </p:nvCxnSpPr>
            <p:spPr bwMode="auto">
              <a:xfrm flipV="1">
                <a:off x="8470554" y="4218808"/>
                <a:ext cx="570" cy="650352"/>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79" name="Ellipse 278"/>
              <p:cNvSpPr>
                <a:spLocks/>
              </p:cNvSpPr>
              <p:nvPr/>
            </p:nvSpPr>
            <p:spPr bwMode="auto">
              <a:xfrm>
                <a:off x="8256240" y="4869160"/>
                <a:ext cx="428628" cy="428628"/>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a</a:t>
                </a:r>
                <a:r>
                  <a:rPr kumimoji="0" lang="de-DE" sz="800" b="0" i="0" u="none" strike="noStrike" cap="none" normalizeH="0" baseline="-25000" dirty="0">
                    <a:ln>
                      <a:noFill/>
                    </a:ln>
                    <a:solidFill>
                      <a:schemeClr val="tx1"/>
                    </a:solidFill>
                    <a:effectLst/>
                    <a:latin typeface="Arial" charset="0"/>
                  </a:rPr>
                  <a:t>1</a:t>
                </a:r>
              </a:p>
            </p:txBody>
          </p:sp>
          <p:cxnSp>
            <p:nvCxnSpPr>
              <p:cNvPr id="280" name="Gerade Verbindung mit Pfeil 279"/>
              <p:cNvCxnSpPr>
                <a:cxnSpLocks/>
                <a:endCxn id="279" idx="4"/>
              </p:cNvCxnSpPr>
              <p:nvPr/>
            </p:nvCxnSpPr>
            <p:spPr bwMode="auto">
              <a:xfrm flipH="1" flipV="1">
                <a:off x="8470554" y="5297788"/>
                <a:ext cx="7773" cy="487873"/>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281" name="Rechteck 280"/>
              <p:cNvSpPr>
                <a:spLocks/>
              </p:cNvSpPr>
              <p:nvPr/>
            </p:nvSpPr>
            <p:spPr bwMode="auto">
              <a:xfrm>
                <a:off x="4655840" y="5589240"/>
                <a:ext cx="571504" cy="428628"/>
              </a:xfrm>
              <a:prstGeom prst="rect">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z</a:t>
                </a:r>
                <a:r>
                  <a:rPr kumimoji="0" lang="de-DE" sz="800" b="0" i="0" u="none" strike="noStrike" cap="none" normalizeH="0" baseline="30000" dirty="0">
                    <a:ln>
                      <a:noFill/>
                    </a:ln>
                    <a:solidFill>
                      <a:schemeClr val="tx1"/>
                    </a:solidFill>
                    <a:effectLst/>
                    <a:latin typeface="Arial" charset="0"/>
                  </a:rPr>
                  <a:t>-1</a:t>
                </a:r>
              </a:p>
            </p:txBody>
          </p:sp>
          <p:sp>
            <p:nvSpPr>
              <p:cNvPr id="282" name="Rechteck 281"/>
              <p:cNvSpPr>
                <a:spLocks/>
              </p:cNvSpPr>
              <p:nvPr/>
            </p:nvSpPr>
            <p:spPr bwMode="auto">
              <a:xfrm>
                <a:off x="6528048" y="5589240"/>
                <a:ext cx="571504" cy="428628"/>
              </a:xfrm>
              <a:prstGeom prst="rect">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z</a:t>
                </a:r>
                <a:r>
                  <a:rPr kumimoji="0" lang="de-DE" sz="800" b="0" i="0" u="none" strike="noStrike" cap="none" normalizeH="0" baseline="30000" dirty="0">
                    <a:ln>
                      <a:noFill/>
                    </a:ln>
                    <a:solidFill>
                      <a:schemeClr val="tx1"/>
                    </a:solidFill>
                    <a:effectLst/>
                    <a:latin typeface="Arial" charset="0"/>
                  </a:rPr>
                  <a:t>-1</a:t>
                </a:r>
              </a:p>
            </p:txBody>
          </p:sp>
          <p:sp>
            <p:nvSpPr>
              <p:cNvPr id="283" name="Rechteck 282"/>
              <p:cNvSpPr>
                <a:spLocks/>
              </p:cNvSpPr>
              <p:nvPr/>
            </p:nvSpPr>
            <p:spPr bwMode="auto">
              <a:xfrm>
                <a:off x="9048328" y="5589240"/>
                <a:ext cx="571504" cy="428628"/>
              </a:xfrm>
              <a:prstGeom prst="rect">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z</a:t>
                </a:r>
                <a:r>
                  <a:rPr kumimoji="0" lang="de-DE" sz="800" b="0" i="0" u="none" strike="noStrike" cap="none" normalizeH="0" baseline="30000" dirty="0">
                    <a:ln>
                      <a:noFill/>
                    </a:ln>
                    <a:solidFill>
                      <a:schemeClr val="tx1"/>
                    </a:solidFill>
                    <a:effectLst/>
                    <a:latin typeface="Arial" charset="0"/>
                  </a:rPr>
                  <a:t>-1</a:t>
                </a:r>
              </a:p>
            </p:txBody>
          </p:sp>
          <p:cxnSp>
            <p:nvCxnSpPr>
              <p:cNvPr id="284" name="Gerade Verbindung mit Pfeil 283"/>
              <p:cNvCxnSpPr>
                <a:cxnSpLocks/>
                <a:endCxn id="281" idx="3"/>
              </p:cNvCxnSpPr>
              <p:nvPr/>
            </p:nvCxnSpPr>
            <p:spPr bwMode="auto">
              <a:xfrm flipH="1" flipV="1">
                <a:off x="5227344" y="5803554"/>
                <a:ext cx="724640" cy="1710"/>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285" name="Gerade Verbindung mit Pfeil 284"/>
              <p:cNvCxnSpPr>
                <a:cxnSpLocks/>
                <a:endCxn id="282" idx="3"/>
              </p:cNvCxnSpPr>
              <p:nvPr/>
            </p:nvCxnSpPr>
            <p:spPr bwMode="auto">
              <a:xfrm flipH="1" flipV="1">
                <a:off x="7099552" y="5803554"/>
                <a:ext cx="1372712" cy="1710"/>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grpSp>
            <p:nvGrpSpPr>
              <p:cNvPr id="286" name="Gruppieren 90"/>
              <p:cNvGrpSpPr>
                <a:grpSpLocks/>
              </p:cNvGrpSpPr>
              <p:nvPr/>
            </p:nvGrpSpPr>
            <p:grpSpPr>
              <a:xfrm>
                <a:off x="7620011" y="5357827"/>
                <a:ext cx="428628" cy="904881"/>
                <a:chOff x="5072066" y="4167193"/>
                <a:chExt cx="428628" cy="904881"/>
              </a:xfrm>
            </p:grpSpPr>
            <p:sp>
              <p:nvSpPr>
                <p:cNvPr id="291" name="Flussdiagramm: Lochstreifen 290"/>
                <p:cNvSpPr/>
                <p:nvPr/>
              </p:nvSpPr>
              <p:spPr bwMode="auto">
                <a:xfrm rot="16200000">
                  <a:off x="5089926" y="4554150"/>
                  <a:ext cx="392909" cy="142876"/>
                </a:xfrm>
                <a:prstGeom prst="flowChartPunchedTape">
                  <a:avLst/>
                </a:prstGeom>
                <a:solidFill>
                  <a:srgbClr val="FFFFFF"/>
                </a:solidFill>
                <a:ln>
                  <a:solidFill>
                    <a:srgbClr val="0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800" b="0" i="0" u="none" strike="noStrike" cap="none" normalizeH="0" baseline="0">
                    <a:ln>
                      <a:noFill/>
                    </a:ln>
                    <a:solidFill>
                      <a:schemeClr val="tx1"/>
                    </a:solidFill>
                    <a:effectLst/>
                    <a:latin typeface="Arial" charset="0"/>
                  </a:endParaRPr>
                </a:p>
              </p:txBody>
            </p:sp>
            <p:sp>
              <p:nvSpPr>
                <p:cNvPr id="292" name="Rechteck 291"/>
                <p:cNvSpPr/>
                <p:nvPr/>
              </p:nvSpPr>
              <p:spPr bwMode="auto">
                <a:xfrm>
                  <a:off x="5072066" y="4167193"/>
                  <a:ext cx="428628" cy="285752"/>
                </a:xfrm>
                <a:prstGeom prst="rect">
                  <a:avLst/>
                </a:prstGeom>
                <a:solidFill>
                  <a:srgbClr val="FFFFFF"/>
                </a:solidFill>
                <a:ln w="9525" cap="flat" cmpd="sng" algn="ctr">
                  <a:no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800" b="0" i="0" u="none" strike="noStrike" cap="none" normalizeH="0" baseline="0">
                    <a:ln>
                      <a:noFill/>
                    </a:ln>
                    <a:solidFill>
                      <a:schemeClr val="tx1"/>
                    </a:solidFill>
                    <a:effectLst/>
                    <a:latin typeface="Arial" charset="0"/>
                  </a:endParaRPr>
                </a:p>
              </p:txBody>
            </p:sp>
            <p:sp>
              <p:nvSpPr>
                <p:cNvPr id="293" name="Rechteck 292"/>
                <p:cNvSpPr/>
                <p:nvPr/>
              </p:nvSpPr>
              <p:spPr bwMode="auto">
                <a:xfrm>
                  <a:off x="5072066" y="4786322"/>
                  <a:ext cx="428628" cy="285752"/>
                </a:xfrm>
                <a:prstGeom prst="rect">
                  <a:avLst/>
                </a:prstGeom>
                <a:solidFill>
                  <a:srgbClr val="FFFFFF"/>
                </a:solidFill>
                <a:ln w="9525" cap="flat" cmpd="sng" algn="ctr">
                  <a:no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800" b="0" i="0" u="none" strike="noStrike" cap="none" normalizeH="0" baseline="0">
                    <a:ln>
                      <a:noFill/>
                    </a:ln>
                    <a:solidFill>
                      <a:schemeClr val="tx1"/>
                    </a:solidFill>
                    <a:effectLst/>
                    <a:latin typeface="Arial" charset="0"/>
                  </a:endParaRPr>
                </a:p>
              </p:txBody>
            </p:sp>
          </p:grpSp>
          <p:cxnSp>
            <p:nvCxnSpPr>
              <p:cNvPr id="287" name="Gerade Verbindung mit Pfeil 286"/>
              <p:cNvCxnSpPr>
                <a:cxnSpLocks/>
                <a:stCxn id="282" idx="1"/>
              </p:cNvCxnSpPr>
              <p:nvPr/>
            </p:nvCxnSpPr>
            <p:spPr bwMode="auto">
              <a:xfrm flipH="1">
                <a:off x="5951984" y="5803554"/>
                <a:ext cx="576064" cy="1710"/>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88" name="Gerade Verbindung mit Pfeil 287"/>
              <p:cNvCxnSpPr>
                <a:cxnSpLocks/>
                <a:stCxn id="283" idx="1"/>
              </p:cNvCxnSpPr>
              <p:nvPr/>
            </p:nvCxnSpPr>
            <p:spPr bwMode="auto">
              <a:xfrm flipH="1">
                <a:off x="8472264" y="5803554"/>
                <a:ext cx="576064" cy="1710"/>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89" name="Form 101"/>
              <p:cNvCxnSpPr>
                <a:cxnSpLocks/>
                <a:stCxn id="281" idx="1"/>
                <a:endCxn id="263" idx="4"/>
              </p:cNvCxnSpPr>
              <p:nvPr/>
            </p:nvCxnSpPr>
            <p:spPr bwMode="auto">
              <a:xfrm rot="10800000">
                <a:off x="4006058" y="5225780"/>
                <a:ext cx="649782" cy="577774"/>
              </a:xfrm>
              <a:prstGeom prst="bentConnector2">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90" name="Form 104"/>
              <p:cNvCxnSpPr>
                <a:cxnSpLocks/>
                <a:endCxn id="283" idx="3"/>
              </p:cNvCxnSpPr>
              <p:nvPr/>
            </p:nvCxnSpPr>
            <p:spPr bwMode="auto">
              <a:xfrm rot="5400000">
                <a:off x="9429332" y="4279543"/>
                <a:ext cx="1714511" cy="1333510"/>
              </a:xfrm>
              <a:prstGeom prst="bentConnector2">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grpSp>
        <p:grpSp>
          <p:nvGrpSpPr>
            <p:cNvPr id="158" name="Gruppieren 157"/>
            <p:cNvGrpSpPr/>
            <p:nvPr/>
          </p:nvGrpSpPr>
          <p:grpSpPr>
            <a:xfrm>
              <a:off x="5541748" y="1854916"/>
              <a:ext cx="6345512" cy="1423454"/>
              <a:chOff x="190460" y="1916832"/>
              <a:chExt cx="11517857" cy="2583738"/>
            </a:xfrm>
          </p:grpSpPr>
          <p:sp>
            <p:nvSpPr>
              <p:cNvPr id="160" name="Ellipse 159"/>
              <p:cNvSpPr>
                <a:spLocks/>
              </p:cNvSpPr>
              <p:nvPr/>
            </p:nvSpPr>
            <p:spPr bwMode="auto">
              <a:xfrm>
                <a:off x="1847528" y="2924944"/>
                <a:ext cx="428628" cy="428628"/>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b</a:t>
                </a:r>
                <a:r>
                  <a:rPr kumimoji="0" lang="de-DE" sz="800" b="0" i="0" u="none" strike="noStrike" cap="none" normalizeH="0" baseline="-25000" dirty="0">
                    <a:ln>
                      <a:noFill/>
                    </a:ln>
                    <a:solidFill>
                      <a:schemeClr val="tx1"/>
                    </a:solidFill>
                    <a:effectLst/>
                    <a:latin typeface="Arial" charset="0"/>
                  </a:rPr>
                  <a:t>0</a:t>
                </a:r>
              </a:p>
            </p:txBody>
          </p:sp>
          <p:cxnSp>
            <p:nvCxnSpPr>
              <p:cNvPr id="161" name="Gerade Verbindung mit Pfeil 160"/>
              <p:cNvCxnSpPr>
                <a:cxnSpLocks/>
              </p:cNvCxnSpPr>
              <p:nvPr/>
            </p:nvCxnSpPr>
            <p:spPr bwMode="auto">
              <a:xfrm>
                <a:off x="1047715" y="2357430"/>
                <a:ext cx="857256" cy="1588"/>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162" name="Rechteck 161"/>
              <p:cNvSpPr>
                <a:spLocks/>
              </p:cNvSpPr>
              <p:nvPr/>
            </p:nvSpPr>
            <p:spPr bwMode="auto">
              <a:xfrm>
                <a:off x="2711624" y="2132856"/>
                <a:ext cx="571504" cy="428628"/>
              </a:xfrm>
              <a:prstGeom prst="rect">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z</a:t>
                </a:r>
                <a:r>
                  <a:rPr kumimoji="0" lang="de-DE" sz="800" b="0" i="0" u="none" strike="noStrike" cap="none" normalizeH="0" baseline="30000" dirty="0">
                    <a:ln>
                      <a:noFill/>
                    </a:ln>
                    <a:solidFill>
                      <a:schemeClr val="tx1"/>
                    </a:solidFill>
                    <a:effectLst/>
                    <a:latin typeface="Arial" charset="0"/>
                  </a:rPr>
                  <a:t>-1</a:t>
                </a:r>
              </a:p>
            </p:txBody>
          </p:sp>
          <p:cxnSp>
            <p:nvCxnSpPr>
              <p:cNvPr id="163" name="Gerade Verbindung mit Pfeil 162"/>
              <p:cNvCxnSpPr>
                <a:cxnSpLocks/>
                <a:endCxn id="162" idx="1"/>
              </p:cNvCxnSpPr>
              <p:nvPr/>
            </p:nvCxnSpPr>
            <p:spPr bwMode="auto">
              <a:xfrm flipV="1">
                <a:off x="2063552" y="2347170"/>
                <a:ext cx="648072" cy="1710"/>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164" name="Gerade Verbindung mit Pfeil 163"/>
              <p:cNvCxnSpPr>
                <a:cxnSpLocks/>
                <a:endCxn id="160" idx="0"/>
              </p:cNvCxnSpPr>
              <p:nvPr/>
            </p:nvCxnSpPr>
            <p:spPr bwMode="auto">
              <a:xfrm flipH="1">
                <a:off x="2061842" y="2348880"/>
                <a:ext cx="1710" cy="576064"/>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165" name="Textfeld 164"/>
              <p:cNvSpPr txBox="1"/>
              <p:nvPr/>
            </p:nvSpPr>
            <p:spPr>
              <a:xfrm>
                <a:off x="190460" y="2122775"/>
                <a:ext cx="655251" cy="391056"/>
              </a:xfrm>
              <a:prstGeom prst="rect">
                <a:avLst/>
              </a:prstGeom>
              <a:noFill/>
            </p:spPr>
            <p:txBody>
              <a:bodyPr wrap="none" rtlCol="0">
                <a:spAutoFit/>
              </a:bodyPr>
              <a:lstStyle/>
              <a:p>
                <a:r>
                  <a:rPr lang="de-DE" sz="800"/>
                  <a:t>x(n)</a:t>
                </a:r>
                <a:endParaRPr lang="de-DE" sz="800" baseline="-25000" dirty="0"/>
              </a:p>
            </p:txBody>
          </p:sp>
          <p:sp>
            <p:nvSpPr>
              <p:cNvPr id="166" name="Ellipse 165"/>
              <p:cNvSpPr>
                <a:spLocks/>
              </p:cNvSpPr>
              <p:nvPr/>
            </p:nvSpPr>
            <p:spPr bwMode="auto">
              <a:xfrm>
                <a:off x="3863752" y="3933056"/>
                <a:ext cx="285752" cy="285752"/>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800" b="0" i="0" u="none" strike="noStrike" cap="none" normalizeH="0" baseline="-25000" dirty="0">
                  <a:ln>
                    <a:noFill/>
                  </a:ln>
                  <a:solidFill>
                    <a:schemeClr val="tx1"/>
                  </a:solidFill>
                  <a:effectLst/>
                  <a:latin typeface="Arial" charset="0"/>
                </a:endParaRPr>
              </a:p>
            </p:txBody>
          </p:sp>
          <p:cxnSp>
            <p:nvCxnSpPr>
              <p:cNvPr id="167" name="Gerade Verbindung mit Pfeil 166"/>
              <p:cNvCxnSpPr>
                <a:cxnSpLocks/>
                <a:stCxn id="162" idx="3"/>
              </p:cNvCxnSpPr>
              <p:nvPr/>
            </p:nvCxnSpPr>
            <p:spPr bwMode="auto">
              <a:xfrm>
                <a:off x="3283128" y="2347170"/>
                <a:ext cx="652632" cy="1710"/>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8" name="Gerade Verbindung mit Pfeil 167"/>
              <p:cNvCxnSpPr>
                <a:cxnSpLocks/>
                <a:endCxn id="173" idx="1"/>
              </p:cNvCxnSpPr>
              <p:nvPr/>
            </p:nvCxnSpPr>
            <p:spPr bwMode="auto">
              <a:xfrm flipV="1">
                <a:off x="4007768" y="2347170"/>
                <a:ext cx="648072" cy="1710"/>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169" name="Ellipse 168"/>
              <p:cNvSpPr>
                <a:spLocks/>
              </p:cNvSpPr>
              <p:nvPr/>
            </p:nvSpPr>
            <p:spPr bwMode="auto">
              <a:xfrm>
                <a:off x="3791744" y="2939764"/>
                <a:ext cx="428628" cy="428628"/>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b</a:t>
                </a:r>
                <a:r>
                  <a:rPr kumimoji="0" lang="de-DE" sz="800" b="0" i="0" u="none" strike="noStrike" cap="none" normalizeH="0" baseline="-25000" dirty="0">
                    <a:ln>
                      <a:noFill/>
                    </a:ln>
                    <a:solidFill>
                      <a:schemeClr val="tx1"/>
                    </a:solidFill>
                    <a:effectLst/>
                    <a:latin typeface="Arial" charset="0"/>
                  </a:rPr>
                  <a:t>1</a:t>
                </a:r>
              </a:p>
            </p:txBody>
          </p:sp>
          <p:cxnSp>
            <p:nvCxnSpPr>
              <p:cNvPr id="170" name="Gerade Verbindung mit Pfeil 169"/>
              <p:cNvCxnSpPr>
                <a:cxnSpLocks/>
                <a:endCxn id="169" idx="0"/>
              </p:cNvCxnSpPr>
              <p:nvPr/>
            </p:nvCxnSpPr>
            <p:spPr bwMode="auto">
              <a:xfrm flipH="1">
                <a:off x="4006058" y="2348880"/>
                <a:ext cx="1710" cy="590884"/>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171" name="Gerade Verbindung mit Pfeil 170"/>
              <p:cNvCxnSpPr>
                <a:cxnSpLocks/>
                <a:stCxn id="169" idx="4"/>
                <a:endCxn id="166" idx="0"/>
              </p:cNvCxnSpPr>
              <p:nvPr/>
            </p:nvCxnSpPr>
            <p:spPr bwMode="auto">
              <a:xfrm>
                <a:off x="4006058" y="3368392"/>
                <a:ext cx="570" cy="564664"/>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72" name="Form 101"/>
              <p:cNvCxnSpPr>
                <a:cxnSpLocks/>
                <a:stCxn id="160" idx="4"/>
                <a:endCxn id="166" idx="2"/>
              </p:cNvCxnSpPr>
              <p:nvPr/>
            </p:nvCxnSpPr>
            <p:spPr bwMode="auto">
              <a:xfrm rot="16200000" flipH="1">
                <a:off x="2601617" y="2813797"/>
                <a:ext cx="722360" cy="1801910"/>
              </a:xfrm>
              <a:prstGeom prst="bentConnector2">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73" name="Rechteck 172"/>
              <p:cNvSpPr>
                <a:spLocks/>
              </p:cNvSpPr>
              <p:nvPr/>
            </p:nvSpPr>
            <p:spPr bwMode="auto">
              <a:xfrm>
                <a:off x="4655840" y="2132856"/>
                <a:ext cx="571504" cy="428628"/>
              </a:xfrm>
              <a:prstGeom prst="rect">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z</a:t>
                </a:r>
                <a:r>
                  <a:rPr kumimoji="0" lang="de-DE" sz="800" b="0" i="0" u="none" strike="noStrike" cap="none" normalizeH="0" baseline="30000" dirty="0">
                    <a:ln>
                      <a:noFill/>
                    </a:ln>
                    <a:solidFill>
                      <a:schemeClr val="tx1"/>
                    </a:solidFill>
                    <a:effectLst/>
                    <a:latin typeface="Arial" charset="0"/>
                  </a:rPr>
                  <a:t>-1</a:t>
                </a:r>
              </a:p>
            </p:txBody>
          </p:sp>
          <p:sp>
            <p:nvSpPr>
              <p:cNvPr id="174" name="Ellipse 173"/>
              <p:cNvSpPr>
                <a:spLocks/>
              </p:cNvSpPr>
              <p:nvPr/>
            </p:nvSpPr>
            <p:spPr bwMode="auto">
              <a:xfrm>
                <a:off x="5807968" y="3933056"/>
                <a:ext cx="285752" cy="285752"/>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800" b="0" i="0" u="none" strike="noStrike" cap="none" normalizeH="0" baseline="-25000" dirty="0">
                  <a:ln>
                    <a:noFill/>
                  </a:ln>
                  <a:solidFill>
                    <a:schemeClr val="tx1"/>
                  </a:solidFill>
                  <a:effectLst/>
                  <a:latin typeface="Arial" charset="0"/>
                </a:endParaRPr>
              </a:p>
            </p:txBody>
          </p:sp>
          <p:cxnSp>
            <p:nvCxnSpPr>
              <p:cNvPr id="175" name="Gerade Verbindung mit Pfeil 174"/>
              <p:cNvCxnSpPr>
                <a:cxnSpLocks/>
                <a:stCxn id="173" idx="3"/>
              </p:cNvCxnSpPr>
              <p:nvPr/>
            </p:nvCxnSpPr>
            <p:spPr bwMode="auto">
              <a:xfrm>
                <a:off x="5227344" y="2347170"/>
                <a:ext cx="652632" cy="1710"/>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76" name="Gerade Verbindung mit Pfeil 175"/>
              <p:cNvCxnSpPr>
                <a:cxnSpLocks/>
                <a:endCxn id="181" idx="1"/>
              </p:cNvCxnSpPr>
              <p:nvPr/>
            </p:nvCxnSpPr>
            <p:spPr bwMode="auto">
              <a:xfrm>
                <a:off x="5961103" y="2347170"/>
                <a:ext cx="1143009" cy="0"/>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177" name="Ellipse 176"/>
              <p:cNvSpPr>
                <a:spLocks/>
              </p:cNvSpPr>
              <p:nvPr/>
            </p:nvSpPr>
            <p:spPr bwMode="auto">
              <a:xfrm>
                <a:off x="5735960" y="2924944"/>
                <a:ext cx="428628" cy="428628"/>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b</a:t>
                </a:r>
                <a:r>
                  <a:rPr lang="de-DE" sz="800" baseline="-25000" dirty="0">
                    <a:solidFill>
                      <a:schemeClr val="tx1"/>
                    </a:solidFill>
                    <a:latin typeface="Arial" charset="0"/>
                  </a:rPr>
                  <a:t>2</a:t>
                </a:r>
                <a:endParaRPr kumimoji="0" lang="de-DE" sz="800" b="0" i="0" u="none" strike="noStrike" cap="none" normalizeH="0" baseline="-25000" dirty="0">
                  <a:ln>
                    <a:noFill/>
                  </a:ln>
                  <a:solidFill>
                    <a:schemeClr val="tx1"/>
                  </a:solidFill>
                  <a:effectLst/>
                  <a:latin typeface="Arial" charset="0"/>
                </a:endParaRPr>
              </a:p>
            </p:txBody>
          </p:sp>
          <p:cxnSp>
            <p:nvCxnSpPr>
              <p:cNvPr id="178" name="Gerade Verbindung mit Pfeil 177"/>
              <p:cNvCxnSpPr>
                <a:cxnSpLocks/>
                <a:endCxn id="177" idx="0"/>
              </p:cNvCxnSpPr>
              <p:nvPr/>
            </p:nvCxnSpPr>
            <p:spPr bwMode="auto">
              <a:xfrm flipH="1">
                <a:off x="5950274" y="2348880"/>
                <a:ext cx="1710" cy="576064"/>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179" name="Gerade Verbindung mit Pfeil 178"/>
              <p:cNvCxnSpPr>
                <a:cxnSpLocks/>
                <a:stCxn id="177" idx="4"/>
                <a:endCxn id="174" idx="0"/>
              </p:cNvCxnSpPr>
              <p:nvPr/>
            </p:nvCxnSpPr>
            <p:spPr bwMode="auto">
              <a:xfrm>
                <a:off x="5950274" y="3353572"/>
                <a:ext cx="570" cy="579484"/>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0" name="Gerade Verbindung mit Pfeil 179"/>
              <p:cNvCxnSpPr>
                <a:cxnSpLocks/>
                <a:stCxn id="166" idx="6"/>
                <a:endCxn id="174" idx="2"/>
              </p:cNvCxnSpPr>
              <p:nvPr/>
            </p:nvCxnSpPr>
            <p:spPr bwMode="auto">
              <a:xfrm>
                <a:off x="4149504" y="4075932"/>
                <a:ext cx="1658464" cy="0"/>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81" name="Rechteck 180"/>
              <p:cNvSpPr>
                <a:spLocks/>
              </p:cNvSpPr>
              <p:nvPr/>
            </p:nvSpPr>
            <p:spPr bwMode="auto">
              <a:xfrm>
                <a:off x="7104112" y="2132856"/>
                <a:ext cx="571504" cy="428628"/>
              </a:xfrm>
              <a:prstGeom prst="rect">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z</a:t>
                </a:r>
                <a:r>
                  <a:rPr kumimoji="0" lang="de-DE" sz="800" b="0" i="0" u="none" strike="noStrike" cap="none" normalizeH="0" baseline="30000" dirty="0">
                    <a:ln>
                      <a:noFill/>
                    </a:ln>
                    <a:solidFill>
                      <a:schemeClr val="tx1"/>
                    </a:solidFill>
                    <a:effectLst/>
                    <a:latin typeface="Arial" charset="0"/>
                  </a:rPr>
                  <a:t>-1</a:t>
                </a:r>
              </a:p>
            </p:txBody>
          </p:sp>
          <p:sp>
            <p:nvSpPr>
              <p:cNvPr id="182" name="Ellipse 181"/>
              <p:cNvSpPr>
                <a:spLocks/>
              </p:cNvSpPr>
              <p:nvPr/>
            </p:nvSpPr>
            <p:spPr bwMode="auto">
              <a:xfrm>
                <a:off x="8328248" y="3933056"/>
                <a:ext cx="285752" cy="285752"/>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800" b="0" i="0" u="none" strike="noStrike" cap="none" normalizeH="0" baseline="-25000" dirty="0">
                  <a:ln>
                    <a:noFill/>
                  </a:ln>
                  <a:solidFill>
                    <a:schemeClr val="tx1"/>
                  </a:solidFill>
                  <a:effectLst/>
                  <a:latin typeface="Arial" charset="0"/>
                </a:endParaRPr>
              </a:p>
            </p:txBody>
          </p:sp>
          <p:cxnSp>
            <p:nvCxnSpPr>
              <p:cNvPr id="183" name="Gerade Verbindung mit Pfeil 182"/>
              <p:cNvCxnSpPr>
                <a:cxnSpLocks/>
                <a:stCxn id="181" idx="3"/>
              </p:cNvCxnSpPr>
              <p:nvPr/>
            </p:nvCxnSpPr>
            <p:spPr bwMode="auto">
              <a:xfrm>
                <a:off x="7675616" y="2347170"/>
                <a:ext cx="724640" cy="1710"/>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4" name="Gerade Verbindung mit Pfeil 183"/>
              <p:cNvCxnSpPr>
                <a:cxnSpLocks/>
                <a:endCxn id="188" idx="1"/>
              </p:cNvCxnSpPr>
              <p:nvPr/>
            </p:nvCxnSpPr>
            <p:spPr bwMode="auto">
              <a:xfrm flipV="1">
                <a:off x="8472264" y="2347170"/>
                <a:ext cx="576064" cy="1710"/>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185" name="Ellipse 184"/>
              <p:cNvSpPr>
                <a:spLocks/>
              </p:cNvSpPr>
              <p:nvPr/>
            </p:nvSpPr>
            <p:spPr bwMode="auto">
              <a:xfrm>
                <a:off x="8256240" y="2924943"/>
                <a:ext cx="428628" cy="428628"/>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b</a:t>
                </a:r>
                <a:r>
                  <a:rPr kumimoji="0" lang="de-DE" sz="800" b="0" i="0" u="none" strike="noStrike" cap="none" normalizeH="0" baseline="-25000" dirty="0">
                    <a:ln>
                      <a:noFill/>
                    </a:ln>
                    <a:solidFill>
                      <a:schemeClr val="tx1"/>
                    </a:solidFill>
                    <a:effectLst/>
                    <a:latin typeface="Arial" charset="0"/>
                  </a:rPr>
                  <a:t>n-1</a:t>
                </a:r>
              </a:p>
            </p:txBody>
          </p:sp>
          <p:cxnSp>
            <p:nvCxnSpPr>
              <p:cNvPr id="186" name="Gerade Verbindung mit Pfeil 185"/>
              <p:cNvCxnSpPr>
                <a:cxnSpLocks/>
                <a:endCxn id="185" idx="0"/>
              </p:cNvCxnSpPr>
              <p:nvPr/>
            </p:nvCxnSpPr>
            <p:spPr bwMode="auto">
              <a:xfrm flipH="1">
                <a:off x="8470554" y="2348880"/>
                <a:ext cx="1710" cy="576064"/>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187" name="Gerade Verbindung mit Pfeil 186"/>
              <p:cNvCxnSpPr>
                <a:cxnSpLocks/>
                <a:stCxn id="185" idx="4"/>
                <a:endCxn id="182" idx="0"/>
              </p:cNvCxnSpPr>
              <p:nvPr/>
            </p:nvCxnSpPr>
            <p:spPr bwMode="auto">
              <a:xfrm>
                <a:off x="8470554" y="3353572"/>
                <a:ext cx="570" cy="579484"/>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88" name="Rechteck 187"/>
              <p:cNvSpPr>
                <a:spLocks/>
              </p:cNvSpPr>
              <p:nvPr/>
            </p:nvSpPr>
            <p:spPr bwMode="auto">
              <a:xfrm>
                <a:off x="9048328" y="2132856"/>
                <a:ext cx="571504" cy="428628"/>
              </a:xfrm>
              <a:prstGeom prst="rect">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z</a:t>
                </a:r>
                <a:r>
                  <a:rPr kumimoji="0" lang="de-DE" sz="800" b="0" i="0" u="none" strike="noStrike" cap="none" normalizeH="0" baseline="30000" dirty="0">
                    <a:ln>
                      <a:noFill/>
                    </a:ln>
                    <a:solidFill>
                      <a:schemeClr val="tx1"/>
                    </a:solidFill>
                    <a:effectLst/>
                    <a:latin typeface="Arial" charset="0"/>
                  </a:rPr>
                  <a:t>-1</a:t>
                </a:r>
              </a:p>
            </p:txBody>
          </p:sp>
          <p:sp>
            <p:nvSpPr>
              <p:cNvPr id="189" name="Ellipse 188"/>
              <p:cNvSpPr>
                <a:spLocks/>
              </p:cNvSpPr>
              <p:nvPr/>
            </p:nvSpPr>
            <p:spPr bwMode="auto">
              <a:xfrm>
                <a:off x="10200456" y="3933056"/>
                <a:ext cx="285752" cy="285752"/>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800" b="0" i="0" u="none" strike="noStrike" cap="none" normalizeH="0" baseline="-25000" dirty="0">
                  <a:ln>
                    <a:noFill/>
                  </a:ln>
                  <a:solidFill>
                    <a:schemeClr val="tx1"/>
                  </a:solidFill>
                  <a:effectLst/>
                  <a:latin typeface="Arial" charset="0"/>
                </a:endParaRPr>
              </a:p>
            </p:txBody>
          </p:sp>
          <p:sp>
            <p:nvSpPr>
              <p:cNvPr id="190" name="Ellipse 189"/>
              <p:cNvSpPr>
                <a:spLocks/>
              </p:cNvSpPr>
              <p:nvPr/>
            </p:nvSpPr>
            <p:spPr bwMode="auto">
              <a:xfrm>
                <a:off x="10128448" y="2924944"/>
                <a:ext cx="428628" cy="428628"/>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err="1">
                    <a:ln>
                      <a:noFill/>
                    </a:ln>
                    <a:solidFill>
                      <a:schemeClr val="tx1"/>
                    </a:solidFill>
                    <a:effectLst/>
                    <a:latin typeface="Arial" charset="0"/>
                  </a:rPr>
                  <a:t>b</a:t>
                </a:r>
                <a:r>
                  <a:rPr lang="de-DE" sz="800" baseline="-25000" dirty="0" err="1">
                    <a:solidFill>
                      <a:schemeClr val="tx1"/>
                    </a:solidFill>
                    <a:latin typeface="Arial" charset="0"/>
                  </a:rPr>
                  <a:t>n</a:t>
                </a:r>
                <a:endParaRPr kumimoji="0" lang="de-DE" sz="800" b="0" i="0" u="none" strike="noStrike" cap="none" normalizeH="0" baseline="-25000" dirty="0">
                  <a:ln>
                    <a:noFill/>
                  </a:ln>
                  <a:solidFill>
                    <a:schemeClr val="tx1"/>
                  </a:solidFill>
                  <a:effectLst/>
                  <a:latin typeface="Arial" charset="0"/>
                </a:endParaRPr>
              </a:p>
            </p:txBody>
          </p:sp>
          <p:cxnSp>
            <p:nvCxnSpPr>
              <p:cNvPr id="191" name="Gerade Verbindung mit Pfeil 190"/>
              <p:cNvCxnSpPr>
                <a:cxnSpLocks/>
                <a:stCxn id="190" idx="4"/>
                <a:endCxn id="189" idx="0"/>
              </p:cNvCxnSpPr>
              <p:nvPr/>
            </p:nvCxnSpPr>
            <p:spPr bwMode="auto">
              <a:xfrm>
                <a:off x="10342762" y="3353572"/>
                <a:ext cx="570" cy="579484"/>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92" name="Gerade Verbindung mit Pfeil 191"/>
              <p:cNvCxnSpPr>
                <a:cxnSpLocks/>
                <a:stCxn id="182" idx="6"/>
                <a:endCxn id="189" idx="2"/>
              </p:cNvCxnSpPr>
              <p:nvPr/>
            </p:nvCxnSpPr>
            <p:spPr bwMode="auto">
              <a:xfrm>
                <a:off x="8614000" y="4075932"/>
                <a:ext cx="1586456" cy="0"/>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93" name="Form 122"/>
              <p:cNvCxnSpPr>
                <a:cxnSpLocks/>
                <a:stCxn id="188" idx="3"/>
                <a:endCxn id="190" idx="0"/>
              </p:cNvCxnSpPr>
              <p:nvPr/>
            </p:nvCxnSpPr>
            <p:spPr bwMode="auto">
              <a:xfrm>
                <a:off x="9619832" y="2347170"/>
                <a:ext cx="722930" cy="577774"/>
              </a:xfrm>
              <a:prstGeom prst="bentConnector2">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94" name="Gerade Verbindung mit Pfeil 193"/>
              <p:cNvCxnSpPr>
                <a:cxnSpLocks/>
                <a:stCxn id="189" idx="6"/>
              </p:cNvCxnSpPr>
              <p:nvPr/>
            </p:nvCxnSpPr>
            <p:spPr bwMode="auto">
              <a:xfrm>
                <a:off x="10486208" y="4075932"/>
                <a:ext cx="785818" cy="1588"/>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95" name="Textfeld 194"/>
              <p:cNvSpPr txBox="1"/>
              <p:nvPr/>
            </p:nvSpPr>
            <p:spPr>
              <a:xfrm>
                <a:off x="11053066" y="3600395"/>
                <a:ext cx="655251" cy="391056"/>
              </a:xfrm>
              <a:prstGeom prst="rect">
                <a:avLst/>
              </a:prstGeom>
              <a:noFill/>
            </p:spPr>
            <p:txBody>
              <a:bodyPr wrap="none" rtlCol="0">
                <a:spAutoFit/>
              </a:bodyPr>
              <a:lstStyle/>
              <a:p>
                <a:r>
                  <a:rPr lang="de-DE" sz="800"/>
                  <a:t>y(n)</a:t>
                </a:r>
                <a:endParaRPr lang="de-DE" sz="800" baseline="-25000" dirty="0"/>
              </a:p>
            </p:txBody>
          </p:sp>
          <p:cxnSp>
            <p:nvCxnSpPr>
              <p:cNvPr id="196" name="Gerade Verbindung mit Pfeil 195"/>
              <p:cNvCxnSpPr>
                <a:cxnSpLocks/>
                <a:stCxn id="174" idx="6"/>
                <a:endCxn id="182" idx="2"/>
              </p:cNvCxnSpPr>
              <p:nvPr/>
            </p:nvCxnSpPr>
            <p:spPr bwMode="auto">
              <a:xfrm>
                <a:off x="6093720" y="4075932"/>
                <a:ext cx="2234528" cy="0"/>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grpSp>
            <p:nvGrpSpPr>
              <p:cNvPr id="197" name="Gruppieren 43"/>
              <p:cNvGrpSpPr>
                <a:grpSpLocks/>
              </p:cNvGrpSpPr>
              <p:nvPr/>
            </p:nvGrpSpPr>
            <p:grpSpPr>
              <a:xfrm>
                <a:off x="6762755" y="3595689"/>
                <a:ext cx="428628" cy="904881"/>
                <a:chOff x="5072066" y="4167193"/>
                <a:chExt cx="428628" cy="904881"/>
              </a:xfrm>
            </p:grpSpPr>
            <p:sp>
              <p:nvSpPr>
                <p:cNvPr id="215" name="Flussdiagramm: Lochstreifen 214"/>
                <p:cNvSpPr/>
                <p:nvPr/>
              </p:nvSpPr>
              <p:spPr bwMode="auto">
                <a:xfrm rot="16200000">
                  <a:off x="5089926" y="4554150"/>
                  <a:ext cx="392909" cy="142876"/>
                </a:xfrm>
                <a:prstGeom prst="flowChartPunchedTape">
                  <a:avLst/>
                </a:prstGeom>
                <a:solidFill>
                  <a:srgbClr val="FFFFFF"/>
                </a:solidFill>
                <a:ln>
                  <a:solidFill>
                    <a:srgbClr val="0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800" b="0" i="0" u="none" strike="noStrike" cap="none" normalizeH="0" baseline="0">
                    <a:ln>
                      <a:noFill/>
                    </a:ln>
                    <a:solidFill>
                      <a:schemeClr val="tx1"/>
                    </a:solidFill>
                    <a:effectLst/>
                    <a:latin typeface="Arial" charset="0"/>
                  </a:endParaRPr>
                </a:p>
              </p:txBody>
            </p:sp>
            <p:sp>
              <p:nvSpPr>
                <p:cNvPr id="216" name="Rechteck 215"/>
                <p:cNvSpPr/>
                <p:nvPr/>
              </p:nvSpPr>
              <p:spPr bwMode="auto">
                <a:xfrm>
                  <a:off x="5072066" y="4167193"/>
                  <a:ext cx="428628" cy="285752"/>
                </a:xfrm>
                <a:prstGeom prst="rect">
                  <a:avLst/>
                </a:prstGeom>
                <a:solidFill>
                  <a:srgbClr val="FFFFFF"/>
                </a:solidFill>
                <a:ln w="9525" cap="flat" cmpd="sng" algn="ctr">
                  <a:no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800" b="0" i="0" u="none" strike="noStrike" cap="none" normalizeH="0" baseline="0">
                    <a:ln>
                      <a:noFill/>
                    </a:ln>
                    <a:solidFill>
                      <a:schemeClr val="tx1"/>
                    </a:solidFill>
                    <a:effectLst/>
                    <a:latin typeface="Arial" charset="0"/>
                  </a:endParaRPr>
                </a:p>
              </p:txBody>
            </p:sp>
            <p:sp>
              <p:nvSpPr>
                <p:cNvPr id="217" name="Rechteck 216"/>
                <p:cNvSpPr/>
                <p:nvPr/>
              </p:nvSpPr>
              <p:spPr bwMode="auto">
                <a:xfrm>
                  <a:off x="5072066" y="4786322"/>
                  <a:ext cx="428628" cy="285752"/>
                </a:xfrm>
                <a:prstGeom prst="rect">
                  <a:avLst/>
                </a:prstGeom>
                <a:solidFill>
                  <a:srgbClr val="FFFFFF"/>
                </a:solidFill>
                <a:ln w="9525" cap="flat" cmpd="sng" algn="ctr">
                  <a:no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800" b="0" i="0" u="none" strike="noStrike" cap="none" normalizeH="0" baseline="0">
                    <a:ln>
                      <a:noFill/>
                    </a:ln>
                    <a:solidFill>
                      <a:schemeClr val="tx1"/>
                    </a:solidFill>
                    <a:effectLst/>
                    <a:latin typeface="Arial" charset="0"/>
                  </a:endParaRPr>
                </a:p>
              </p:txBody>
            </p:sp>
          </p:grpSp>
          <p:grpSp>
            <p:nvGrpSpPr>
              <p:cNvPr id="198" name="Gruppieren 47"/>
              <p:cNvGrpSpPr>
                <a:grpSpLocks/>
              </p:cNvGrpSpPr>
              <p:nvPr/>
            </p:nvGrpSpPr>
            <p:grpSpPr>
              <a:xfrm>
                <a:off x="6286501" y="1928803"/>
                <a:ext cx="428628" cy="904881"/>
                <a:chOff x="5072066" y="4167193"/>
                <a:chExt cx="428628" cy="904881"/>
              </a:xfrm>
            </p:grpSpPr>
            <p:sp>
              <p:nvSpPr>
                <p:cNvPr id="212" name="Flussdiagramm: Lochstreifen 211"/>
                <p:cNvSpPr/>
                <p:nvPr/>
              </p:nvSpPr>
              <p:spPr bwMode="auto">
                <a:xfrm rot="16200000">
                  <a:off x="5089926" y="4554150"/>
                  <a:ext cx="392909" cy="142876"/>
                </a:xfrm>
                <a:prstGeom prst="flowChartPunchedTape">
                  <a:avLst/>
                </a:prstGeom>
                <a:solidFill>
                  <a:srgbClr val="FFFFFF"/>
                </a:solidFill>
                <a:ln>
                  <a:solidFill>
                    <a:srgbClr val="0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800" b="0" i="0" u="none" strike="noStrike" cap="none" normalizeH="0" baseline="0">
                    <a:ln>
                      <a:noFill/>
                    </a:ln>
                    <a:solidFill>
                      <a:schemeClr val="tx1"/>
                    </a:solidFill>
                    <a:effectLst/>
                    <a:latin typeface="Arial" charset="0"/>
                  </a:endParaRPr>
                </a:p>
              </p:txBody>
            </p:sp>
            <p:sp>
              <p:nvSpPr>
                <p:cNvPr id="213" name="Rechteck 212"/>
                <p:cNvSpPr/>
                <p:nvPr/>
              </p:nvSpPr>
              <p:spPr bwMode="auto">
                <a:xfrm>
                  <a:off x="5072066" y="4167193"/>
                  <a:ext cx="428628" cy="285752"/>
                </a:xfrm>
                <a:prstGeom prst="rect">
                  <a:avLst/>
                </a:prstGeom>
                <a:solidFill>
                  <a:srgbClr val="FFFFFF"/>
                </a:solidFill>
                <a:ln w="9525" cap="flat" cmpd="sng" algn="ctr">
                  <a:no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800" b="0" i="0" u="none" strike="noStrike" cap="none" normalizeH="0" baseline="0">
                    <a:ln>
                      <a:noFill/>
                    </a:ln>
                    <a:solidFill>
                      <a:schemeClr val="tx1"/>
                    </a:solidFill>
                    <a:effectLst/>
                    <a:latin typeface="Arial" charset="0"/>
                  </a:endParaRPr>
                </a:p>
              </p:txBody>
            </p:sp>
            <p:sp>
              <p:nvSpPr>
                <p:cNvPr id="214" name="Rechteck 213"/>
                <p:cNvSpPr/>
                <p:nvPr/>
              </p:nvSpPr>
              <p:spPr bwMode="auto">
                <a:xfrm>
                  <a:off x="5072066" y="4786322"/>
                  <a:ext cx="428628" cy="285752"/>
                </a:xfrm>
                <a:prstGeom prst="rect">
                  <a:avLst/>
                </a:prstGeom>
                <a:solidFill>
                  <a:srgbClr val="FFFFFF"/>
                </a:solidFill>
                <a:ln w="9525" cap="flat" cmpd="sng" algn="ctr">
                  <a:no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800" b="0" i="0" u="none" strike="noStrike" cap="none" normalizeH="0" baseline="0">
                    <a:ln>
                      <a:noFill/>
                    </a:ln>
                    <a:solidFill>
                      <a:schemeClr val="tx1"/>
                    </a:solidFill>
                    <a:effectLst/>
                    <a:latin typeface="Arial" charset="0"/>
                  </a:endParaRPr>
                </a:p>
              </p:txBody>
            </p:sp>
          </p:grpSp>
          <p:sp>
            <p:nvSpPr>
              <p:cNvPr id="199" name="Textfeld 198"/>
              <p:cNvSpPr txBox="1"/>
              <p:nvPr/>
            </p:nvSpPr>
            <p:spPr>
              <a:xfrm>
                <a:off x="10134627" y="1928803"/>
                <a:ext cx="498130" cy="391056"/>
              </a:xfrm>
              <a:prstGeom prst="rect">
                <a:avLst/>
              </a:prstGeom>
              <a:noFill/>
            </p:spPr>
            <p:txBody>
              <a:bodyPr wrap="none" rtlCol="0">
                <a:spAutoFit/>
              </a:bodyPr>
              <a:lstStyle/>
              <a:p>
                <a:r>
                  <a:rPr lang="de-DE" sz="800" dirty="0"/>
                  <a:t>x</a:t>
                </a:r>
                <a:r>
                  <a:rPr lang="de-DE" sz="800" baseline="-25000" dirty="0"/>
                  <a:t>0</a:t>
                </a:r>
              </a:p>
            </p:txBody>
          </p:sp>
          <p:sp>
            <p:nvSpPr>
              <p:cNvPr id="200" name="Textfeld 199"/>
              <p:cNvSpPr txBox="1"/>
              <p:nvPr/>
            </p:nvSpPr>
            <p:spPr>
              <a:xfrm>
                <a:off x="8286766" y="1928803"/>
                <a:ext cx="498130" cy="391056"/>
              </a:xfrm>
              <a:prstGeom prst="rect">
                <a:avLst/>
              </a:prstGeom>
              <a:noFill/>
            </p:spPr>
            <p:txBody>
              <a:bodyPr wrap="none" rtlCol="0">
                <a:spAutoFit/>
              </a:bodyPr>
              <a:lstStyle/>
              <a:p>
                <a:r>
                  <a:rPr lang="de-DE" sz="800" dirty="0"/>
                  <a:t>x</a:t>
                </a:r>
                <a:r>
                  <a:rPr lang="de-DE" sz="800" baseline="-25000" dirty="0"/>
                  <a:t>1</a:t>
                </a:r>
              </a:p>
            </p:txBody>
          </p:sp>
          <p:sp>
            <p:nvSpPr>
              <p:cNvPr id="201" name="Textfeld 200"/>
              <p:cNvSpPr txBox="1"/>
              <p:nvPr/>
            </p:nvSpPr>
            <p:spPr>
              <a:xfrm>
                <a:off x="5635395" y="1928803"/>
                <a:ext cx="608696" cy="391056"/>
              </a:xfrm>
              <a:prstGeom prst="rect">
                <a:avLst/>
              </a:prstGeom>
              <a:noFill/>
            </p:spPr>
            <p:txBody>
              <a:bodyPr wrap="none" rtlCol="0">
                <a:spAutoFit/>
              </a:bodyPr>
              <a:lstStyle/>
              <a:p>
                <a:r>
                  <a:rPr lang="de-DE" sz="800" dirty="0"/>
                  <a:t>x</a:t>
                </a:r>
                <a:r>
                  <a:rPr lang="de-DE" sz="800" baseline="-25000" dirty="0"/>
                  <a:t>n-2</a:t>
                </a:r>
              </a:p>
            </p:txBody>
          </p:sp>
          <p:sp>
            <p:nvSpPr>
              <p:cNvPr id="202" name="Textfeld 201"/>
              <p:cNvSpPr txBox="1"/>
              <p:nvPr/>
            </p:nvSpPr>
            <p:spPr>
              <a:xfrm>
                <a:off x="3809984" y="1928803"/>
                <a:ext cx="608696" cy="391056"/>
              </a:xfrm>
              <a:prstGeom prst="rect">
                <a:avLst/>
              </a:prstGeom>
              <a:noFill/>
            </p:spPr>
            <p:txBody>
              <a:bodyPr wrap="none" rtlCol="0">
                <a:spAutoFit/>
              </a:bodyPr>
              <a:lstStyle/>
              <a:p>
                <a:r>
                  <a:rPr lang="de-DE" sz="800" dirty="0"/>
                  <a:t>x</a:t>
                </a:r>
                <a:r>
                  <a:rPr lang="de-DE" sz="800" baseline="-25000" dirty="0"/>
                  <a:t>n-1</a:t>
                </a:r>
              </a:p>
            </p:txBody>
          </p:sp>
          <p:sp>
            <p:nvSpPr>
              <p:cNvPr id="203" name="Textfeld 202"/>
              <p:cNvSpPr txBox="1"/>
              <p:nvPr/>
            </p:nvSpPr>
            <p:spPr>
              <a:xfrm>
                <a:off x="2135559" y="1916832"/>
                <a:ext cx="498130" cy="391056"/>
              </a:xfrm>
              <a:prstGeom prst="rect">
                <a:avLst/>
              </a:prstGeom>
              <a:noFill/>
            </p:spPr>
            <p:txBody>
              <a:bodyPr wrap="none" rtlCol="0">
                <a:spAutoFit/>
              </a:bodyPr>
              <a:lstStyle/>
              <a:p>
                <a:r>
                  <a:rPr lang="de-DE" sz="800" dirty="0" err="1"/>
                  <a:t>x</a:t>
                </a:r>
                <a:r>
                  <a:rPr lang="de-DE" sz="800" baseline="-25000" dirty="0" err="1"/>
                  <a:t>n</a:t>
                </a:r>
                <a:endParaRPr lang="de-DE" sz="800" baseline="-25000" dirty="0"/>
              </a:p>
            </p:txBody>
          </p:sp>
          <p:sp>
            <p:nvSpPr>
              <p:cNvPr id="204" name="Textfeld 203"/>
              <p:cNvSpPr txBox="1"/>
              <p:nvPr/>
            </p:nvSpPr>
            <p:spPr>
              <a:xfrm>
                <a:off x="4079776" y="3645025"/>
                <a:ext cx="372987" cy="391056"/>
              </a:xfrm>
              <a:prstGeom prst="rect">
                <a:avLst/>
              </a:prstGeom>
              <a:noFill/>
            </p:spPr>
            <p:txBody>
              <a:bodyPr wrap="square" rtlCol="0">
                <a:spAutoFit/>
              </a:bodyPr>
              <a:lstStyle/>
              <a:p>
                <a:r>
                  <a:rPr lang="de-DE" sz="800" dirty="0"/>
                  <a:t>+</a:t>
                </a:r>
                <a:endParaRPr lang="de-DE" sz="800" baseline="-25000" dirty="0"/>
              </a:p>
            </p:txBody>
          </p:sp>
          <p:sp>
            <p:nvSpPr>
              <p:cNvPr id="205" name="Textfeld 204"/>
              <p:cNvSpPr txBox="1"/>
              <p:nvPr/>
            </p:nvSpPr>
            <p:spPr>
              <a:xfrm>
                <a:off x="6023992" y="3645025"/>
                <a:ext cx="360040" cy="391056"/>
              </a:xfrm>
              <a:prstGeom prst="rect">
                <a:avLst/>
              </a:prstGeom>
              <a:noFill/>
            </p:spPr>
            <p:txBody>
              <a:bodyPr wrap="square" rtlCol="0">
                <a:spAutoFit/>
              </a:bodyPr>
              <a:lstStyle/>
              <a:p>
                <a:r>
                  <a:rPr lang="de-DE" sz="800" dirty="0"/>
                  <a:t>+</a:t>
                </a:r>
                <a:endParaRPr lang="de-DE" sz="800" baseline="-25000" dirty="0"/>
              </a:p>
            </p:txBody>
          </p:sp>
          <p:sp>
            <p:nvSpPr>
              <p:cNvPr id="206" name="Textfeld 205"/>
              <p:cNvSpPr txBox="1"/>
              <p:nvPr/>
            </p:nvSpPr>
            <p:spPr>
              <a:xfrm>
                <a:off x="8508524" y="3643315"/>
                <a:ext cx="444996" cy="391056"/>
              </a:xfrm>
              <a:prstGeom prst="rect">
                <a:avLst/>
              </a:prstGeom>
              <a:noFill/>
            </p:spPr>
            <p:txBody>
              <a:bodyPr wrap="square" rtlCol="0">
                <a:spAutoFit/>
              </a:bodyPr>
              <a:lstStyle/>
              <a:p>
                <a:r>
                  <a:rPr lang="de-DE" sz="800" dirty="0"/>
                  <a:t>+</a:t>
                </a:r>
                <a:endParaRPr lang="de-DE" sz="800" baseline="-25000" dirty="0"/>
              </a:p>
            </p:txBody>
          </p:sp>
          <p:sp>
            <p:nvSpPr>
              <p:cNvPr id="207" name="Textfeld 206"/>
              <p:cNvSpPr txBox="1"/>
              <p:nvPr/>
            </p:nvSpPr>
            <p:spPr>
              <a:xfrm>
                <a:off x="10413540" y="3643315"/>
                <a:ext cx="444996" cy="391056"/>
              </a:xfrm>
              <a:prstGeom prst="rect">
                <a:avLst/>
              </a:prstGeom>
              <a:noFill/>
            </p:spPr>
            <p:txBody>
              <a:bodyPr wrap="square" rtlCol="0">
                <a:spAutoFit/>
              </a:bodyPr>
              <a:lstStyle/>
              <a:p>
                <a:r>
                  <a:rPr lang="de-DE" sz="800" dirty="0"/>
                  <a:t>+</a:t>
                </a:r>
                <a:endParaRPr lang="de-DE" sz="800" baseline="-25000" dirty="0"/>
              </a:p>
            </p:txBody>
          </p:sp>
          <p:sp>
            <p:nvSpPr>
              <p:cNvPr id="208" name="Textfeld 207"/>
              <p:cNvSpPr txBox="1"/>
              <p:nvPr/>
            </p:nvSpPr>
            <p:spPr>
              <a:xfrm>
                <a:off x="3524234" y="3714751"/>
                <a:ext cx="267512" cy="391056"/>
              </a:xfrm>
              <a:prstGeom prst="rect">
                <a:avLst/>
              </a:prstGeom>
              <a:noFill/>
            </p:spPr>
            <p:txBody>
              <a:bodyPr wrap="square" rtlCol="0">
                <a:spAutoFit/>
              </a:bodyPr>
              <a:lstStyle/>
              <a:p>
                <a:r>
                  <a:rPr lang="de-DE" sz="800" dirty="0"/>
                  <a:t>+</a:t>
                </a:r>
                <a:endParaRPr lang="de-DE" sz="800" baseline="-25000" dirty="0"/>
              </a:p>
            </p:txBody>
          </p:sp>
          <p:sp>
            <p:nvSpPr>
              <p:cNvPr id="209" name="Textfeld 208"/>
              <p:cNvSpPr txBox="1"/>
              <p:nvPr/>
            </p:nvSpPr>
            <p:spPr>
              <a:xfrm>
                <a:off x="5519937" y="3645025"/>
                <a:ext cx="444996" cy="391056"/>
              </a:xfrm>
              <a:prstGeom prst="rect">
                <a:avLst/>
              </a:prstGeom>
              <a:noFill/>
            </p:spPr>
            <p:txBody>
              <a:bodyPr wrap="square" rtlCol="0">
                <a:spAutoFit/>
              </a:bodyPr>
              <a:lstStyle/>
              <a:p>
                <a:r>
                  <a:rPr lang="de-DE" sz="800" dirty="0"/>
                  <a:t>+</a:t>
                </a:r>
                <a:endParaRPr lang="de-DE" sz="800" baseline="-25000" dirty="0"/>
              </a:p>
            </p:txBody>
          </p:sp>
          <p:sp>
            <p:nvSpPr>
              <p:cNvPr id="210" name="Textfeld 209"/>
              <p:cNvSpPr txBox="1"/>
              <p:nvPr/>
            </p:nvSpPr>
            <p:spPr>
              <a:xfrm>
                <a:off x="8112222" y="3645025"/>
                <a:ext cx="444996" cy="391056"/>
              </a:xfrm>
              <a:prstGeom prst="rect">
                <a:avLst/>
              </a:prstGeom>
              <a:noFill/>
            </p:spPr>
            <p:txBody>
              <a:bodyPr wrap="square" rtlCol="0">
                <a:spAutoFit/>
              </a:bodyPr>
              <a:lstStyle/>
              <a:p>
                <a:r>
                  <a:rPr lang="de-DE" sz="800" dirty="0"/>
                  <a:t>+</a:t>
                </a:r>
                <a:endParaRPr lang="de-DE" sz="800" baseline="-25000" dirty="0"/>
              </a:p>
            </p:txBody>
          </p:sp>
          <p:sp>
            <p:nvSpPr>
              <p:cNvPr id="211" name="Textfeld 210"/>
              <p:cNvSpPr txBox="1"/>
              <p:nvPr/>
            </p:nvSpPr>
            <p:spPr>
              <a:xfrm>
                <a:off x="10056439" y="3645025"/>
                <a:ext cx="288032" cy="391056"/>
              </a:xfrm>
              <a:prstGeom prst="rect">
                <a:avLst/>
              </a:prstGeom>
              <a:noFill/>
            </p:spPr>
            <p:txBody>
              <a:bodyPr wrap="square" rtlCol="0">
                <a:spAutoFit/>
              </a:bodyPr>
              <a:lstStyle/>
              <a:p>
                <a:r>
                  <a:rPr lang="de-DE" sz="800" dirty="0"/>
                  <a:t>+</a:t>
                </a:r>
                <a:endParaRPr lang="de-DE" sz="800" baseline="-25000" dirty="0"/>
              </a:p>
            </p:txBody>
          </p:sp>
        </p:grpSp>
        <p:sp>
          <p:nvSpPr>
            <p:cNvPr id="159" name="Textfeld 158"/>
            <p:cNvSpPr txBox="1"/>
            <p:nvPr/>
          </p:nvSpPr>
          <p:spPr>
            <a:xfrm>
              <a:off x="8527471" y="3488732"/>
              <a:ext cx="527709" cy="461665"/>
            </a:xfrm>
            <a:prstGeom prst="rect">
              <a:avLst/>
            </a:prstGeom>
            <a:noFill/>
          </p:spPr>
          <p:txBody>
            <a:bodyPr wrap="none" rtlCol="0">
              <a:spAutoFit/>
            </a:bodyPr>
            <a:lstStyle/>
            <a:p>
              <a:r>
                <a:rPr lang="de-DE" sz="2400" b="1"/>
                <a:t>vs</a:t>
              </a:r>
            </a:p>
          </p:txBody>
        </p:sp>
      </p:grpSp>
    </p:spTree>
    <p:extLst>
      <p:ext uri="{BB962C8B-B14F-4D97-AF65-F5344CB8AC3E}">
        <p14:creationId xmlns:p14="http://schemas.microsoft.com/office/powerpoint/2010/main" val="37272819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4993" name="Objekt 84992" hidden="1"/>
          <p:cNvGraphicFramePr>
            <a:graphicFrameLocks noChangeAspect="1"/>
          </p:cNvGraphicFramePr>
          <p:nvPr>
            <p:custDataLst>
              <p:tags r:id="rId2"/>
            </p:custDataLst>
            <p:extLst>
              <p:ext uri="{D42A27DB-BD31-4B8C-83A1-F6EECF244321}">
                <p14:modId xmlns:p14="http://schemas.microsoft.com/office/powerpoint/2010/main" val="28926652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7083" name="think-cell Folie" r:id="rId5" imgW="338" imgH="338" progId="TCLayout.ActiveDocument.1">
                  <p:embed/>
                </p:oleObj>
              </mc:Choice>
              <mc:Fallback>
                <p:oleObj name="think-cell Folie" r:id="rId5" imgW="338" imgH="33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extplatzhalter 1"/>
          <p:cNvSpPr>
            <a:spLocks noGrp="1"/>
          </p:cNvSpPr>
          <p:nvPr>
            <p:ph type="body" sz="quarter" idx="11"/>
          </p:nvPr>
        </p:nvSpPr>
        <p:spPr/>
        <p:txBody>
          <a:bodyPr/>
          <a:lstStyle/>
          <a:p>
            <a:r>
              <a:rPr lang="en-GB" dirty="0"/>
              <a:t>Data Processing and Logging</a:t>
            </a:r>
          </a:p>
          <a:p>
            <a:r>
              <a:rPr lang="de-DE" altLang="zh-CN" dirty="0" smtClean="0"/>
              <a:t>Digital </a:t>
            </a:r>
            <a:r>
              <a:rPr lang="de-DE" altLang="zh-CN" dirty="0" err="1" smtClean="0"/>
              <a:t>to</a:t>
            </a:r>
            <a:r>
              <a:rPr lang="de-DE" altLang="zh-CN" dirty="0" smtClean="0"/>
              <a:t> Analog </a:t>
            </a:r>
            <a:r>
              <a:rPr lang="de-DE" altLang="zh-CN" dirty="0" err="1" smtClean="0"/>
              <a:t>Conversion</a:t>
            </a:r>
            <a:r>
              <a:rPr lang="de-DE" altLang="zh-CN" dirty="0" smtClean="0"/>
              <a:t> (DAC) – Working </a:t>
            </a:r>
            <a:r>
              <a:rPr lang="de-DE" altLang="zh-CN" dirty="0" err="1" smtClean="0"/>
              <a:t>Principle</a:t>
            </a:r>
            <a:endParaRPr lang="de-DE" altLang="zh-CN" dirty="0"/>
          </a:p>
        </p:txBody>
      </p:sp>
      <p:pic>
        <p:nvPicPr>
          <p:cNvPr id="84996" name="Picture 4" descr="https://upload.wikimedia.org/wikipedia/commons/thumb/b/b1/8_bit_DAC.svg/1920px-8_bit_DAC.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9013" y="1052736"/>
            <a:ext cx="5256584" cy="2154652"/>
          </a:xfrm>
          <a:prstGeom prst="rect">
            <a:avLst/>
          </a:prstGeom>
          <a:noFill/>
          <a:extLst>
            <a:ext uri="{909E8E84-426E-40DD-AFC4-6F175D3DCCD1}">
              <a14:hiddenFill xmlns:a14="http://schemas.microsoft.com/office/drawing/2010/main">
                <a:solidFill>
                  <a:srgbClr val="FFFFFF"/>
                </a:solidFill>
              </a14:hiddenFill>
            </a:ext>
          </a:extLst>
        </p:spPr>
      </p:pic>
      <p:sp>
        <p:nvSpPr>
          <p:cNvPr id="155" name="Rectangle 6"/>
          <p:cNvSpPr>
            <a:spLocks noChangeArrowheads="1"/>
          </p:cNvSpPr>
          <p:nvPr/>
        </p:nvSpPr>
        <p:spPr bwMode="auto">
          <a:xfrm>
            <a:off x="356666" y="3445527"/>
            <a:ext cx="4731222" cy="2304256"/>
          </a:xfrm>
          <a:prstGeom prst="rect">
            <a:avLst/>
          </a:prstGeom>
          <a:noFill/>
          <a:ln w="9525">
            <a:noFill/>
            <a:miter lim="800000"/>
            <a:headEnd/>
            <a:tailEnd/>
          </a:ln>
        </p:spPr>
        <p:txBody>
          <a:bodyPr lIns="0" tIns="0" rIns="0" bIns="0"/>
          <a:lstStyle/>
          <a:p>
            <a:pPr defTabSz="915988">
              <a:spcBef>
                <a:spcPct val="20000"/>
              </a:spcBef>
              <a:spcAft>
                <a:spcPct val="20000"/>
              </a:spcAft>
              <a:buClr>
                <a:srgbClr val="00549F"/>
              </a:buClr>
            </a:pPr>
            <a:r>
              <a:rPr lang="en-US" dirty="0"/>
              <a:t>A digital to analog converter works based on the </a:t>
            </a:r>
            <a:r>
              <a:rPr lang="en-US" dirty="0" err="1"/>
              <a:t>Nyquist</a:t>
            </a:r>
            <a:r>
              <a:rPr lang="en-US" dirty="0"/>
              <a:t>-Shannon sampling </a:t>
            </a:r>
            <a:r>
              <a:rPr lang="en-US" dirty="0" smtClean="0"/>
              <a:t>theorem</a:t>
            </a:r>
            <a:endParaRPr lang="de-DE" dirty="0" smtClean="0"/>
          </a:p>
          <a:p>
            <a:pPr marL="285750" indent="-285750" defTabSz="915988">
              <a:spcBef>
                <a:spcPct val="20000"/>
              </a:spcBef>
              <a:spcAft>
                <a:spcPct val="20000"/>
              </a:spcAft>
              <a:buClr>
                <a:srgbClr val="00549F"/>
              </a:buClr>
              <a:buFont typeface="Wingdings" pitchFamily="2" charset="2"/>
              <a:buChar char="§"/>
            </a:pPr>
            <a:r>
              <a:rPr lang="en-US" dirty="0" smtClean="0"/>
              <a:t>Weighted Resistors method</a:t>
            </a:r>
          </a:p>
          <a:p>
            <a:pPr marL="285750" indent="-285750" defTabSz="915988">
              <a:spcBef>
                <a:spcPct val="20000"/>
              </a:spcBef>
              <a:spcAft>
                <a:spcPct val="20000"/>
              </a:spcAft>
              <a:buClr>
                <a:srgbClr val="00549F"/>
              </a:buClr>
              <a:buFont typeface="Wingdings" pitchFamily="2" charset="2"/>
              <a:buChar char="§"/>
            </a:pPr>
            <a:r>
              <a:rPr lang="en-US" dirty="0" smtClean="0"/>
              <a:t>R-2R Ladder method</a:t>
            </a:r>
          </a:p>
          <a:p>
            <a:pPr marL="285750" indent="-285750" defTabSz="915988">
              <a:spcBef>
                <a:spcPct val="20000"/>
              </a:spcBef>
              <a:spcAft>
                <a:spcPct val="20000"/>
              </a:spcAft>
              <a:buClr>
                <a:srgbClr val="00549F"/>
              </a:buClr>
              <a:buFont typeface="Wingdings" pitchFamily="2" charset="2"/>
              <a:buChar char="§"/>
            </a:pPr>
            <a:r>
              <a:rPr lang="en-US" dirty="0" smtClean="0"/>
              <a:t>2</a:t>
            </a:r>
            <a:r>
              <a:rPr lang="en-US" i="0" baseline="30000" dirty="0" smtClean="0">
                <a:latin typeface="+mj-lt"/>
              </a:rPr>
              <a:t>N</a:t>
            </a:r>
            <a:r>
              <a:rPr lang="en-US" dirty="0" smtClean="0"/>
              <a:t>C capacitors</a:t>
            </a:r>
          </a:p>
          <a:p>
            <a:pPr marL="285750" indent="-285750" defTabSz="915988">
              <a:spcBef>
                <a:spcPct val="20000"/>
              </a:spcBef>
              <a:spcAft>
                <a:spcPct val="20000"/>
              </a:spcAft>
              <a:buClr>
                <a:srgbClr val="00549F"/>
              </a:buClr>
              <a:buFont typeface="Wingdings" pitchFamily="2" charset="2"/>
              <a:buChar char="§"/>
            </a:pPr>
            <a:r>
              <a:rPr lang="en-US" dirty="0" smtClean="0"/>
              <a:t>Voltage divider </a:t>
            </a:r>
            <a:endParaRPr lang="en-US" dirty="0"/>
          </a:p>
        </p:txBody>
      </p:sp>
      <mc:AlternateContent xmlns:mc="http://schemas.openxmlformats.org/markup-compatibility/2006" xmlns:a14="http://schemas.microsoft.com/office/drawing/2010/main">
        <mc:Choice Requires="a14">
          <p:sp>
            <p:nvSpPr>
              <p:cNvPr id="84992" name="Textfeld 84991"/>
              <p:cNvSpPr txBox="1"/>
              <p:nvPr/>
            </p:nvSpPr>
            <p:spPr>
              <a:xfrm>
                <a:off x="6384032" y="4653136"/>
                <a:ext cx="42569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𝑉</m:t>
                          </m:r>
                        </m:e>
                        <m:sub>
                          <m:r>
                            <a:rPr lang="de-DE" b="0" i="1" smtClean="0">
                              <a:latin typeface="Cambria Math" panose="02040503050406030204" pitchFamily="18" charset="0"/>
                            </a:rPr>
                            <m:t>𝑜𝑢𝑡</m:t>
                          </m:r>
                        </m:sub>
                      </m:sSub>
                      <m:r>
                        <a:rPr lang="en-US" i="1" smtClean="0">
                          <a:latin typeface="Cambria Math" panose="02040503050406030204" pitchFamily="18" charset="0"/>
                        </a:rPr>
                        <m:t>=</m:t>
                      </m:r>
                      <m:r>
                        <a:rPr lang="de-DE" b="0" i="1" smtClean="0">
                          <a:latin typeface="Cambria Math" panose="02040503050406030204" pitchFamily="18" charset="0"/>
                        </a:rPr>
                        <m:t> </m:t>
                      </m:r>
                      <m:sSup>
                        <m:sSupPr>
                          <m:ctrlPr>
                            <a:rPr lang="de-DE" i="1">
                              <a:latin typeface="Cambria Math" panose="02040503050406030204" pitchFamily="18" charset="0"/>
                            </a:rPr>
                          </m:ctrlPr>
                        </m:sSupPr>
                        <m:e>
                          <m:r>
                            <a:rPr lang="de-DE" i="1">
                              <a:latin typeface="Cambria Math" panose="02040503050406030204" pitchFamily="18" charset="0"/>
                            </a:rPr>
                            <m:t>2</m:t>
                          </m:r>
                        </m:e>
                        <m:sup>
                          <m:r>
                            <a:rPr lang="de-DE" i="1">
                              <a:latin typeface="Cambria Math" panose="02040503050406030204" pitchFamily="18" charset="0"/>
                            </a:rPr>
                            <m:t>3</m:t>
                          </m:r>
                        </m:sup>
                      </m:sSup>
                      <m:r>
                        <a:rPr lang="de-DE" i="1">
                          <a:latin typeface="Cambria Math" panose="02040503050406030204" pitchFamily="18" charset="0"/>
                          <a:ea typeface="Cambria Math" panose="02040503050406030204" pitchFamily="18" charset="0"/>
                        </a:rPr>
                        <m:t>∙</m:t>
                      </m:r>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𝐵</m:t>
                          </m:r>
                        </m:e>
                        <m:sub>
                          <m:r>
                            <a:rPr lang="de-DE" i="1">
                              <a:latin typeface="Cambria Math" panose="02040503050406030204" pitchFamily="18" charset="0"/>
                              <a:ea typeface="Cambria Math" panose="02040503050406030204" pitchFamily="18" charset="0"/>
                            </a:rPr>
                            <m:t>3</m:t>
                          </m:r>
                        </m:sub>
                      </m:sSub>
                      <m:r>
                        <a:rPr lang="de-DE" b="0" i="1" smtClean="0">
                          <a:latin typeface="Cambria Math" panose="02040503050406030204" pitchFamily="18" charset="0"/>
                          <a:ea typeface="Cambria Math" panose="02040503050406030204" pitchFamily="18" charset="0"/>
                        </a:rPr>
                        <m:t>+</m:t>
                      </m:r>
                      <m:sSup>
                        <m:sSupPr>
                          <m:ctrlPr>
                            <a:rPr lang="de-DE" i="1">
                              <a:latin typeface="Cambria Math" panose="02040503050406030204" pitchFamily="18" charset="0"/>
                            </a:rPr>
                          </m:ctrlPr>
                        </m:sSupPr>
                        <m:e>
                          <m:r>
                            <a:rPr lang="de-DE" i="1">
                              <a:latin typeface="Cambria Math" panose="02040503050406030204" pitchFamily="18" charset="0"/>
                            </a:rPr>
                            <m:t>2</m:t>
                          </m:r>
                        </m:e>
                        <m:sup>
                          <m:r>
                            <a:rPr lang="de-DE" b="0" i="1" smtClean="0">
                              <a:latin typeface="Cambria Math" panose="02040503050406030204" pitchFamily="18" charset="0"/>
                            </a:rPr>
                            <m:t>2</m:t>
                          </m:r>
                        </m:sup>
                      </m:sSup>
                      <m:r>
                        <a:rPr lang="de-DE" i="1">
                          <a:latin typeface="Cambria Math" panose="02040503050406030204" pitchFamily="18" charset="0"/>
                          <a:ea typeface="Cambria Math" panose="02040503050406030204" pitchFamily="18" charset="0"/>
                        </a:rPr>
                        <m:t>∙</m:t>
                      </m:r>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𝐵</m:t>
                          </m:r>
                        </m:e>
                        <m:sub>
                          <m:r>
                            <a:rPr lang="de-DE" b="0" i="1" smtClean="0">
                              <a:latin typeface="Cambria Math" panose="02040503050406030204" pitchFamily="18" charset="0"/>
                              <a:ea typeface="Cambria Math" panose="02040503050406030204" pitchFamily="18" charset="0"/>
                            </a:rPr>
                            <m:t>2</m:t>
                          </m:r>
                        </m:sub>
                      </m:sSub>
                      <m:r>
                        <a:rPr lang="de-DE" b="0" i="1" smtClean="0">
                          <a:latin typeface="Cambria Math" panose="02040503050406030204" pitchFamily="18" charset="0"/>
                          <a:ea typeface="Cambria Math" panose="02040503050406030204" pitchFamily="18" charset="0"/>
                        </a:rPr>
                        <m:t>+</m:t>
                      </m:r>
                      <m:sSup>
                        <m:sSupPr>
                          <m:ctrlPr>
                            <a:rPr lang="de-DE" i="1">
                              <a:latin typeface="Cambria Math" panose="02040503050406030204" pitchFamily="18" charset="0"/>
                            </a:rPr>
                          </m:ctrlPr>
                        </m:sSupPr>
                        <m:e>
                          <m:r>
                            <a:rPr lang="de-DE" i="1">
                              <a:latin typeface="Cambria Math" panose="02040503050406030204" pitchFamily="18" charset="0"/>
                            </a:rPr>
                            <m:t>2</m:t>
                          </m:r>
                        </m:e>
                        <m:sup>
                          <m:r>
                            <a:rPr lang="de-DE" b="0" i="1" smtClean="0">
                              <a:latin typeface="Cambria Math" panose="02040503050406030204" pitchFamily="18" charset="0"/>
                            </a:rPr>
                            <m:t>1</m:t>
                          </m:r>
                        </m:sup>
                      </m:sSup>
                      <m:r>
                        <a:rPr lang="de-DE" i="1">
                          <a:latin typeface="Cambria Math" panose="02040503050406030204" pitchFamily="18" charset="0"/>
                          <a:ea typeface="Cambria Math" panose="02040503050406030204" pitchFamily="18" charset="0"/>
                        </a:rPr>
                        <m:t>∙</m:t>
                      </m:r>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𝐵</m:t>
                          </m:r>
                        </m:e>
                        <m:sub>
                          <m:r>
                            <a:rPr lang="de-DE" b="0" i="1" smtClean="0">
                              <a:latin typeface="Cambria Math" panose="02040503050406030204" pitchFamily="18" charset="0"/>
                              <a:ea typeface="Cambria Math" panose="02040503050406030204" pitchFamily="18" charset="0"/>
                            </a:rPr>
                            <m:t>1</m:t>
                          </m:r>
                        </m:sub>
                      </m:sSub>
                      <m:r>
                        <a:rPr lang="de-DE" b="0" i="1" smtClean="0">
                          <a:latin typeface="Cambria Math" panose="02040503050406030204" pitchFamily="18" charset="0"/>
                          <a:ea typeface="Cambria Math" panose="02040503050406030204" pitchFamily="18" charset="0"/>
                        </a:rPr>
                        <m:t>+</m:t>
                      </m:r>
                      <m:sSup>
                        <m:sSupPr>
                          <m:ctrlPr>
                            <a:rPr lang="de-DE" i="1">
                              <a:latin typeface="Cambria Math" panose="02040503050406030204" pitchFamily="18" charset="0"/>
                            </a:rPr>
                          </m:ctrlPr>
                        </m:sSupPr>
                        <m:e>
                          <m:r>
                            <a:rPr lang="de-DE" i="1">
                              <a:latin typeface="Cambria Math" panose="02040503050406030204" pitchFamily="18" charset="0"/>
                            </a:rPr>
                            <m:t>2</m:t>
                          </m:r>
                        </m:e>
                        <m:sup>
                          <m:r>
                            <a:rPr lang="de-DE" b="0" i="1" smtClean="0">
                              <a:latin typeface="Cambria Math" panose="02040503050406030204" pitchFamily="18" charset="0"/>
                            </a:rPr>
                            <m:t>0</m:t>
                          </m:r>
                        </m:sup>
                      </m:sSup>
                      <m:r>
                        <a:rPr lang="de-DE" i="1">
                          <a:latin typeface="Cambria Math" panose="02040503050406030204" pitchFamily="18" charset="0"/>
                          <a:ea typeface="Cambria Math" panose="02040503050406030204" pitchFamily="18" charset="0"/>
                        </a:rPr>
                        <m:t>∙</m:t>
                      </m:r>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𝐵</m:t>
                          </m:r>
                        </m:e>
                        <m:sub>
                          <m:r>
                            <a:rPr lang="de-DE"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84992" name="Textfeld 84991"/>
              <p:cNvSpPr txBox="1">
                <a:spLocks noRot="1" noChangeAspect="1" noMove="1" noResize="1" noEditPoints="1" noAdjustHandles="1" noChangeArrowheads="1" noChangeShapeType="1" noTextEdit="1"/>
              </p:cNvSpPr>
              <p:nvPr/>
            </p:nvSpPr>
            <p:spPr>
              <a:xfrm>
                <a:off x="6384032" y="4653136"/>
                <a:ext cx="4256999" cy="276999"/>
              </a:xfrm>
              <a:prstGeom prst="rect">
                <a:avLst/>
              </a:prstGeom>
              <a:blipFill>
                <a:blip r:embed="rId8"/>
                <a:stretch>
                  <a:fillRect l="-572" t="-2174" b="-17391"/>
                </a:stretch>
              </a:blipFill>
            </p:spPr>
            <p:txBody>
              <a:bodyPr/>
              <a:lstStyle/>
              <a:p>
                <a:r>
                  <a:rPr lang="en-US">
                    <a:noFill/>
                  </a:rPr>
                  <a:t> </a:t>
                </a:r>
              </a:p>
            </p:txBody>
          </p:sp>
        </mc:Fallback>
      </mc:AlternateContent>
      <p:pic>
        <p:nvPicPr>
          <p:cNvPr id="87048" name="Picture 8" descr="undefine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600056" y="1484784"/>
            <a:ext cx="4392488" cy="2683535"/>
          </a:xfrm>
          <a:prstGeom prst="rect">
            <a:avLst/>
          </a:prstGeom>
          <a:noFill/>
          <a:extLst>
            <a:ext uri="{909E8E84-426E-40DD-AFC4-6F175D3DCCD1}">
              <a14:hiddenFill xmlns:a14="http://schemas.microsoft.com/office/drawing/2010/main">
                <a:solidFill>
                  <a:srgbClr val="FFFFFF"/>
                </a:solidFill>
              </a14:hiddenFill>
            </a:ext>
          </a:extLst>
        </p:spPr>
      </p:pic>
      <p:sp>
        <p:nvSpPr>
          <p:cNvPr id="4" name="Rechteck 3"/>
          <p:cNvSpPr/>
          <p:nvPr/>
        </p:nvSpPr>
        <p:spPr>
          <a:xfrm>
            <a:off x="10652386" y="3906709"/>
            <a:ext cx="340158" cy="261610"/>
          </a:xfrm>
          <a:prstGeom prst="rect">
            <a:avLst/>
          </a:prstGeom>
        </p:spPr>
        <p:txBody>
          <a:bodyPr wrap="none">
            <a:spAutoFit/>
          </a:bodyPr>
          <a:lstStyle/>
          <a:p>
            <a:r>
              <a:rPr lang="en-GB" sz="1100" dirty="0" smtClean="0"/>
              <a:t>[6]</a:t>
            </a:r>
            <a:endParaRPr lang="en-GB" sz="1100" dirty="0"/>
          </a:p>
        </p:txBody>
      </p:sp>
    </p:spTree>
    <p:extLst>
      <p:ext uri="{BB962C8B-B14F-4D97-AF65-F5344CB8AC3E}">
        <p14:creationId xmlns:p14="http://schemas.microsoft.com/office/powerpoint/2010/main" val="186276141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2"/>
            </p:custDataLst>
            <p:extLst>
              <p:ext uri="{D42A27DB-BD31-4B8C-83A1-F6EECF244321}">
                <p14:modId xmlns:p14="http://schemas.microsoft.com/office/powerpoint/2010/main" val="29758579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8099" name="think-cell Folie" r:id="rId5" imgW="338" imgH="338" progId="TCLayout.ActiveDocument.1">
                  <p:embed/>
                </p:oleObj>
              </mc:Choice>
              <mc:Fallback>
                <p:oleObj name="think-cell Folie" r:id="rId5" imgW="338" imgH="33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extplatzhalter 1"/>
          <p:cNvSpPr>
            <a:spLocks noGrp="1"/>
          </p:cNvSpPr>
          <p:nvPr>
            <p:ph type="body" sz="quarter" idx="11"/>
          </p:nvPr>
        </p:nvSpPr>
        <p:spPr/>
        <p:txBody>
          <a:bodyPr/>
          <a:lstStyle/>
          <a:p>
            <a:r>
              <a:rPr lang="en-GB" dirty="0"/>
              <a:t>Data Processing and Logging</a:t>
            </a:r>
          </a:p>
          <a:p>
            <a:r>
              <a:rPr lang="de-DE" altLang="zh-CN" dirty="0" smtClean="0"/>
              <a:t>Digital </a:t>
            </a:r>
            <a:r>
              <a:rPr lang="de-DE" altLang="zh-CN" dirty="0" err="1" smtClean="0"/>
              <a:t>to</a:t>
            </a:r>
            <a:r>
              <a:rPr lang="de-DE" altLang="zh-CN" dirty="0" smtClean="0"/>
              <a:t> Analog </a:t>
            </a:r>
            <a:r>
              <a:rPr lang="de-DE" altLang="zh-CN" dirty="0" err="1" smtClean="0"/>
              <a:t>Conversion</a:t>
            </a:r>
            <a:r>
              <a:rPr lang="de-DE" altLang="zh-CN" dirty="0" smtClean="0"/>
              <a:t> (DAC) - </a:t>
            </a:r>
            <a:r>
              <a:rPr lang="de-DE" altLang="zh-CN" dirty="0" err="1" smtClean="0"/>
              <a:t>Applications</a:t>
            </a:r>
            <a:endParaRPr lang="de-DE" altLang="zh-CN" dirty="0"/>
          </a:p>
        </p:txBody>
      </p:sp>
      <p:sp>
        <p:nvSpPr>
          <p:cNvPr id="5" name="Textplatzhalter 4"/>
          <p:cNvSpPr>
            <a:spLocks noGrp="1"/>
          </p:cNvSpPr>
          <p:nvPr>
            <p:ph type="body" sz="quarter" idx="10"/>
          </p:nvPr>
        </p:nvSpPr>
        <p:spPr/>
        <p:txBody>
          <a:bodyPr/>
          <a:lstStyle/>
          <a:p>
            <a:pPr marL="285750" indent="-285750" defTabSz="915988">
              <a:spcBef>
                <a:spcPct val="20000"/>
              </a:spcBef>
              <a:spcAft>
                <a:spcPct val="20000"/>
              </a:spcAft>
            </a:pPr>
            <a:r>
              <a:rPr lang="en-US" dirty="0" smtClean="0"/>
              <a:t>Audio amplifier</a:t>
            </a:r>
          </a:p>
          <a:p>
            <a:pPr marL="742950" lvl="1" indent="-285750" defTabSz="915988">
              <a:spcBef>
                <a:spcPct val="20000"/>
              </a:spcBef>
              <a:spcAft>
                <a:spcPct val="20000"/>
              </a:spcAft>
            </a:pPr>
            <a:r>
              <a:rPr lang="en-US" dirty="0" smtClean="0"/>
              <a:t>Produce DC voltage gain with microcontroller commands</a:t>
            </a:r>
          </a:p>
          <a:p>
            <a:pPr marL="285750" indent="-285750" defTabSz="915988">
              <a:spcBef>
                <a:spcPct val="20000"/>
              </a:spcBef>
              <a:spcAft>
                <a:spcPct val="20000"/>
              </a:spcAft>
            </a:pPr>
            <a:r>
              <a:rPr lang="en-US" dirty="0" smtClean="0"/>
              <a:t>Video Encoder</a:t>
            </a:r>
          </a:p>
          <a:p>
            <a:pPr marL="742950" lvl="1" indent="-285750" defTabSz="915988">
              <a:spcBef>
                <a:spcPct val="20000"/>
              </a:spcBef>
              <a:spcAft>
                <a:spcPct val="20000"/>
              </a:spcAft>
            </a:pPr>
            <a:r>
              <a:rPr lang="en-US" dirty="0" smtClean="0"/>
              <a:t>Convert digital video signals to analog video signals of various formats</a:t>
            </a:r>
          </a:p>
          <a:p>
            <a:pPr marL="285750" indent="-285750" defTabSz="915988">
              <a:spcBef>
                <a:spcPct val="20000"/>
              </a:spcBef>
              <a:spcAft>
                <a:spcPct val="20000"/>
              </a:spcAft>
            </a:pPr>
            <a:r>
              <a:rPr lang="en-US" dirty="0" smtClean="0"/>
              <a:t>Display electronics</a:t>
            </a:r>
          </a:p>
          <a:p>
            <a:pPr marL="285750" indent="-285750" defTabSz="915988">
              <a:spcBef>
                <a:spcPct val="20000"/>
              </a:spcBef>
              <a:spcAft>
                <a:spcPct val="20000"/>
              </a:spcAft>
            </a:pPr>
            <a:r>
              <a:rPr lang="en-US" dirty="0" smtClean="0"/>
              <a:t>Signal driver</a:t>
            </a:r>
          </a:p>
          <a:p>
            <a:pPr marL="501650" lvl="1" indent="-285750" defTabSz="915988">
              <a:spcBef>
                <a:spcPct val="20000"/>
              </a:spcBef>
              <a:spcAft>
                <a:spcPct val="20000"/>
              </a:spcAft>
            </a:pPr>
            <a:r>
              <a:rPr lang="en-US" dirty="0" smtClean="0"/>
              <a:t>Analog signals controlled actors, e.g. BJT driver</a:t>
            </a:r>
          </a:p>
          <a:p>
            <a:pPr marL="285750" indent="-285750" defTabSz="915988">
              <a:spcBef>
                <a:spcPct val="20000"/>
              </a:spcBef>
              <a:spcAft>
                <a:spcPct val="20000"/>
              </a:spcAft>
            </a:pPr>
            <a:r>
              <a:rPr lang="en-US" dirty="0" smtClean="0"/>
              <a:t>Calibration</a:t>
            </a:r>
          </a:p>
          <a:p>
            <a:pPr marL="501650" lvl="1" indent="-285750" defTabSz="915988">
              <a:spcBef>
                <a:spcPct val="20000"/>
              </a:spcBef>
              <a:spcAft>
                <a:spcPct val="20000"/>
              </a:spcAft>
            </a:pPr>
            <a:r>
              <a:rPr lang="en-US" dirty="0" smtClean="0"/>
              <a:t>Provide gain and voltage offset in calibration</a:t>
            </a:r>
          </a:p>
          <a:p>
            <a:pPr marL="285750" indent="-285750" defTabSz="915988">
              <a:spcBef>
                <a:spcPct val="20000"/>
              </a:spcBef>
              <a:spcAft>
                <a:spcPct val="20000"/>
              </a:spcAft>
            </a:pPr>
            <a:r>
              <a:rPr lang="en-US" dirty="0" smtClean="0"/>
              <a:t>Digital potentiometer</a:t>
            </a:r>
          </a:p>
          <a:p>
            <a:pPr marL="501650" lvl="1" indent="-285750" defTabSz="915988">
              <a:spcBef>
                <a:spcPct val="20000"/>
              </a:spcBef>
              <a:spcAft>
                <a:spcPct val="20000"/>
              </a:spcAft>
            </a:pPr>
            <a:r>
              <a:rPr lang="en-US" dirty="0" smtClean="0"/>
              <a:t>Variable resistance</a:t>
            </a:r>
          </a:p>
          <a:p>
            <a:endParaRPr lang="en-US" dirty="0"/>
          </a:p>
        </p:txBody>
      </p:sp>
    </p:spTree>
    <p:extLst>
      <p:ext uri="{BB962C8B-B14F-4D97-AF65-F5344CB8AC3E}">
        <p14:creationId xmlns:p14="http://schemas.microsoft.com/office/powerpoint/2010/main" val="11433674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Data Processing and Logging</a:t>
            </a:r>
          </a:p>
          <a:p>
            <a:r>
              <a:rPr lang="de-DE" altLang="zh-CN" dirty="0" err="1" smtClean="0"/>
              <a:t>Number</a:t>
            </a:r>
            <a:r>
              <a:rPr lang="de-DE" altLang="zh-CN" dirty="0" smtClean="0"/>
              <a:t> </a:t>
            </a:r>
            <a:r>
              <a:rPr lang="de-DE" altLang="zh-CN" dirty="0" err="1" smtClean="0"/>
              <a:t>Representation</a:t>
            </a:r>
            <a:r>
              <a:rPr lang="de-DE" altLang="zh-CN" dirty="0" smtClean="0"/>
              <a:t> – Units </a:t>
            </a:r>
            <a:r>
              <a:rPr lang="de-DE" altLang="zh-CN" dirty="0" err="1" smtClean="0"/>
              <a:t>of</a:t>
            </a:r>
            <a:r>
              <a:rPr lang="de-DE" altLang="zh-CN" dirty="0" smtClean="0"/>
              <a:t> Information</a:t>
            </a:r>
            <a:endParaRPr lang="de-DE" altLang="zh-CN" dirty="0"/>
          </a:p>
        </p:txBody>
      </p:sp>
      <p:sp>
        <p:nvSpPr>
          <p:cNvPr id="4" name="Textplatzhalter 3"/>
          <p:cNvSpPr>
            <a:spLocks noGrp="1"/>
          </p:cNvSpPr>
          <p:nvPr>
            <p:ph type="body" sz="quarter" idx="10"/>
          </p:nvPr>
        </p:nvSpPr>
        <p:spPr>
          <a:xfrm>
            <a:off x="6311900" y="980728"/>
            <a:ext cx="5542900" cy="4968552"/>
          </a:xfrm>
        </p:spPr>
        <p:txBody>
          <a:bodyPr/>
          <a:lstStyle/>
          <a:p>
            <a:r>
              <a:rPr lang="en-US" sz="1800" dirty="0"/>
              <a:t>Smallest unit of information is the Bit (</a:t>
            </a:r>
            <a:r>
              <a:rPr lang="en-US" sz="1800" b="1" dirty="0"/>
              <a:t>b</a:t>
            </a:r>
            <a:r>
              <a:rPr lang="en-US" sz="1800" dirty="0"/>
              <a:t>inary dig</a:t>
            </a:r>
            <a:r>
              <a:rPr lang="en-US" sz="1800" b="1" dirty="0"/>
              <a:t>it</a:t>
            </a:r>
            <a:r>
              <a:rPr lang="en-US" sz="1800" dirty="0"/>
              <a:t>), the representation is binary:</a:t>
            </a:r>
          </a:p>
          <a:p>
            <a:pPr lvl="1"/>
            <a:r>
              <a:rPr lang="en-US" sz="1600" dirty="0"/>
              <a:t>e.g. “low / high“ or „0 / 1“</a:t>
            </a:r>
          </a:p>
          <a:p>
            <a:pPr lvl="1"/>
            <a:endParaRPr lang="en-US" sz="1600" dirty="0"/>
          </a:p>
          <a:p>
            <a:r>
              <a:rPr lang="en-US" sz="1800" dirty="0"/>
              <a:t>Representation of information as sequence of Bits</a:t>
            </a:r>
          </a:p>
          <a:p>
            <a:pPr lvl="1"/>
            <a:r>
              <a:rPr lang="en-US" sz="1600" dirty="0"/>
              <a:t>A byte is the smallest modifiable unit in digital systems</a:t>
            </a:r>
          </a:p>
          <a:p>
            <a:pPr lvl="1"/>
            <a:r>
              <a:rPr lang="en-US" sz="1600" dirty="0"/>
              <a:t>A byte contains 8 Bits for most </a:t>
            </a:r>
            <a:r>
              <a:rPr lang="en-US" sz="1600" dirty="0" smtClean="0"/>
              <a:t>systems</a:t>
            </a:r>
          </a:p>
          <a:p>
            <a:pPr marL="215900" lvl="1" indent="0">
              <a:buNone/>
            </a:pPr>
            <a:endParaRPr lang="en-US" sz="1600" dirty="0"/>
          </a:p>
          <a:p>
            <a:r>
              <a:rPr lang="en-US" sz="1800" dirty="0"/>
              <a:t>Arbitrary discrete information can be represented by single or multiple bits / bytes, e.g.</a:t>
            </a:r>
          </a:p>
          <a:p>
            <a:pPr lvl="1"/>
            <a:r>
              <a:rPr lang="en-US" sz="1600" dirty="0"/>
              <a:t>Logical (Boolean) expressions</a:t>
            </a:r>
          </a:p>
          <a:p>
            <a:pPr lvl="1"/>
            <a:r>
              <a:rPr lang="en-US" sz="1600" dirty="0"/>
              <a:t>Numbers</a:t>
            </a:r>
          </a:p>
          <a:p>
            <a:pPr lvl="1"/>
            <a:r>
              <a:rPr lang="en-US" sz="1600" dirty="0"/>
              <a:t>Strings</a:t>
            </a:r>
          </a:p>
          <a:p>
            <a:pPr lvl="1"/>
            <a:r>
              <a:rPr lang="en-US" sz="1600" dirty="0"/>
              <a:t>Program instructions (code)</a:t>
            </a:r>
          </a:p>
          <a:p>
            <a:endParaRPr lang="en-US" sz="1800" dirty="0"/>
          </a:p>
        </p:txBody>
      </p:sp>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159" y="836712"/>
            <a:ext cx="5472608" cy="3899234"/>
          </a:xfrm>
          <a:prstGeom prst="rect">
            <a:avLst/>
          </a:prstGeom>
          <a:effectLst>
            <a:softEdge rad="127000"/>
          </a:effectLst>
          <a:scene3d>
            <a:camera prst="perspectiveHeroicExtremeRightFacing"/>
            <a:lightRig rig="threePt" dir="t"/>
          </a:scene3d>
        </p:spPr>
      </p:pic>
    </p:spTree>
    <p:extLst>
      <p:ext uri="{BB962C8B-B14F-4D97-AF65-F5344CB8AC3E}">
        <p14:creationId xmlns:p14="http://schemas.microsoft.com/office/powerpoint/2010/main" val="34786417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Data Processing and Logging</a:t>
            </a:r>
          </a:p>
          <a:p>
            <a:r>
              <a:rPr lang="de-DE" altLang="zh-CN" dirty="0" err="1" smtClean="0"/>
              <a:t>Number</a:t>
            </a:r>
            <a:r>
              <a:rPr lang="de-DE" altLang="zh-CN" dirty="0" smtClean="0"/>
              <a:t> </a:t>
            </a:r>
            <a:r>
              <a:rPr lang="de-DE" altLang="zh-CN" dirty="0" err="1" smtClean="0"/>
              <a:t>Representation</a:t>
            </a:r>
            <a:r>
              <a:rPr lang="de-DE" altLang="zh-CN" dirty="0" smtClean="0"/>
              <a:t> – Binary System</a:t>
            </a:r>
            <a:endParaRPr lang="de-DE" altLang="zh-CN" dirty="0"/>
          </a:p>
        </p:txBody>
      </p:sp>
      <p:pic>
        <p:nvPicPr>
          <p:cNvPr id="7" name="Picture 6"/>
          <p:cNvPicPr>
            <a:picLocks noChangeArrowheads="1"/>
          </p:cNvPicPr>
          <p:nvPr/>
        </p:nvPicPr>
        <p:blipFill>
          <a:blip r:embed="rId3" cstate="print"/>
          <a:srcRect/>
          <a:stretch>
            <a:fillRect/>
          </a:stretch>
        </p:blipFill>
        <p:spPr bwMode="auto">
          <a:xfrm>
            <a:off x="3503712" y="1628800"/>
            <a:ext cx="4916266" cy="377338"/>
          </a:xfrm>
          <a:prstGeom prst="rect">
            <a:avLst/>
          </a:prstGeom>
          <a:noFill/>
          <a:ln w="9525" cap="flat" cmpd="sng">
            <a:noFill/>
            <a:prstDash val="solid"/>
            <a:miter lim="800000"/>
            <a:headEnd/>
            <a:tailEnd/>
          </a:ln>
        </p:spPr>
      </p:pic>
      <p:pic>
        <p:nvPicPr>
          <p:cNvPr id="8" name="Picture 7"/>
          <p:cNvPicPr>
            <a:picLocks noChangeArrowheads="1"/>
          </p:cNvPicPr>
          <p:nvPr/>
        </p:nvPicPr>
        <p:blipFill>
          <a:blip r:embed="rId4" cstate="print"/>
          <a:srcRect/>
          <a:stretch>
            <a:fillRect/>
          </a:stretch>
        </p:blipFill>
        <p:spPr bwMode="auto">
          <a:xfrm>
            <a:off x="4946725" y="2557495"/>
            <a:ext cx="1720211" cy="801029"/>
          </a:xfrm>
          <a:prstGeom prst="rect">
            <a:avLst/>
          </a:prstGeom>
          <a:noFill/>
          <a:ln w="9525" cap="flat" cmpd="sng">
            <a:noFill/>
            <a:prstDash val="solid"/>
            <a:miter lim="800000"/>
            <a:headEnd/>
            <a:tailEnd/>
          </a:ln>
        </p:spPr>
      </p:pic>
      <p:sp>
        <p:nvSpPr>
          <p:cNvPr id="9" name="Textfeld 8"/>
          <p:cNvSpPr txBox="1"/>
          <p:nvPr/>
        </p:nvSpPr>
        <p:spPr>
          <a:xfrm>
            <a:off x="2654802" y="3832810"/>
            <a:ext cx="6111481" cy="369332"/>
          </a:xfrm>
          <a:prstGeom prst="rect">
            <a:avLst/>
          </a:prstGeom>
          <a:noFill/>
        </p:spPr>
        <p:txBody>
          <a:bodyPr wrap="none" rtlCol="0">
            <a:spAutoFit/>
          </a:bodyPr>
          <a:lstStyle/>
          <a:p>
            <a:r>
              <a:rPr lang="de-DE" dirty="0"/>
              <a:t>[1101]</a:t>
            </a:r>
            <a:r>
              <a:rPr lang="de-DE" baseline="-25000" dirty="0"/>
              <a:t>2 </a:t>
            </a:r>
            <a:r>
              <a:rPr lang="de-DE" dirty="0"/>
              <a:t>= 1*2</a:t>
            </a:r>
            <a:r>
              <a:rPr lang="de-DE" baseline="30000" dirty="0"/>
              <a:t>3</a:t>
            </a:r>
            <a:r>
              <a:rPr lang="de-DE" dirty="0"/>
              <a:t> + 1*2</a:t>
            </a:r>
            <a:r>
              <a:rPr lang="de-DE" baseline="30000" dirty="0"/>
              <a:t>2</a:t>
            </a:r>
            <a:r>
              <a:rPr lang="de-DE" dirty="0"/>
              <a:t> + 0*2</a:t>
            </a:r>
            <a:r>
              <a:rPr lang="de-DE" baseline="30000" dirty="0"/>
              <a:t>1</a:t>
            </a:r>
            <a:r>
              <a:rPr lang="de-DE" dirty="0"/>
              <a:t> + 1*2</a:t>
            </a:r>
            <a:r>
              <a:rPr lang="de-DE" baseline="30000" dirty="0"/>
              <a:t>0</a:t>
            </a:r>
            <a:r>
              <a:rPr lang="de-DE" dirty="0"/>
              <a:t> = [13]</a:t>
            </a:r>
            <a:r>
              <a:rPr lang="de-DE" baseline="-25000" dirty="0"/>
              <a:t>10</a:t>
            </a:r>
            <a:r>
              <a:rPr lang="de-DE" dirty="0"/>
              <a:t> = 1*10</a:t>
            </a:r>
            <a:r>
              <a:rPr lang="de-DE" baseline="30000" dirty="0"/>
              <a:t>1</a:t>
            </a:r>
            <a:r>
              <a:rPr lang="de-DE" dirty="0"/>
              <a:t> + 3*10</a:t>
            </a:r>
            <a:r>
              <a:rPr lang="de-DE" baseline="30000" dirty="0"/>
              <a:t>0</a:t>
            </a:r>
          </a:p>
        </p:txBody>
      </p:sp>
      <p:sp>
        <p:nvSpPr>
          <p:cNvPr id="10" name="Textfeld 9"/>
          <p:cNvSpPr txBox="1"/>
          <p:nvPr/>
        </p:nvSpPr>
        <p:spPr>
          <a:xfrm>
            <a:off x="2654802" y="4709184"/>
            <a:ext cx="6000361" cy="369332"/>
          </a:xfrm>
          <a:prstGeom prst="rect">
            <a:avLst/>
          </a:prstGeom>
          <a:noFill/>
        </p:spPr>
        <p:txBody>
          <a:bodyPr wrap="none" rtlCol="0">
            <a:spAutoFit/>
          </a:bodyPr>
          <a:lstStyle/>
          <a:p>
            <a:r>
              <a:rPr lang="de-DE" dirty="0"/>
              <a:t>[1001]</a:t>
            </a:r>
            <a:r>
              <a:rPr lang="de-DE" baseline="-25000" dirty="0"/>
              <a:t>2 </a:t>
            </a:r>
            <a:r>
              <a:rPr lang="de-DE" dirty="0"/>
              <a:t>= 1*2</a:t>
            </a:r>
            <a:r>
              <a:rPr lang="de-DE" baseline="30000" dirty="0"/>
              <a:t>3</a:t>
            </a:r>
            <a:r>
              <a:rPr lang="de-DE" dirty="0"/>
              <a:t> + 0*2</a:t>
            </a:r>
            <a:r>
              <a:rPr lang="de-DE" baseline="30000" dirty="0"/>
              <a:t>2</a:t>
            </a:r>
            <a:r>
              <a:rPr lang="de-DE" dirty="0"/>
              <a:t> + 0*2</a:t>
            </a:r>
            <a:r>
              <a:rPr lang="de-DE" baseline="30000" dirty="0"/>
              <a:t>1</a:t>
            </a:r>
            <a:r>
              <a:rPr lang="de-DE" dirty="0"/>
              <a:t> + 1*2</a:t>
            </a:r>
            <a:r>
              <a:rPr lang="de-DE" baseline="30000" dirty="0"/>
              <a:t>0</a:t>
            </a:r>
            <a:r>
              <a:rPr lang="de-DE" dirty="0"/>
              <a:t> = [9]</a:t>
            </a:r>
            <a:r>
              <a:rPr lang="de-DE" baseline="-25000" dirty="0"/>
              <a:t>10</a:t>
            </a:r>
            <a:r>
              <a:rPr lang="de-DE" dirty="0"/>
              <a:t> = 0*10</a:t>
            </a:r>
            <a:r>
              <a:rPr lang="de-DE" baseline="30000" dirty="0"/>
              <a:t>1</a:t>
            </a:r>
            <a:r>
              <a:rPr lang="de-DE" dirty="0"/>
              <a:t> + 9*10</a:t>
            </a:r>
            <a:r>
              <a:rPr lang="de-DE" baseline="30000" dirty="0"/>
              <a:t>0</a:t>
            </a:r>
          </a:p>
        </p:txBody>
      </p:sp>
    </p:spTree>
    <p:extLst>
      <p:ext uri="{BB962C8B-B14F-4D97-AF65-F5344CB8AC3E}">
        <p14:creationId xmlns:p14="http://schemas.microsoft.com/office/powerpoint/2010/main" val="7670773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endParaRPr lang="en-GB" dirty="0" smtClean="0"/>
          </a:p>
          <a:p>
            <a:r>
              <a:rPr lang="en-GB" dirty="0" smtClean="0"/>
              <a:t>Learning Objectives</a:t>
            </a:r>
            <a:endParaRPr lang="en-GB" dirty="0"/>
          </a:p>
        </p:txBody>
      </p:sp>
      <p:sp>
        <p:nvSpPr>
          <p:cNvPr id="3" name="Textplatzhalter 2"/>
          <p:cNvSpPr>
            <a:spLocks noGrp="1"/>
          </p:cNvSpPr>
          <p:nvPr>
            <p:ph type="body" sz="quarter" idx="10"/>
          </p:nvPr>
        </p:nvSpPr>
        <p:spPr/>
        <p:txBody>
          <a:bodyPr/>
          <a:lstStyle/>
          <a:p>
            <a:r>
              <a:rPr lang="en-GB" dirty="0" smtClean="0"/>
              <a:t>Fundamental knowledge of measurement technology</a:t>
            </a:r>
            <a:br>
              <a:rPr lang="en-GB" dirty="0" smtClean="0"/>
            </a:br>
            <a:endParaRPr lang="en-GB" dirty="0" smtClean="0"/>
          </a:p>
          <a:p>
            <a:r>
              <a:rPr lang="en-GB" dirty="0"/>
              <a:t>U</a:t>
            </a:r>
            <a:r>
              <a:rPr lang="en-GB" dirty="0" smtClean="0"/>
              <a:t>nderstanding the function principle of relevant sensors and their application in automotive measurement technology</a:t>
            </a:r>
            <a:br>
              <a:rPr lang="en-GB" dirty="0" smtClean="0"/>
            </a:br>
            <a:endParaRPr lang="en-GB" dirty="0" smtClean="0"/>
          </a:p>
          <a:p>
            <a:r>
              <a:rPr lang="en-GB" dirty="0" smtClean="0"/>
              <a:t>Fundamental understanding of digital data processing and data digitalization</a:t>
            </a:r>
            <a:br>
              <a:rPr lang="en-GB" dirty="0" smtClean="0"/>
            </a:br>
            <a:endParaRPr lang="en-GB" dirty="0" smtClean="0"/>
          </a:p>
          <a:p>
            <a:r>
              <a:rPr lang="en-GB" dirty="0" smtClean="0"/>
              <a:t>...</a:t>
            </a:r>
          </a:p>
        </p:txBody>
      </p:sp>
    </p:spTree>
    <p:extLst>
      <p:ext uri="{BB962C8B-B14F-4D97-AF65-F5344CB8AC3E}">
        <p14:creationId xmlns:p14="http://schemas.microsoft.com/office/powerpoint/2010/main" val="162784117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Data Processing and Logging</a:t>
            </a:r>
          </a:p>
          <a:p>
            <a:r>
              <a:rPr lang="de-DE" altLang="zh-CN" dirty="0" err="1" smtClean="0"/>
              <a:t>Number</a:t>
            </a:r>
            <a:r>
              <a:rPr lang="de-DE" altLang="zh-CN" dirty="0" smtClean="0"/>
              <a:t> </a:t>
            </a:r>
            <a:r>
              <a:rPr lang="de-DE" altLang="zh-CN" dirty="0" err="1" smtClean="0"/>
              <a:t>Representation</a:t>
            </a:r>
            <a:r>
              <a:rPr lang="de-DE" altLang="zh-CN" dirty="0" smtClean="0"/>
              <a:t> – </a:t>
            </a:r>
            <a:r>
              <a:rPr lang="de-DE" altLang="zh-CN" dirty="0" err="1" smtClean="0"/>
              <a:t>Hexadecimal</a:t>
            </a:r>
            <a:r>
              <a:rPr lang="de-DE" altLang="zh-CN" dirty="0" smtClean="0"/>
              <a:t> System</a:t>
            </a:r>
            <a:endParaRPr lang="de-DE" altLang="zh-CN" dirty="0"/>
          </a:p>
        </p:txBody>
      </p:sp>
      <p:sp>
        <p:nvSpPr>
          <p:cNvPr id="3" name="Textfeld 2"/>
          <p:cNvSpPr txBox="1"/>
          <p:nvPr/>
        </p:nvSpPr>
        <p:spPr>
          <a:xfrm>
            <a:off x="2078242" y="4996646"/>
            <a:ext cx="8035517" cy="338554"/>
          </a:xfrm>
          <a:prstGeom prst="rect">
            <a:avLst/>
          </a:prstGeom>
          <a:noFill/>
        </p:spPr>
        <p:txBody>
          <a:bodyPr wrap="square" rtlCol="0">
            <a:spAutoFit/>
          </a:bodyPr>
          <a:lstStyle/>
          <a:p>
            <a:r>
              <a:rPr lang="de-DE" sz="1600" dirty="0"/>
              <a:t>[1AB8]</a:t>
            </a:r>
            <a:r>
              <a:rPr lang="de-DE" sz="1600" baseline="-25000" dirty="0"/>
              <a:t>16</a:t>
            </a:r>
            <a:r>
              <a:rPr lang="de-DE" sz="1600" dirty="0"/>
              <a:t> = 1*16</a:t>
            </a:r>
            <a:r>
              <a:rPr lang="de-DE" sz="1600" baseline="30000" dirty="0"/>
              <a:t>3</a:t>
            </a:r>
            <a:r>
              <a:rPr lang="de-DE" sz="1600" dirty="0"/>
              <a:t> + 10*16</a:t>
            </a:r>
            <a:r>
              <a:rPr lang="de-DE" sz="1600" baseline="30000" dirty="0"/>
              <a:t>2</a:t>
            </a:r>
            <a:r>
              <a:rPr lang="de-DE" sz="1600" dirty="0"/>
              <a:t> + 11*16</a:t>
            </a:r>
            <a:r>
              <a:rPr lang="de-DE" sz="1600" baseline="30000" dirty="0"/>
              <a:t>1</a:t>
            </a:r>
            <a:r>
              <a:rPr lang="de-DE" sz="1600" dirty="0"/>
              <a:t> + 8*16</a:t>
            </a:r>
            <a:r>
              <a:rPr lang="de-DE" sz="1600" baseline="30000" dirty="0"/>
              <a:t>0</a:t>
            </a:r>
            <a:r>
              <a:rPr lang="de-DE" sz="1600" dirty="0"/>
              <a:t> = [6840]</a:t>
            </a:r>
            <a:r>
              <a:rPr lang="de-DE" sz="1600" baseline="-25000" dirty="0"/>
              <a:t>10</a:t>
            </a:r>
            <a:r>
              <a:rPr lang="de-DE" sz="1600" dirty="0"/>
              <a:t> = 6*10</a:t>
            </a:r>
            <a:r>
              <a:rPr lang="de-DE" sz="1600" baseline="30000" dirty="0"/>
              <a:t>3</a:t>
            </a:r>
            <a:r>
              <a:rPr lang="de-DE" sz="1600" dirty="0"/>
              <a:t> + 8*10</a:t>
            </a:r>
            <a:r>
              <a:rPr lang="de-DE" sz="1600" baseline="30000" dirty="0"/>
              <a:t>2</a:t>
            </a:r>
            <a:r>
              <a:rPr lang="de-DE" sz="1600" dirty="0"/>
              <a:t> + 4*10</a:t>
            </a:r>
            <a:r>
              <a:rPr lang="de-DE" sz="1600" baseline="30000" dirty="0"/>
              <a:t>1</a:t>
            </a:r>
            <a:r>
              <a:rPr lang="de-DE" sz="1600" dirty="0"/>
              <a:t> + 0*10</a:t>
            </a:r>
            <a:r>
              <a:rPr lang="de-DE" sz="1600" baseline="30000" dirty="0"/>
              <a:t>0</a:t>
            </a:r>
          </a:p>
        </p:txBody>
      </p:sp>
      <p:sp>
        <p:nvSpPr>
          <p:cNvPr id="4" name="Textfeld 3"/>
          <p:cNvSpPr txBox="1"/>
          <p:nvPr/>
        </p:nvSpPr>
        <p:spPr>
          <a:xfrm>
            <a:off x="5758408" y="2924944"/>
            <a:ext cx="675185" cy="1569660"/>
          </a:xfrm>
          <a:prstGeom prst="rect">
            <a:avLst/>
          </a:prstGeom>
          <a:noFill/>
        </p:spPr>
        <p:txBody>
          <a:bodyPr wrap="none" rtlCol="0">
            <a:spAutoFit/>
          </a:bodyPr>
          <a:lstStyle/>
          <a:p>
            <a:r>
              <a:rPr lang="de-DE" sz="1600" dirty="0"/>
              <a:t>10: A</a:t>
            </a:r>
          </a:p>
          <a:p>
            <a:r>
              <a:rPr lang="de-DE" sz="1600" dirty="0"/>
              <a:t>11: B</a:t>
            </a:r>
          </a:p>
          <a:p>
            <a:r>
              <a:rPr lang="de-DE" sz="1600" dirty="0"/>
              <a:t>12: C</a:t>
            </a:r>
          </a:p>
          <a:p>
            <a:r>
              <a:rPr lang="de-DE" sz="1600" dirty="0"/>
              <a:t>13: D</a:t>
            </a:r>
          </a:p>
          <a:p>
            <a:r>
              <a:rPr lang="de-DE" sz="1600" dirty="0"/>
              <a:t>14: E</a:t>
            </a:r>
          </a:p>
          <a:p>
            <a:r>
              <a:rPr lang="de-DE" sz="1600" dirty="0"/>
              <a:t>15: F</a:t>
            </a:r>
          </a:p>
        </p:txBody>
      </p:sp>
      <p:pic>
        <p:nvPicPr>
          <p:cNvPr id="5" name="Picture 3"/>
          <p:cNvPicPr>
            <a:picLocks noChangeArrowheads="1"/>
          </p:cNvPicPr>
          <p:nvPr/>
        </p:nvPicPr>
        <p:blipFill>
          <a:blip r:embed="rId3" cstate="print"/>
          <a:srcRect/>
          <a:stretch>
            <a:fillRect/>
          </a:stretch>
        </p:blipFill>
        <p:spPr bwMode="auto">
          <a:xfrm>
            <a:off x="1919537" y="1628800"/>
            <a:ext cx="7632847" cy="1156744"/>
          </a:xfrm>
          <a:prstGeom prst="rect">
            <a:avLst/>
          </a:prstGeom>
          <a:noFill/>
          <a:ln w="9525" cap="flat" cmpd="sng">
            <a:noFill/>
            <a:prstDash val="solid"/>
            <a:miter lim="800000"/>
            <a:headEnd/>
            <a:tailEnd/>
          </a:ln>
        </p:spPr>
      </p:pic>
    </p:spTree>
    <p:extLst>
      <p:ext uri="{BB962C8B-B14F-4D97-AF65-F5344CB8AC3E}">
        <p14:creationId xmlns:p14="http://schemas.microsoft.com/office/powerpoint/2010/main" val="154826847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Data Processing and Logging</a:t>
            </a:r>
          </a:p>
          <a:p>
            <a:r>
              <a:rPr lang="de-DE" altLang="zh-CN" dirty="0" err="1" smtClean="0"/>
              <a:t>Number</a:t>
            </a:r>
            <a:r>
              <a:rPr lang="de-DE" altLang="zh-CN" dirty="0" smtClean="0"/>
              <a:t> </a:t>
            </a:r>
            <a:r>
              <a:rPr lang="de-DE" altLang="zh-CN" dirty="0" err="1"/>
              <a:t>R</a:t>
            </a:r>
            <a:r>
              <a:rPr lang="de-DE" altLang="zh-CN" dirty="0" err="1" smtClean="0"/>
              <a:t>epresentation</a:t>
            </a:r>
            <a:r>
              <a:rPr lang="de-DE" altLang="zh-CN" dirty="0" smtClean="0"/>
              <a:t> – </a:t>
            </a:r>
            <a:r>
              <a:rPr lang="de-DE" altLang="zh-CN" dirty="0" err="1" smtClean="0"/>
              <a:t>Two‘s</a:t>
            </a:r>
            <a:r>
              <a:rPr lang="de-DE" altLang="zh-CN" dirty="0" smtClean="0"/>
              <a:t> </a:t>
            </a:r>
            <a:r>
              <a:rPr lang="de-DE" altLang="zh-CN" dirty="0" err="1" smtClean="0"/>
              <a:t>Complement</a:t>
            </a:r>
            <a:r>
              <a:rPr lang="de-DE" altLang="zh-CN" dirty="0" smtClean="0"/>
              <a:t> System</a:t>
            </a:r>
            <a:endParaRPr lang="de-DE" altLang="zh-CN" dirty="0"/>
          </a:p>
        </p:txBody>
      </p:sp>
      <p:sp>
        <p:nvSpPr>
          <p:cNvPr id="8" name="Textplatzhalter 7"/>
          <p:cNvSpPr>
            <a:spLocks noGrp="1"/>
          </p:cNvSpPr>
          <p:nvPr>
            <p:ph type="body" sz="quarter" idx="10"/>
          </p:nvPr>
        </p:nvSpPr>
        <p:spPr/>
        <p:txBody>
          <a:bodyPr/>
          <a:lstStyle/>
          <a:p>
            <a:r>
              <a:rPr lang="de-DE" dirty="0"/>
              <a:t>Encoding in </a:t>
            </a:r>
            <a:r>
              <a:rPr lang="de-DE" dirty="0" err="1"/>
              <a:t>two‘s</a:t>
            </a:r>
            <a:r>
              <a:rPr lang="de-DE" dirty="0"/>
              <a:t> </a:t>
            </a:r>
            <a:r>
              <a:rPr lang="de-DE" dirty="0" err="1"/>
              <a:t>complement</a:t>
            </a:r>
            <a:endParaRPr lang="de-DE" dirty="0"/>
          </a:p>
          <a:p>
            <a:pPr lvl="1"/>
            <a:r>
              <a:rPr lang="de-DE" dirty="0" err="1"/>
              <a:t>No</a:t>
            </a:r>
            <a:r>
              <a:rPr lang="de-DE" dirty="0"/>
              <a:t> </a:t>
            </a:r>
            <a:r>
              <a:rPr lang="de-DE" dirty="0" err="1"/>
              <a:t>sign</a:t>
            </a:r>
            <a:r>
              <a:rPr lang="de-DE" dirty="0"/>
              <a:t> </a:t>
            </a:r>
            <a:r>
              <a:rPr lang="de-DE" dirty="0" err="1"/>
              <a:t>bit</a:t>
            </a:r>
            <a:r>
              <a:rPr lang="de-DE" dirty="0"/>
              <a:t> </a:t>
            </a:r>
            <a:r>
              <a:rPr lang="de-DE" dirty="0" err="1"/>
              <a:t>necessary</a:t>
            </a:r>
            <a:endParaRPr lang="de-DE" dirty="0"/>
          </a:p>
          <a:p>
            <a:pPr lvl="1"/>
            <a:r>
              <a:rPr lang="de-DE" dirty="0"/>
              <a:t>Advantages in </a:t>
            </a:r>
            <a:r>
              <a:rPr lang="de-DE" dirty="0" err="1"/>
              <a:t>further</a:t>
            </a:r>
            <a:r>
              <a:rPr lang="de-DE" dirty="0"/>
              <a:t> </a:t>
            </a:r>
            <a:r>
              <a:rPr lang="de-DE" dirty="0" err="1"/>
              <a:t>processing</a:t>
            </a:r>
            <a:r>
              <a:rPr lang="de-DE" dirty="0"/>
              <a:t> </a:t>
            </a:r>
            <a:r>
              <a:rPr lang="de-DE" dirty="0" err="1"/>
              <a:t>by</a:t>
            </a:r>
            <a:r>
              <a:rPr lang="de-DE" dirty="0"/>
              <a:t> digital </a:t>
            </a:r>
            <a:r>
              <a:rPr lang="de-DE" dirty="0" err="1"/>
              <a:t>circuits</a:t>
            </a:r>
            <a:endParaRPr lang="de-DE" dirty="0"/>
          </a:p>
          <a:p>
            <a:pPr lvl="1"/>
            <a:r>
              <a:rPr lang="de-DE" dirty="0"/>
              <a:t>Negative </a:t>
            </a:r>
            <a:r>
              <a:rPr lang="de-DE" dirty="0" err="1"/>
              <a:t>numbers</a:t>
            </a:r>
            <a:r>
              <a:rPr lang="de-DE" dirty="0"/>
              <a:t> </a:t>
            </a:r>
            <a:r>
              <a:rPr lang="de-DE" dirty="0" err="1"/>
              <a:t>cognizable</a:t>
            </a:r>
            <a:r>
              <a:rPr lang="de-DE" dirty="0"/>
              <a:t> </a:t>
            </a:r>
            <a:r>
              <a:rPr lang="de-DE" dirty="0" err="1"/>
              <a:t>by</a:t>
            </a:r>
            <a:r>
              <a:rPr lang="de-DE" dirty="0"/>
              <a:t> </a:t>
            </a:r>
            <a:r>
              <a:rPr lang="de-DE" dirty="0" err="1"/>
              <a:t>most</a:t>
            </a:r>
            <a:r>
              <a:rPr lang="de-DE" dirty="0"/>
              <a:t> </a:t>
            </a:r>
            <a:r>
              <a:rPr lang="de-DE" dirty="0" err="1"/>
              <a:t>significant</a:t>
            </a:r>
            <a:r>
              <a:rPr lang="de-DE" dirty="0"/>
              <a:t> </a:t>
            </a:r>
            <a:r>
              <a:rPr lang="de-DE" dirty="0" err="1"/>
              <a:t>bit</a:t>
            </a:r>
            <a:endParaRPr lang="de-DE" dirty="0"/>
          </a:p>
          <a:p>
            <a:pPr lvl="1"/>
            <a:r>
              <a:rPr lang="de-DE" dirty="0"/>
              <a:t>Range 8 Bit: -128..127</a:t>
            </a:r>
          </a:p>
          <a:p>
            <a:pPr lvl="1"/>
            <a:endParaRPr lang="de-DE" dirty="0"/>
          </a:p>
          <a:p>
            <a:r>
              <a:rPr lang="de-DE" dirty="0" err="1"/>
              <a:t>Conversion</a:t>
            </a:r>
            <a:endParaRPr lang="de-DE" dirty="0"/>
          </a:p>
          <a:p>
            <a:pPr lvl="1"/>
            <a:r>
              <a:rPr lang="de-DE" dirty="0" err="1"/>
              <a:t>Negate</a:t>
            </a:r>
            <a:r>
              <a:rPr lang="de-DE" dirty="0"/>
              <a:t> all </a:t>
            </a:r>
            <a:r>
              <a:rPr lang="de-DE" dirty="0" err="1"/>
              <a:t>bits</a:t>
            </a:r>
            <a:endParaRPr lang="de-DE" dirty="0"/>
          </a:p>
          <a:p>
            <a:pPr lvl="1"/>
            <a:r>
              <a:rPr lang="de-DE" dirty="0"/>
              <a:t>Add 1</a:t>
            </a:r>
          </a:p>
          <a:p>
            <a:endParaRPr lang="en-US" dirty="0"/>
          </a:p>
        </p:txBody>
      </p:sp>
      <p:pic>
        <p:nvPicPr>
          <p:cNvPr id="4" name="Picture 2"/>
          <p:cNvPicPr>
            <a:picLocks noChangeArrowheads="1"/>
          </p:cNvPicPr>
          <p:nvPr/>
        </p:nvPicPr>
        <p:blipFill>
          <a:blip r:embed="rId3" cstate="print"/>
          <a:srcRect/>
          <a:stretch>
            <a:fillRect/>
          </a:stretch>
        </p:blipFill>
        <p:spPr bwMode="auto">
          <a:xfrm>
            <a:off x="2238340" y="4849203"/>
            <a:ext cx="1278719" cy="398773"/>
          </a:xfrm>
          <a:prstGeom prst="rect">
            <a:avLst/>
          </a:prstGeom>
          <a:noFill/>
          <a:ln w="9525">
            <a:noFill/>
            <a:miter lim="800000"/>
            <a:headEnd/>
            <a:tailEnd/>
          </a:ln>
        </p:spPr>
      </p:pic>
      <p:sp>
        <p:nvSpPr>
          <p:cNvPr id="5" name="Textfeld 4"/>
          <p:cNvSpPr txBox="1"/>
          <p:nvPr/>
        </p:nvSpPr>
        <p:spPr>
          <a:xfrm>
            <a:off x="6603397" y="3193496"/>
            <a:ext cx="2252540" cy="2308324"/>
          </a:xfrm>
          <a:prstGeom prst="rect">
            <a:avLst/>
          </a:prstGeom>
          <a:noFill/>
        </p:spPr>
        <p:txBody>
          <a:bodyPr wrap="none" rtlCol="0">
            <a:spAutoFit/>
          </a:bodyPr>
          <a:lstStyle/>
          <a:p>
            <a:r>
              <a:rPr lang="de-DE" dirty="0">
                <a:latin typeface="Courier New" pitchFamily="49" charset="0"/>
                <a:cs typeface="Courier New" pitchFamily="49" charset="0"/>
              </a:rPr>
              <a:t>+127 = 01111111</a:t>
            </a:r>
          </a:p>
          <a:p>
            <a:r>
              <a:rPr lang="de-DE" dirty="0">
                <a:latin typeface="Courier New" pitchFamily="49" charset="0"/>
                <a:cs typeface="Courier New" pitchFamily="49" charset="0"/>
              </a:rPr>
              <a:t>  +4 = 00000100</a:t>
            </a:r>
          </a:p>
          <a:p>
            <a:r>
              <a:rPr lang="de-DE" dirty="0">
                <a:latin typeface="Courier New" pitchFamily="49" charset="0"/>
                <a:cs typeface="Courier New" pitchFamily="49" charset="0"/>
              </a:rPr>
              <a:t>  +1 = 00000001</a:t>
            </a:r>
          </a:p>
          <a:p>
            <a:r>
              <a:rPr lang="de-DE" dirty="0">
                <a:latin typeface="Courier New" pitchFamily="49" charset="0"/>
                <a:cs typeface="Courier New" pitchFamily="49" charset="0"/>
              </a:rPr>
              <a:t>   0 = 00000000</a:t>
            </a:r>
          </a:p>
          <a:p>
            <a:r>
              <a:rPr lang="de-DE" dirty="0">
                <a:latin typeface="Courier New" pitchFamily="49" charset="0"/>
                <a:cs typeface="Courier New" pitchFamily="49" charset="0"/>
              </a:rPr>
              <a:t>  -1 = 11111111</a:t>
            </a:r>
          </a:p>
          <a:p>
            <a:r>
              <a:rPr lang="de-DE" dirty="0">
                <a:latin typeface="Courier New" pitchFamily="49" charset="0"/>
                <a:cs typeface="Courier New" pitchFamily="49" charset="0"/>
              </a:rPr>
              <a:t>  -4 = 11111100</a:t>
            </a:r>
          </a:p>
          <a:p>
            <a:r>
              <a:rPr lang="de-DE" dirty="0">
                <a:latin typeface="Courier New" pitchFamily="49" charset="0"/>
                <a:cs typeface="Courier New" pitchFamily="49" charset="0"/>
              </a:rPr>
              <a:t>-127 = 10000001</a:t>
            </a:r>
          </a:p>
          <a:p>
            <a:r>
              <a:rPr lang="de-DE" dirty="0">
                <a:latin typeface="Courier New" pitchFamily="49" charset="0"/>
                <a:cs typeface="Courier New" pitchFamily="49" charset="0"/>
              </a:rPr>
              <a:t>-128 = 10000000</a:t>
            </a:r>
          </a:p>
        </p:txBody>
      </p:sp>
      <p:sp>
        <p:nvSpPr>
          <p:cNvPr id="6" name="Freihandform 5"/>
          <p:cNvSpPr>
            <a:spLocks/>
          </p:cNvSpPr>
          <p:nvPr/>
        </p:nvSpPr>
        <p:spPr bwMode="auto">
          <a:xfrm>
            <a:off x="9097538" y="3688747"/>
            <a:ext cx="260453" cy="1244184"/>
          </a:xfrm>
          <a:custGeom>
            <a:avLst/>
            <a:gdLst>
              <a:gd name="connsiteX0" fmla="*/ 0 w 347271"/>
              <a:gd name="connsiteY0" fmla="*/ 1244184 h 1244184"/>
              <a:gd name="connsiteX1" fmla="*/ 344773 w 347271"/>
              <a:gd name="connsiteY1" fmla="*/ 614597 h 1244184"/>
              <a:gd name="connsiteX2" fmla="*/ 14990 w 347271"/>
              <a:gd name="connsiteY2" fmla="*/ 0 h 1244184"/>
            </a:gdLst>
            <a:ahLst/>
            <a:cxnLst>
              <a:cxn ang="0">
                <a:pos x="connsiteX0" y="connsiteY0"/>
              </a:cxn>
              <a:cxn ang="0">
                <a:pos x="connsiteX1" y="connsiteY1"/>
              </a:cxn>
              <a:cxn ang="0">
                <a:pos x="connsiteX2" y="connsiteY2"/>
              </a:cxn>
            </a:cxnLst>
            <a:rect l="l" t="t" r="r" b="b"/>
            <a:pathLst>
              <a:path w="347271" h="1244184">
                <a:moveTo>
                  <a:pt x="0" y="1244184"/>
                </a:moveTo>
                <a:cubicBezTo>
                  <a:pt x="171137" y="1033072"/>
                  <a:pt x="342275" y="821961"/>
                  <a:pt x="344773" y="614597"/>
                </a:cubicBezTo>
                <a:cubicBezTo>
                  <a:pt x="347271" y="407233"/>
                  <a:pt x="181130" y="203616"/>
                  <a:pt x="14990" y="0"/>
                </a:cubicBezTo>
              </a:path>
            </a:pathLst>
          </a:custGeom>
          <a:noFill/>
          <a:ln w="19050" cap="flat" cmpd="sng" algn="ctr">
            <a:solidFill>
              <a:srgbClr val="000000"/>
            </a:solidFill>
            <a:prstDash val="solid"/>
            <a:round/>
            <a:headEnd type="triangle" w="med" len="med"/>
            <a:tailEnd type="none" w="med" len="med"/>
          </a:ln>
          <a:effectLst/>
        </p:spPr>
        <p:txBody>
          <a:bodyPr rtlCol="0" anchor="ctr"/>
          <a:lstStyle/>
          <a:p>
            <a:pPr algn="ctr"/>
            <a:endParaRPr lang="de-DE"/>
          </a:p>
        </p:txBody>
      </p:sp>
    </p:spTree>
    <p:extLst>
      <p:ext uri="{BB962C8B-B14F-4D97-AF65-F5344CB8AC3E}">
        <p14:creationId xmlns:p14="http://schemas.microsoft.com/office/powerpoint/2010/main" val="380439661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Data Processing and Logging</a:t>
            </a:r>
          </a:p>
          <a:p>
            <a:r>
              <a:rPr lang="de-DE" altLang="zh-CN" dirty="0" err="1" smtClean="0"/>
              <a:t>Number</a:t>
            </a:r>
            <a:r>
              <a:rPr lang="de-DE" altLang="zh-CN" dirty="0" smtClean="0"/>
              <a:t> </a:t>
            </a:r>
            <a:r>
              <a:rPr lang="de-DE" altLang="zh-CN" dirty="0" err="1" smtClean="0"/>
              <a:t>Representation</a:t>
            </a:r>
            <a:r>
              <a:rPr lang="de-DE" altLang="zh-CN" dirty="0" smtClean="0"/>
              <a:t> – Fixed Point </a:t>
            </a:r>
            <a:r>
              <a:rPr lang="de-DE" altLang="zh-CN" dirty="0" err="1" smtClean="0"/>
              <a:t>Representation</a:t>
            </a:r>
            <a:endParaRPr lang="de-DE" altLang="zh-CN" dirty="0"/>
          </a:p>
        </p:txBody>
      </p:sp>
      <p:sp>
        <p:nvSpPr>
          <p:cNvPr id="10" name="Textplatzhalter 9"/>
          <p:cNvSpPr>
            <a:spLocks noGrp="1"/>
          </p:cNvSpPr>
          <p:nvPr>
            <p:ph type="body" sz="quarter" idx="10"/>
          </p:nvPr>
        </p:nvSpPr>
        <p:spPr/>
        <p:txBody>
          <a:bodyPr/>
          <a:lstStyle/>
          <a:p>
            <a:r>
              <a:rPr lang="de-DE" dirty="0"/>
              <a:t>Binary </a:t>
            </a:r>
            <a:r>
              <a:rPr lang="de-DE" dirty="0" err="1"/>
              <a:t>representation</a:t>
            </a:r>
            <a:r>
              <a:rPr lang="de-DE" dirty="0"/>
              <a:t> </a:t>
            </a:r>
            <a:r>
              <a:rPr lang="de-DE" dirty="0" err="1"/>
              <a:t>of</a:t>
            </a:r>
            <a:r>
              <a:rPr lang="de-DE" dirty="0"/>
              <a:t> non integer </a:t>
            </a:r>
            <a:r>
              <a:rPr lang="de-DE" dirty="0" err="1"/>
              <a:t>numbers</a:t>
            </a:r>
            <a:endParaRPr lang="de-DE" dirty="0"/>
          </a:p>
          <a:p>
            <a:pPr lvl="1"/>
            <a:r>
              <a:rPr lang="de-DE" dirty="0" err="1"/>
              <a:t>Decimal</a:t>
            </a:r>
            <a:r>
              <a:rPr lang="de-DE" dirty="0"/>
              <a:t> </a:t>
            </a:r>
            <a:r>
              <a:rPr lang="de-DE" dirty="0" err="1"/>
              <a:t>point</a:t>
            </a:r>
            <a:r>
              <a:rPr lang="de-DE" dirty="0"/>
              <a:t> at </a:t>
            </a:r>
            <a:r>
              <a:rPr lang="de-DE" dirty="0" err="1"/>
              <a:t>fixed</a:t>
            </a:r>
            <a:r>
              <a:rPr lang="de-DE" dirty="0"/>
              <a:t> </a:t>
            </a:r>
            <a:r>
              <a:rPr lang="de-DE" dirty="0" err="1"/>
              <a:t>position</a:t>
            </a:r>
            <a:endParaRPr lang="de-DE" dirty="0"/>
          </a:p>
          <a:p>
            <a:pPr lvl="1"/>
            <a:r>
              <a:rPr lang="de-DE" dirty="0" err="1"/>
              <a:t>Arithmetic</a:t>
            </a:r>
            <a:r>
              <a:rPr lang="de-DE" dirty="0"/>
              <a:t> simple, </a:t>
            </a:r>
            <a:r>
              <a:rPr lang="de-DE" dirty="0" err="1"/>
              <a:t>because</a:t>
            </a:r>
            <a:r>
              <a:rPr lang="de-DE" dirty="0"/>
              <a:t> </a:t>
            </a:r>
            <a:r>
              <a:rPr lang="de-DE" dirty="0" err="1"/>
              <a:t>common</a:t>
            </a:r>
            <a:r>
              <a:rPr lang="de-DE" dirty="0"/>
              <a:t> </a:t>
            </a:r>
            <a:r>
              <a:rPr lang="de-DE" dirty="0" err="1"/>
              <a:t>to</a:t>
            </a:r>
            <a:r>
              <a:rPr lang="de-DE" dirty="0"/>
              <a:t> </a:t>
            </a:r>
            <a:r>
              <a:rPr lang="de-DE" dirty="0" err="1"/>
              <a:t>integers</a:t>
            </a:r>
            <a:endParaRPr lang="de-DE" dirty="0"/>
          </a:p>
          <a:p>
            <a:pPr lvl="1"/>
            <a:r>
              <a:rPr lang="de-DE" dirty="0" err="1"/>
              <a:t>Disadvantage</a:t>
            </a:r>
            <a:r>
              <a:rPr lang="de-DE" dirty="0"/>
              <a:t> </a:t>
            </a:r>
            <a:r>
              <a:rPr lang="de-DE" dirty="0" err="1"/>
              <a:t>is</a:t>
            </a:r>
            <a:r>
              <a:rPr lang="de-DE" dirty="0"/>
              <a:t> </a:t>
            </a:r>
            <a:r>
              <a:rPr lang="de-DE" dirty="0" err="1"/>
              <a:t>the</a:t>
            </a:r>
            <a:r>
              <a:rPr lang="de-DE" dirty="0"/>
              <a:t> limited </a:t>
            </a:r>
            <a:r>
              <a:rPr lang="de-DE" dirty="0" err="1"/>
              <a:t>range</a:t>
            </a:r>
            <a:r>
              <a:rPr lang="de-DE" dirty="0"/>
              <a:t> </a:t>
            </a:r>
            <a:r>
              <a:rPr lang="de-DE" dirty="0" err="1"/>
              <a:t>and</a:t>
            </a:r>
            <a:r>
              <a:rPr lang="de-DE" dirty="0"/>
              <a:t> </a:t>
            </a:r>
            <a:r>
              <a:rPr lang="de-DE" dirty="0" err="1"/>
              <a:t>resolution</a:t>
            </a:r>
            <a:endParaRPr lang="de-DE" dirty="0"/>
          </a:p>
          <a:p>
            <a:pPr lvl="1"/>
            <a:r>
              <a:rPr lang="de-DE" dirty="0" err="1"/>
              <a:t>Example</a:t>
            </a:r>
            <a:r>
              <a:rPr lang="de-DE" dirty="0"/>
              <a:t> 8 </a:t>
            </a:r>
            <a:r>
              <a:rPr lang="de-DE" dirty="0" err="1"/>
              <a:t>bit</a:t>
            </a:r>
            <a:r>
              <a:rPr lang="de-DE" dirty="0"/>
              <a:t> </a:t>
            </a:r>
            <a:r>
              <a:rPr lang="de-DE" dirty="0" err="1"/>
              <a:t>number</a:t>
            </a:r>
            <a:r>
              <a:rPr lang="de-DE" dirty="0"/>
              <a:t> </a:t>
            </a:r>
            <a:r>
              <a:rPr lang="de-DE" dirty="0" err="1"/>
              <a:t>with</a:t>
            </a:r>
            <a:r>
              <a:rPr lang="de-DE" dirty="0"/>
              <a:t> 5 </a:t>
            </a:r>
            <a:r>
              <a:rPr lang="de-DE" dirty="0" err="1"/>
              <a:t>places</a:t>
            </a:r>
            <a:r>
              <a:rPr lang="de-DE" dirty="0"/>
              <a:t> </a:t>
            </a:r>
            <a:r>
              <a:rPr lang="de-DE" dirty="0" err="1"/>
              <a:t>before</a:t>
            </a:r>
            <a:r>
              <a:rPr lang="de-DE" dirty="0"/>
              <a:t> </a:t>
            </a:r>
            <a:r>
              <a:rPr lang="de-DE" dirty="0" err="1"/>
              <a:t>the</a:t>
            </a:r>
            <a:r>
              <a:rPr lang="de-DE" dirty="0"/>
              <a:t> </a:t>
            </a:r>
            <a:r>
              <a:rPr lang="de-DE" dirty="0" err="1"/>
              <a:t>decimal</a:t>
            </a:r>
            <a:r>
              <a:rPr lang="de-DE" dirty="0"/>
              <a:t> </a:t>
            </a:r>
            <a:r>
              <a:rPr lang="de-DE" dirty="0" err="1"/>
              <a:t>point</a:t>
            </a:r>
            <a:r>
              <a:rPr lang="de-DE" dirty="0"/>
              <a:t> </a:t>
            </a:r>
            <a:r>
              <a:rPr lang="de-DE" dirty="0" err="1"/>
              <a:t>and</a:t>
            </a:r>
            <a:r>
              <a:rPr lang="de-DE" dirty="0"/>
              <a:t> 3 </a:t>
            </a:r>
            <a:r>
              <a:rPr lang="de-DE" dirty="0" err="1"/>
              <a:t>decimal</a:t>
            </a:r>
            <a:r>
              <a:rPr lang="de-DE" dirty="0"/>
              <a:t> </a:t>
            </a:r>
            <a:r>
              <a:rPr lang="de-DE" dirty="0" err="1"/>
              <a:t>places</a:t>
            </a:r>
            <a:endParaRPr lang="de-DE" dirty="0"/>
          </a:p>
          <a:p>
            <a:endParaRPr lang="en-US" dirty="0"/>
          </a:p>
        </p:txBody>
      </p:sp>
      <p:sp>
        <p:nvSpPr>
          <p:cNvPr id="4" name="Textfeld 3"/>
          <p:cNvSpPr txBox="1"/>
          <p:nvPr/>
        </p:nvSpPr>
        <p:spPr>
          <a:xfrm>
            <a:off x="5353516" y="4105537"/>
            <a:ext cx="689291" cy="369332"/>
          </a:xfrm>
          <a:prstGeom prst="rect">
            <a:avLst/>
          </a:prstGeom>
          <a:noFill/>
        </p:spPr>
        <p:txBody>
          <a:bodyPr wrap="none" lIns="0" rIns="0" rtlCol="0">
            <a:spAutoFit/>
          </a:bodyPr>
          <a:lstStyle/>
          <a:p>
            <a:r>
              <a:rPr lang="de-DE" dirty="0">
                <a:latin typeface="Courier New" pitchFamily="49" charset="0"/>
                <a:cs typeface="Courier New" pitchFamily="49" charset="0"/>
              </a:rPr>
              <a:t>00010</a:t>
            </a:r>
          </a:p>
        </p:txBody>
      </p:sp>
      <p:sp>
        <p:nvSpPr>
          <p:cNvPr id="5" name="Textfeld 4"/>
          <p:cNvSpPr txBox="1"/>
          <p:nvPr/>
        </p:nvSpPr>
        <p:spPr>
          <a:xfrm>
            <a:off x="6126320" y="4105537"/>
            <a:ext cx="413575" cy="369332"/>
          </a:xfrm>
          <a:prstGeom prst="rect">
            <a:avLst/>
          </a:prstGeom>
          <a:noFill/>
        </p:spPr>
        <p:txBody>
          <a:bodyPr wrap="none" lIns="0" rIns="0" rtlCol="0">
            <a:spAutoFit/>
          </a:bodyPr>
          <a:lstStyle/>
          <a:p>
            <a:r>
              <a:rPr lang="de-DE" dirty="0">
                <a:latin typeface="Courier New" pitchFamily="49" charset="0"/>
                <a:cs typeface="Courier New" pitchFamily="49" charset="0"/>
              </a:rPr>
              <a:t>011</a:t>
            </a:r>
          </a:p>
        </p:txBody>
      </p:sp>
      <p:sp>
        <p:nvSpPr>
          <p:cNvPr id="6" name="Textfeld 5"/>
          <p:cNvSpPr txBox="1"/>
          <p:nvPr/>
        </p:nvSpPr>
        <p:spPr>
          <a:xfrm>
            <a:off x="5920492" y="4034099"/>
            <a:ext cx="399468" cy="523220"/>
          </a:xfrm>
          <a:prstGeom prst="rect">
            <a:avLst/>
          </a:prstGeom>
          <a:noFill/>
        </p:spPr>
        <p:txBody>
          <a:bodyPr wrap="none" rtlCol="0">
            <a:spAutoFit/>
          </a:bodyPr>
          <a:lstStyle/>
          <a:p>
            <a:r>
              <a:rPr lang="de-DE" sz="2800" b="1" dirty="0">
                <a:solidFill>
                  <a:srgbClr val="FF0000"/>
                </a:solidFill>
                <a:latin typeface="Courier New" pitchFamily="49" charset="0"/>
                <a:cs typeface="Courier New" pitchFamily="49" charset="0"/>
              </a:rPr>
              <a:t>,</a:t>
            </a:r>
          </a:p>
        </p:txBody>
      </p:sp>
      <p:sp>
        <p:nvSpPr>
          <p:cNvPr id="7" name="Textfeld 6"/>
          <p:cNvSpPr txBox="1"/>
          <p:nvPr/>
        </p:nvSpPr>
        <p:spPr>
          <a:xfrm>
            <a:off x="2123544" y="4748479"/>
            <a:ext cx="7096815" cy="369332"/>
          </a:xfrm>
          <a:prstGeom prst="rect">
            <a:avLst/>
          </a:prstGeom>
          <a:noFill/>
        </p:spPr>
        <p:txBody>
          <a:bodyPr wrap="none" rtlCol="0">
            <a:spAutoFit/>
          </a:bodyPr>
          <a:lstStyle/>
          <a:p>
            <a:r>
              <a:rPr lang="de-DE" dirty="0">
                <a:latin typeface="Courier New" pitchFamily="49" charset="0"/>
                <a:cs typeface="Courier New" pitchFamily="49" charset="0"/>
              </a:rPr>
              <a:t>0*2</a:t>
            </a:r>
            <a:r>
              <a:rPr lang="de-DE" baseline="30000" dirty="0">
                <a:latin typeface="Courier New" pitchFamily="49" charset="0"/>
                <a:cs typeface="Courier New" pitchFamily="49" charset="0"/>
              </a:rPr>
              <a:t>4 </a:t>
            </a:r>
            <a:r>
              <a:rPr lang="de-DE" dirty="0">
                <a:latin typeface="Courier New" pitchFamily="49" charset="0"/>
                <a:cs typeface="Courier New" pitchFamily="49" charset="0"/>
              </a:rPr>
              <a:t>+ 0*2</a:t>
            </a:r>
            <a:r>
              <a:rPr lang="de-DE" baseline="30000" dirty="0">
                <a:latin typeface="Courier New" pitchFamily="49" charset="0"/>
                <a:cs typeface="Courier New" pitchFamily="49" charset="0"/>
              </a:rPr>
              <a:t>3 </a:t>
            </a:r>
            <a:r>
              <a:rPr lang="de-DE" dirty="0">
                <a:latin typeface="Courier New" pitchFamily="49" charset="0"/>
                <a:cs typeface="Courier New" pitchFamily="49" charset="0"/>
              </a:rPr>
              <a:t>+ 0*2</a:t>
            </a:r>
            <a:r>
              <a:rPr lang="de-DE" baseline="30000" dirty="0">
                <a:latin typeface="Courier New" pitchFamily="49" charset="0"/>
                <a:cs typeface="Courier New" pitchFamily="49" charset="0"/>
              </a:rPr>
              <a:t>2 </a:t>
            </a:r>
            <a:r>
              <a:rPr lang="de-DE" dirty="0">
                <a:latin typeface="Courier New" pitchFamily="49" charset="0"/>
                <a:cs typeface="Courier New" pitchFamily="49" charset="0"/>
              </a:rPr>
              <a:t>+ 1*2</a:t>
            </a:r>
            <a:r>
              <a:rPr lang="de-DE" baseline="30000" dirty="0">
                <a:latin typeface="Courier New" pitchFamily="49" charset="0"/>
                <a:cs typeface="Courier New" pitchFamily="49" charset="0"/>
              </a:rPr>
              <a:t>1 </a:t>
            </a:r>
            <a:r>
              <a:rPr lang="de-DE" dirty="0">
                <a:latin typeface="Courier New" pitchFamily="49" charset="0"/>
                <a:cs typeface="Courier New" pitchFamily="49" charset="0"/>
              </a:rPr>
              <a:t>+ 0*2</a:t>
            </a:r>
            <a:r>
              <a:rPr lang="de-DE" baseline="30000" dirty="0">
                <a:latin typeface="Courier New" pitchFamily="49" charset="0"/>
                <a:cs typeface="Courier New" pitchFamily="49" charset="0"/>
              </a:rPr>
              <a:t>0 </a:t>
            </a:r>
            <a:r>
              <a:rPr lang="de-DE" dirty="0">
                <a:latin typeface="Courier New" pitchFamily="49" charset="0"/>
                <a:cs typeface="Courier New" pitchFamily="49" charset="0"/>
              </a:rPr>
              <a:t>+ 0*2</a:t>
            </a:r>
            <a:r>
              <a:rPr lang="de-DE" baseline="30000" dirty="0">
                <a:latin typeface="Courier New" pitchFamily="49" charset="0"/>
                <a:cs typeface="Courier New" pitchFamily="49" charset="0"/>
              </a:rPr>
              <a:t>-1 </a:t>
            </a:r>
            <a:r>
              <a:rPr lang="de-DE" dirty="0">
                <a:latin typeface="Courier New" pitchFamily="49" charset="0"/>
                <a:cs typeface="Courier New" pitchFamily="49" charset="0"/>
              </a:rPr>
              <a:t>+ 1*2</a:t>
            </a:r>
            <a:r>
              <a:rPr lang="de-DE" baseline="30000" dirty="0">
                <a:latin typeface="Courier New" pitchFamily="49" charset="0"/>
                <a:cs typeface="Courier New" pitchFamily="49" charset="0"/>
              </a:rPr>
              <a:t>-2 </a:t>
            </a:r>
            <a:r>
              <a:rPr lang="de-DE" dirty="0">
                <a:latin typeface="Courier New" pitchFamily="49" charset="0"/>
                <a:cs typeface="Courier New" pitchFamily="49" charset="0"/>
              </a:rPr>
              <a:t>+ 1*2</a:t>
            </a:r>
            <a:r>
              <a:rPr lang="de-DE" baseline="30000" dirty="0">
                <a:latin typeface="Courier New" pitchFamily="49" charset="0"/>
                <a:cs typeface="Courier New" pitchFamily="49" charset="0"/>
              </a:rPr>
              <a:t>-3</a:t>
            </a:r>
          </a:p>
        </p:txBody>
      </p:sp>
      <p:sp>
        <p:nvSpPr>
          <p:cNvPr id="8" name="Textfeld 7"/>
          <p:cNvSpPr txBox="1"/>
          <p:nvPr/>
        </p:nvSpPr>
        <p:spPr>
          <a:xfrm>
            <a:off x="5586030" y="5462859"/>
            <a:ext cx="873957" cy="369332"/>
          </a:xfrm>
          <a:prstGeom prst="rect">
            <a:avLst/>
          </a:prstGeom>
          <a:noFill/>
        </p:spPr>
        <p:txBody>
          <a:bodyPr wrap="none" rtlCol="0">
            <a:spAutoFit/>
          </a:bodyPr>
          <a:lstStyle/>
          <a:p>
            <a:r>
              <a:rPr lang="de-DE" dirty="0">
                <a:latin typeface="Courier New" pitchFamily="49" charset="0"/>
                <a:cs typeface="Courier New" pitchFamily="49" charset="0"/>
              </a:rPr>
              <a:t>2,375</a:t>
            </a:r>
            <a:endParaRPr lang="de-DE" baseline="30000" dirty="0">
              <a:latin typeface="Courier New" pitchFamily="49" charset="0"/>
              <a:cs typeface="Courier New" pitchFamily="49" charset="0"/>
            </a:endParaRPr>
          </a:p>
        </p:txBody>
      </p:sp>
    </p:spTree>
    <p:extLst>
      <p:ext uri="{BB962C8B-B14F-4D97-AF65-F5344CB8AC3E}">
        <p14:creationId xmlns:p14="http://schemas.microsoft.com/office/powerpoint/2010/main" val="116028515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Data Processing and Logging</a:t>
            </a:r>
          </a:p>
          <a:p>
            <a:r>
              <a:rPr lang="de-DE" altLang="zh-CN" dirty="0" err="1" smtClean="0"/>
              <a:t>Number</a:t>
            </a:r>
            <a:r>
              <a:rPr lang="de-DE" altLang="zh-CN" dirty="0" smtClean="0"/>
              <a:t> </a:t>
            </a:r>
            <a:r>
              <a:rPr lang="de-DE" altLang="zh-CN" dirty="0" err="1"/>
              <a:t>R</a:t>
            </a:r>
            <a:r>
              <a:rPr lang="de-DE" altLang="zh-CN" dirty="0" err="1" smtClean="0"/>
              <a:t>epresentation</a:t>
            </a:r>
            <a:r>
              <a:rPr lang="de-DE" altLang="zh-CN" dirty="0" smtClean="0"/>
              <a:t> – Floating Point </a:t>
            </a:r>
            <a:r>
              <a:rPr lang="de-DE" altLang="zh-CN" dirty="0" err="1" smtClean="0"/>
              <a:t>Representation</a:t>
            </a:r>
            <a:endParaRPr lang="de-DE" altLang="zh-CN" dirty="0"/>
          </a:p>
        </p:txBody>
      </p:sp>
      <p:sp>
        <p:nvSpPr>
          <p:cNvPr id="14" name="Textplatzhalter 13"/>
          <p:cNvSpPr>
            <a:spLocks noGrp="1"/>
          </p:cNvSpPr>
          <p:nvPr>
            <p:ph type="body" sz="quarter" idx="10"/>
          </p:nvPr>
        </p:nvSpPr>
        <p:spPr/>
        <p:txBody>
          <a:bodyPr/>
          <a:lstStyle/>
          <a:p>
            <a:r>
              <a:rPr lang="de-DE" dirty="0"/>
              <a:t>Floating Point </a:t>
            </a:r>
            <a:r>
              <a:rPr lang="de-DE" dirty="0" err="1"/>
              <a:t>gives</a:t>
            </a:r>
            <a:r>
              <a:rPr lang="de-DE" dirty="0"/>
              <a:t> </a:t>
            </a:r>
            <a:r>
              <a:rPr lang="de-DE" dirty="0" err="1"/>
              <a:t>higher</a:t>
            </a:r>
            <a:r>
              <a:rPr lang="de-DE" dirty="0"/>
              <a:t> </a:t>
            </a:r>
            <a:r>
              <a:rPr lang="de-DE" dirty="0" err="1"/>
              <a:t>range</a:t>
            </a:r>
            <a:r>
              <a:rPr lang="de-DE" dirty="0"/>
              <a:t> </a:t>
            </a:r>
            <a:r>
              <a:rPr lang="de-DE" dirty="0" err="1"/>
              <a:t>and</a:t>
            </a:r>
            <a:r>
              <a:rPr lang="de-DE" dirty="0"/>
              <a:t> </a:t>
            </a:r>
            <a:r>
              <a:rPr lang="de-DE" dirty="0" err="1"/>
              <a:t>resolution</a:t>
            </a:r>
            <a:endParaRPr lang="de-DE" dirty="0"/>
          </a:p>
          <a:p>
            <a:r>
              <a:rPr lang="de-DE" dirty="0" err="1"/>
              <a:t>Decimal</a:t>
            </a:r>
            <a:r>
              <a:rPr lang="de-DE" dirty="0"/>
              <a:t> </a:t>
            </a:r>
            <a:r>
              <a:rPr lang="de-DE" dirty="0" err="1"/>
              <a:t>point</a:t>
            </a:r>
            <a:r>
              <a:rPr lang="de-DE" dirty="0"/>
              <a:t> not </a:t>
            </a:r>
            <a:r>
              <a:rPr lang="de-DE" dirty="0" err="1"/>
              <a:t>fixed</a:t>
            </a:r>
            <a:r>
              <a:rPr lang="de-DE" dirty="0"/>
              <a:t>, but </a:t>
            </a:r>
            <a:r>
              <a:rPr lang="de-DE" dirty="0" err="1"/>
              <a:t>binary</a:t>
            </a:r>
            <a:r>
              <a:rPr lang="de-DE" dirty="0"/>
              <a:t> </a:t>
            </a:r>
            <a:r>
              <a:rPr lang="de-DE" dirty="0" err="1"/>
              <a:t>coded</a:t>
            </a:r>
            <a:r>
              <a:rPr lang="de-DE" dirty="0"/>
              <a:t> </a:t>
            </a:r>
          </a:p>
          <a:p>
            <a:r>
              <a:rPr lang="de-DE" dirty="0" err="1"/>
              <a:t>Standardized</a:t>
            </a:r>
            <a:r>
              <a:rPr lang="de-DE" dirty="0"/>
              <a:t> </a:t>
            </a:r>
            <a:r>
              <a:rPr lang="de-DE" dirty="0" err="1"/>
              <a:t>representation</a:t>
            </a:r>
            <a:r>
              <a:rPr lang="de-DE" dirty="0"/>
              <a:t> (</a:t>
            </a:r>
            <a:r>
              <a:rPr lang="de-DE" dirty="0" err="1"/>
              <a:t>here</a:t>
            </a:r>
            <a:r>
              <a:rPr lang="de-DE" dirty="0"/>
              <a:t> IEEE, </a:t>
            </a:r>
            <a:r>
              <a:rPr lang="de-DE" dirty="0" err="1"/>
              <a:t>single</a:t>
            </a:r>
            <a:r>
              <a:rPr lang="de-DE" dirty="0"/>
              <a:t> </a:t>
            </a:r>
            <a:r>
              <a:rPr lang="de-DE" dirty="0" err="1"/>
              <a:t>precision</a:t>
            </a:r>
            <a:r>
              <a:rPr lang="de-DE" dirty="0"/>
              <a:t> 32 Bit)</a:t>
            </a:r>
          </a:p>
          <a:p>
            <a:endParaRPr lang="de-DE" dirty="0"/>
          </a:p>
          <a:p>
            <a:endParaRPr lang="en-US" dirty="0"/>
          </a:p>
        </p:txBody>
      </p:sp>
      <p:pic>
        <p:nvPicPr>
          <p:cNvPr id="4" name="Picture 2"/>
          <p:cNvPicPr>
            <a:picLocks noChangeArrowheads="1"/>
          </p:cNvPicPr>
          <p:nvPr/>
        </p:nvPicPr>
        <p:blipFill>
          <a:blip r:embed="rId3" cstate="print"/>
          <a:srcRect/>
          <a:stretch>
            <a:fillRect/>
          </a:stretch>
        </p:blipFill>
        <p:spPr bwMode="auto">
          <a:xfrm>
            <a:off x="4933941" y="2105274"/>
            <a:ext cx="2078059" cy="576263"/>
          </a:xfrm>
          <a:prstGeom prst="rect">
            <a:avLst/>
          </a:prstGeom>
          <a:noFill/>
          <a:ln w="9525">
            <a:noFill/>
            <a:miter lim="800000"/>
            <a:headEnd/>
            <a:tailEnd/>
          </a:ln>
        </p:spPr>
      </p:pic>
      <p:pic>
        <p:nvPicPr>
          <p:cNvPr id="5" name="Picture 3"/>
          <p:cNvPicPr>
            <a:picLocks noChangeArrowheads="1"/>
          </p:cNvPicPr>
          <p:nvPr/>
        </p:nvPicPr>
        <p:blipFill>
          <a:blip r:embed="rId4" cstate="print"/>
          <a:srcRect/>
          <a:stretch>
            <a:fillRect/>
          </a:stretch>
        </p:blipFill>
        <p:spPr bwMode="auto">
          <a:xfrm>
            <a:off x="3104579" y="3105406"/>
            <a:ext cx="6160334" cy="928693"/>
          </a:xfrm>
          <a:prstGeom prst="rect">
            <a:avLst/>
          </a:prstGeom>
          <a:noFill/>
          <a:ln w="9525">
            <a:noFill/>
            <a:miter lim="800000"/>
            <a:headEnd/>
            <a:tailEnd/>
          </a:ln>
        </p:spPr>
      </p:pic>
      <p:pic>
        <p:nvPicPr>
          <p:cNvPr id="6" name="Picture 4"/>
          <p:cNvPicPr>
            <a:picLocks noChangeArrowheads="1"/>
          </p:cNvPicPr>
          <p:nvPr/>
        </p:nvPicPr>
        <p:blipFill>
          <a:blip r:embed="rId5" cstate="print"/>
          <a:srcRect/>
          <a:stretch>
            <a:fillRect/>
          </a:stretch>
        </p:blipFill>
        <p:spPr bwMode="auto">
          <a:xfrm>
            <a:off x="5422630" y="4127253"/>
            <a:ext cx="1117928" cy="549788"/>
          </a:xfrm>
          <a:prstGeom prst="rect">
            <a:avLst/>
          </a:prstGeom>
          <a:noFill/>
          <a:ln w="9525">
            <a:noFill/>
            <a:miter lim="800000"/>
            <a:headEnd/>
            <a:tailEnd/>
          </a:ln>
        </p:spPr>
      </p:pic>
      <p:pic>
        <p:nvPicPr>
          <p:cNvPr id="7" name="Picture 5"/>
          <p:cNvPicPr>
            <a:picLocks noChangeArrowheads="1"/>
          </p:cNvPicPr>
          <p:nvPr/>
        </p:nvPicPr>
        <p:blipFill>
          <a:blip r:embed="rId6" cstate="print"/>
          <a:srcRect/>
          <a:stretch>
            <a:fillRect/>
          </a:stretch>
        </p:blipFill>
        <p:spPr bwMode="auto">
          <a:xfrm>
            <a:off x="3970717" y="4748480"/>
            <a:ext cx="1820578" cy="428627"/>
          </a:xfrm>
          <a:prstGeom prst="rect">
            <a:avLst/>
          </a:prstGeom>
          <a:noFill/>
          <a:ln w="9525">
            <a:noFill/>
            <a:miter lim="800000"/>
            <a:headEnd/>
            <a:tailEnd/>
          </a:ln>
        </p:spPr>
      </p:pic>
      <p:pic>
        <p:nvPicPr>
          <p:cNvPr id="8" name="Picture 6"/>
          <p:cNvPicPr>
            <a:picLocks noChangeArrowheads="1"/>
          </p:cNvPicPr>
          <p:nvPr/>
        </p:nvPicPr>
        <p:blipFill>
          <a:blip r:embed="rId7" cstate="print"/>
          <a:srcRect/>
          <a:stretch>
            <a:fillRect/>
          </a:stretch>
        </p:blipFill>
        <p:spPr bwMode="auto">
          <a:xfrm>
            <a:off x="6393894" y="4821860"/>
            <a:ext cx="1281547" cy="345723"/>
          </a:xfrm>
          <a:prstGeom prst="rect">
            <a:avLst/>
          </a:prstGeom>
          <a:noFill/>
          <a:ln w="9525">
            <a:noFill/>
            <a:miter lim="800000"/>
            <a:headEnd/>
            <a:tailEnd/>
          </a:ln>
        </p:spPr>
      </p:pic>
      <p:pic>
        <p:nvPicPr>
          <p:cNvPr id="9" name="Picture 7"/>
          <p:cNvPicPr>
            <a:picLocks noChangeArrowheads="1"/>
          </p:cNvPicPr>
          <p:nvPr/>
        </p:nvPicPr>
        <p:blipFill>
          <a:blip r:embed="rId8" cstate="print"/>
          <a:srcRect/>
          <a:stretch>
            <a:fillRect/>
          </a:stretch>
        </p:blipFill>
        <p:spPr bwMode="auto">
          <a:xfrm>
            <a:off x="4238603" y="5531998"/>
            <a:ext cx="1129768" cy="526157"/>
          </a:xfrm>
          <a:prstGeom prst="rect">
            <a:avLst/>
          </a:prstGeom>
          <a:noFill/>
          <a:ln w="9525">
            <a:noFill/>
            <a:miter lim="800000"/>
            <a:headEnd/>
            <a:tailEnd/>
          </a:ln>
        </p:spPr>
      </p:pic>
      <p:pic>
        <p:nvPicPr>
          <p:cNvPr id="10" name="Picture 8"/>
          <p:cNvPicPr>
            <a:picLocks noChangeArrowheads="1"/>
          </p:cNvPicPr>
          <p:nvPr/>
        </p:nvPicPr>
        <p:blipFill>
          <a:blip r:embed="rId9" cstate="print"/>
          <a:srcRect/>
          <a:stretch>
            <a:fillRect/>
          </a:stretch>
        </p:blipFill>
        <p:spPr bwMode="auto">
          <a:xfrm>
            <a:off x="6338859" y="5527917"/>
            <a:ext cx="1197862" cy="558813"/>
          </a:xfrm>
          <a:prstGeom prst="rect">
            <a:avLst/>
          </a:prstGeom>
          <a:noFill/>
          <a:ln w="9525">
            <a:noFill/>
            <a:miter lim="800000"/>
            <a:headEnd/>
            <a:tailEnd/>
          </a:ln>
        </p:spPr>
      </p:pic>
      <p:pic>
        <p:nvPicPr>
          <p:cNvPr id="11" name="Picture 9"/>
          <p:cNvPicPr>
            <a:picLocks noChangeArrowheads="1"/>
          </p:cNvPicPr>
          <p:nvPr/>
        </p:nvPicPr>
        <p:blipFill>
          <a:blip r:embed="rId10" cstate="print"/>
          <a:srcRect/>
          <a:stretch>
            <a:fillRect/>
          </a:stretch>
        </p:blipFill>
        <p:spPr bwMode="auto">
          <a:xfrm>
            <a:off x="7881942" y="5677173"/>
            <a:ext cx="888052" cy="214314"/>
          </a:xfrm>
          <a:prstGeom prst="rect">
            <a:avLst/>
          </a:prstGeom>
          <a:noFill/>
          <a:ln w="9525">
            <a:noFill/>
            <a:miter lim="800000"/>
            <a:headEnd/>
            <a:tailEnd/>
          </a:ln>
        </p:spPr>
      </p:pic>
      <p:sp>
        <p:nvSpPr>
          <p:cNvPr id="12" name="Rechteck 11"/>
          <p:cNvSpPr>
            <a:spLocks/>
          </p:cNvSpPr>
          <p:nvPr/>
        </p:nvSpPr>
        <p:spPr>
          <a:xfrm>
            <a:off x="1452553" y="4186666"/>
            <a:ext cx="2186862" cy="1569660"/>
          </a:xfrm>
          <a:prstGeom prst="rect">
            <a:avLst/>
          </a:prstGeom>
        </p:spPr>
        <p:txBody>
          <a:bodyPr wrap="square">
            <a:spAutoFit/>
          </a:bodyPr>
          <a:lstStyle/>
          <a:p>
            <a:r>
              <a:rPr lang="de-DE" sz="1200" dirty="0"/>
              <a:t>s: </a:t>
            </a:r>
            <a:r>
              <a:rPr lang="de-DE" sz="1200" dirty="0" err="1"/>
              <a:t>Sign</a:t>
            </a:r>
            <a:r>
              <a:rPr lang="de-DE" sz="1200" dirty="0" smtClean="0"/>
              <a:t>,</a:t>
            </a:r>
          </a:p>
          <a:p>
            <a:r>
              <a:rPr lang="de-DE" sz="1200" dirty="0" smtClean="0"/>
              <a:t>e</a:t>
            </a:r>
            <a:r>
              <a:rPr lang="de-DE" sz="1200" dirty="0"/>
              <a:t>: Exponent, </a:t>
            </a:r>
            <a:endParaRPr lang="de-DE" sz="1200" dirty="0" smtClean="0"/>
          </a:p>
          <a:p>
            <a:r>
              <a:rPr lang="de-DE" sz="1200" dirty="0" smtClean="0"/>
              <a:t>m</a:t>
            </a:r>
            <a:r>
              <a:rPr lang="de-DE" sz="1200" dirty="0"/>
              <a:t>: </a:t>
            </a:r>
            <a:r>
              <a:rPr lang="de-DE" sz="1200" dirty="0" err="1"/>
              <a:t>Mantissa</a:t>
            </a:r>
            <a:endParaRPr lang="de-DE" sz="1200" dirty="0"/>
          </a:p>
          <a:p>
            <a:r>
              <a:rPr lang="de-DE" sz="1200" dirty="0"/>
              <a:t>C: </a:t>
            </a:r>
            <a:r>
              <a:rPr lang="de-DE" sz="1200" dirty="0" err="1"/>
              <a:t>Charakteristic</a:t>
            </a:r>
            <a:r>
              <a:rPr lang="de-DE" sz="1200" dirty="0"/>
              <a:t>, </a:t>
            </a:r>
            <a:endParaRPr lang="de-DE" sz="1200" dirty="0" smtClean="0"/>
          </a:p>
          <a:p>
            <a:r>
              <a:rPr lang="de-DE" sz="1200" dirty="0" smtClean="0"/>
              <a:t>M</a:t>
            </a:r>
            <a:r>
              <a:rPr lang="de-DE" sz="1200" dirty="0"/>
              <a:t>: </a:t>
            </a:r>
            <a:r>
              <a:rPr lang="de-DE" sz="1200" dirty="0" err="1"/>
              <a:t>Mantissa</a:t>
            </a:r>
            <a:endParaRPr lang="de-DE" sz="1200" dirty="0"/>
          </a:p>
          <a:p>
            <a:r>
              <a:rPr lang="de-DE" sz="1200" dirty="0"/>
              <a:t>l: </a:t>
            </a:r>
            <a:r>
              <a:rPr lang="de-DE" sz="1200" dirty="0" err="1"/>
              <a:t>Length</a:t>
            </a:r>
            <a:r>
              <a:rPr lang="de-DE" sz="1200" dirty="0"/>
              <a:t> </a:t>
            </a:r>
            <a:r>
              <a:rPr lang="de-DE" sz="1200" dirty="0" err="1"/>
              <a:t>of</a:t>
            </a:r>
            <a:r>
              <a:rPr lang="de-DE" sz="1200" dirty="0"/>
              <a:t> C (</a:t>
            </a:r>
            <a:r>
              <a:rPr lang="de-DE" sz="1200" dirty="0" err="1"/>
              <a:t>here</a:t>
            </a:r>
            <a:r>
              <a:rPr lang="de-DE" sz="1200" dirty="0"/>
              <a:t> 8)</a:t>
            </a:r>
          </a:p>
          <a:p>
            <a:r>
              <a:rPr lang="de-DE" sz="1200" dirty="0"/>
              <a:t>p: </a:t>
            </a:r>
            <a:r>
              <a:rPr lang="de-DE" sz="1200" dirty="0" err="1"/>
              <a:t>Length</a:t>
            </a:r>
            <a:r>
              <a:rPr lang="de-DE" sz="1200" dirty="0"/>
              <a:t> </a:t>
            </a:r>
            <a:r>
              <a:rPr lang="de-DE" sz="1200" dirty="0" err="1"/>
              <a:t>of</a:t>
            </a:r>
            <a:r>
              <a:rPr lang="de-DE" sz="1200" dirty="0"/>
              <a:t> M (</a:t>
            </a:r>
            <a:r>
              <a:rPr lang="de-DE" sz="1200" dirty="0" err="1"/>
              <a:t>here</a:t>
            </a:r>
            <a:r>
              <a:rPr lang="de-DE" sz="1200" dirty="0"/>
              <a:t> 23)</a:t>
            </a:r>
          </a:p>
          <a:p>
            <a:r>
              <a:rPr lang="de-DE" sz="1200" dirty="0"/>
              <a:t>m will </a:t>
            </a:r>
            <a:r>
              <a:rPr lang="de-DE" sz="1200" dirty="0" err="1"/>
              <a:t>be</a:t>
            </a:r>
            <a:r>
              <a:rPr lang="de-DE" sz="1200" dirty="0"/>
              <a:t> </a:t>
            </a:r>
            <a:r>
              <a:rPr lang="de-DE" sz="1200" dirty="0" err="1"/>
              <a:t>normalized</a:t>
            </a:r>
            <a:endParaRPr lang="de-DE" sz="1200" dirty="0"/>
          </a:p>
        </p:txBody>
      </p:sp>
    </p:spTree>
    <p:extLst>
      <p:ext uri="{BB962C8B-B14F-4D97-AF65-F5344CB8AC3E}">
        <p14:creationId xmlns:p14="http://schemas.microsoft.com/office/powerpoint/2010/main" val="140348062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ellenplatzhalter 2"/>
          <p:cNvGraphicFramePr>
            <a:graphicFrameLocks noGrp="1"/>
          </p:cNvGraphicFramePr>
          <p:nvPr>
            <p:ph type="tbl" sz="quarter" idx="10"/>
            <p:extLst>
              <p:ext uri="{D42A27DB-BD31-4B8C-83A1-F6EECF244321}">
                <p14:modId xmlns:p14="http://schemas.microsoft.com/office/powerpoint/2010/main" val="896707780"/>
              </p:ext>
            </p:extLst>
          </p:nvPr>
        </p:nvGraphicFramePr>
        <p:xfrm>
          <a:off x="334962" y="981075"/>
          <a:ext cx="11522075" cy="5120640"/>
        </p:xfrm>
        <a:graphic>
          <a:graphicData uri="http://schemas.openxmlformats.org/drawingml/2006/table">
            <a:tbl>
              <a:tblPr firstRow="1" bandRow="1">
                <a:tableStyleId>{5940675A-B579-460E-94D1-54222C63F5DA}</a:tableStyleId>
              </a:tblPr>
              <a:tblGrid>
                <a:gridCol w="895082">
                  <a:extLst>
                    <a:ext uri="{9D8B030D-6E8A-4147-A177-3AD203B41FA5}">
                      <a16:colId xmlns:a16="http://schemas.microsoft.com/office/drawing/2014/main" val="4257895841"/>
                    </a:ext>
                  </a:extLst>
                </a:gridCol>
                <a:gridCol w="10626993">
                  <a:extLst>
                    <a:ext uri="{9D8B030D-6E8A-4147-A177-3AD203B41FA5}">
                      <a16:colId xmlns:a16="http://schemas.microsoft.com/office/drawing/2014/main" val="2853371376"/>
                    </a:ext>
                  </a:extLst>
                </a:gridCol>
              </a:tblGrid>
              <a:tr h="4317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smtClean="0"/>
                        <a:t>[1]</a:t>
                      </a:r>
                    </a:p>
                    <a:p>
                      <a:endParaRPr lang="en-GB" sz="1200" dirty="0"/>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smtClean="0"/>
                        <a:t>https://www.baumer.com/de/de/produktubersicht/prozesssensoren/druckmessung/mit-frontbundiger-membran/mit-frontbundiger-membrane/pbmn-flush/p/35474</a:t>
                      </a:r>
                    </a:p>
                    <a:p>
                      <a:endParaRPr lang="en-US" sz="1200" dirty="0"/>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52948076"/>
                  </a:ext>
                </a:extLst>
              </a:tr>
              <a:tr h="457200">
                <a:tc>
                  <a:txBody>
                    <a:bodyPr/>
                    <a:lstStyle/>
                    <a:p>
                      <a:endParaRPr lang="en-GB"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smtClean="0"/>
                        <a:t>[2]</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smtClean="0"/>
                        <a:t>https://www.draeger.com/de_de/Products/Flow-Sensor-Accurate-and-intelligent-flow-measurement</a:t>
                      </a:r>
                    </a:p>
                    <a:p>
                      <a:endParaRPr lang="en-US" sz="1200" dirty="0"/>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11491907"/>
                  </a:ext>
                </a:extLst>
              </a:tr>
              <a:tr h="457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smtClean="0"/>
                        <a:t>[3]</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smtClean="0"/>
                        <a:t>https://shop.bb-sensors.com/en/Humidity/Humidity-sensors/Electrolytic-humidity-sensor-EFS-10.html</a:t>
                      </a:r>
                    </a:p>
                    <a:p>
                      <a:endParaRPr lang="en-GB" sz="1200" dirty="0"/>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87079648"/>
                  </a:ext>
                </a:extLst>
              </a:tr>
              <a:tr h="457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smtClean="0"/>
                        <a:t>[4]</a:t>
                      </a:r>
                    </a:p>
                    <a:p>
                      <a:endParaRPr lang="en-GB" sz="1200" dirty="0"/>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smtClean="0"/>
                        <a:t>https://www.omega.de/googlebase/product.html?pn=WTK-8-24&amp;gclid=Cj0KCQjwyOuYBhCGARIsAIdGQRMXE_TSW6W6VJoQTfGNxmx8mkoUqqDLYM483xCz_qw9pj9wspnAtCgaAu6UEALw_wcB</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97076126"/>
                  </a:ext>
                </a:extLst>
              </a:tr>
              <a:tr h="457200">
                <a:tc>
                  <a:txBody>
                    <a:bodyPr/>
                    <a:lstStyle/>
                    <a:p>
                      <a:r>
                        <a:rPr lang="en-GB" sz="1200" dirty="0" smtClean="0"/>
                        <a:t>[5]</a:t>
                      </a:r>
                      <a:endParaRPr lang="en-GB" sz="1200" dirty="0"/>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smtClean="0"/>
                        <a:t>https://www.sebson.de/en/accessories/ir-motion-detector-ir-out-a_3631_4337</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57452529"/>
                  </a:ext>
                </a:extLst>
              </a:tr>
              <a:tr h="457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smtClean="0"/>
                        <a:t>[6]</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smtClean="0"/>
                        <a:t>https://commons.wikimedia.org/wiki/File:Convertitore_Digitale-Analogico_a_reti_pesate_a_4_bit.svg</a:t>
                      </a:r>
                    </a:p>
                    <a:p>
                      <a:endParaRPr lang="en-GB" sz="1200" dirty="0"/>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82787396"/>
                  </a:ext>
                </a:extLst>
              </a:tr>
              <a:tr h="457200">
                <a:tc>
                  <a:txBody>
                    <a:bodyPr/>
                    <a:lstStyle/>
                    <a:p>
                      <a:r>
                        <a:rPr lang="en-GB" sz="1200" dirty="0" smtClean="0"/>
                        <a:t>[REI16]</a:t>
                      </a:r>
                      <a:endParaRPr lang="en-GB" sz="1200" dirty="0"/>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de-DE" sz="1200" dirty="0" smtClean="0"/>
                        <a:t>Reif, Konrad. "Sensoren im Kraftfahrzeug." </a:t>
                      </a:r>
                      <a:r>
                        <a:rPr lang="de-DE" sz="1200" i="1" dirty="0" smtClean="0"/>
                        <a:t>Sensoren im Kraftfahrzeug</a:t>
                      </a:r>
                      <a:r>
                        <a:rPr lang="de-DE" sz="1200" dirty="0" smtClean="0"/>
                        <a:t>. Vieweg+ Teubner, 2010. 10-33.</a:t>
                      </a:r>
                      <a:endParaRPr lang="en-GB" sz="1200" dirty="0"/>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32451923"/>
                  </a:ext>
                </a:extLst>
              </a:tr>
              <a:tr h="457200">
                <a:tc>
                  <a:txBody>
                    <a:bodyPr/>
                    <a:lstStyle/>
                    <a:p>
                      <a:r>
                        <a:rPr lang="en-GB" sz="1200" dirty="0" smtClean="0"/>
                        <a:t>[BOS22]</a:t>
                      </a:r>
                      <a:endParaRPr lang="en-GB" sz="1200" dirty="0"/>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GB" sz="1200" dirty="0" smtClean="0">
                          <a:hlinkClick r:id="rId2"/>
                        </a:rPr>
                        <a:t>https://www.bosch-mobility-solutions.com/de/loesungen/sensoren/inertialsensoreinheit/</a:t>
                      </a:r>
                      <a:r>
                        <a:rPr lang="en-GB" sz="1200" dirty="0" smtClean="0"/>
                        <a:t>,</a:t>
                      </a:r>
                      <a:r>
                        <a:rPr lang="en-GB" sz="1200" baseline="0" dirty="0" smtClean="0"/>
                        <a:t> accessed: 2022-09-12</a:t>
                      </a:r>
                      <a:endParaRPr lang="en-GB" sz="1200" dirty="0"/>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79917640"/>
                  </a:ext>
                </a:extLst>
              </a:tr>
              <a:tr h="457200">
                <a:tc>
                  <a:txBody>
                    <a:bodyPr/>
                    <a:lstStyle/>
                    <a:p>
                      <a:r>
                        <a:rPr lang="en-GB" sz="1200" smtClean="0"/>
                        <a:t>[OXT22]</a:t>
                      </a:r>
                      <a:endParaRPr lang="en-GB" sz="1200" dirty="0"/>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GB" sz="1200" dirty="0" smtClean="0">
                          <a:hlinkClick r:id="rId3"/>
                        </a:rPr>
                        <a:t>https://www.oxts.com/products/rt3000-v3/</a:t>
                      </a:r>
                      <a:r>
                        <a:rPr lang="en-GB" sz="1200" dirty="0" smtClean="0"/>
                        <a:t>,</a:t>
                      </a:r>
                      <a:r>
                        <a:rPr lang="en-GB" sz="1200" baseline="0" dirty="0" smtClean="0"/>
                        <a:t> accessed: 2022-09-12</a:t>
                      </a:r>
                      <a:endParaRPr lang="en-GB" sz="1200" dirty="0"/>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73837194"/>
                  </a:ext>
                </a:extLst>
              </a:tr>
              <a:tr h="457200">
                <a:tc>
                  <a:txBody>
                    <a:bodyPr/>
                    <a:lstStyle/>
                    <a:p>
                      <a:endParaRPr lang="en-GB" sz="1200"/>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sz="1200" dirty="0"/>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84786017"/>
                  </a:ext>
                </a:extLst>
              </a:tr>
              <a:tr h="457200">
                <a:tc>
                  <a:txBody>
                    <a:bodyPr/>
                    <a:lstStyle/>
                    <a:p>
                      <a:endParaRPr lang="en-GB" sz="1200"/>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sz="1200" dirty="0"/>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81689580"/>
                  </a:ext>
                </a:extLst>
              </a:tr>
            </a:tbl>
          </a:graphicData>
        </a:graphic>
      </p:graphicFrame>
    </p:spTree>
    <p:extLst>
      <p:ext uri="{BB962C8B-B14F-4D97-AF65-F5344CB8AC3E}">
        <p14:creationId xmlns:p14="http://schemas.microsoft.com/office/powerpoint/2010/main" val="31381789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quarter" idx="11"/>
          </p:nvPr>
        </p:nvSpPr>
        <p:spPr/>
        <p:txBody>
          <a:bodyPr/>
          <a:lstStyle/>
          <a:p>
            <a:endParaRPr lang="en-GB"/>
          </a:p>
        </p:txBody>
      </p:sp>
      <p:sp>
        <p:nvSpPr>
          <p:cNvPr id="3" name="Textplatzhalter 2"/>
          <p:cNvSpPr>
            <a:spLocks noGrp="1"/>
          </p:cNvSpPr>
          <p:nvPr>
            <p:ph type="body" sz="quarter" idx="10"/>
          </p:nvPr>
        </p:nvSpPr>
        <p:spPr/>
        <p:txBody>
          <a:bodyPr/>
          <a:lstStyle/>
          <a:p>
            <a:r>
              <a:rPr lang="en-GB" dirty="0" smtClean="0"/>
              <a:t>Sensors </a:t>
            </a:r>
            <a:r>
              <a:rPr lang="en-GB" dirty="0"/>
              <a:t>and Measurement Technology</a:t>
            </a:r>
          </a:p>
          <a:p>
            <a:r>
              <a:rPr lang="en-GB" dirty="0"/>
              <a:t>Sensor Examples</a:t>
            </a:r>
          </a:p>
          <a:p>
            <a:r>
              <a:rPr lang="en-GB" dirty="0"/>
              <a:t>Data Processing and Logging</a:t>
            </a:r>
          </a:p>
        </p:txBody>
      </p:sp>
    </p:spTree>
    <p:extLst>
      <p:ext uri="{BB962C8B-B14F-4D97-AF65-F5344CB8AC3E}">
        <p14:creationId xmlns:p14="http://schemas.microsoft.com/office/powerpoint/2010/main" val="30249012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Sensors and Measurement Technology</a:t>
            </a:r>
          </a:p>
          <a:p>
            <a:r>
              <a:rPr lang="en-GB" dirty="0" smtClean="0"/>
              <a:t>Applications of Sensors in Vehicles</a:t>
            </a:r>
            <a:endParaRPr lang="en-GB" dirty="0"/>
          </a:p>
        </p:txBody>
      </p:sp>
      <p:pic>
        <p:nvPicPr>
          <p:cNvPr id="5" name="Grafik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592" y="921077"/>
            <a:ext cx="7852596" cy="5110826"/>
          </a:xfrm>
          <a:prstGeom prst="rect">
            <a:avLst/>
          </a:prstGeom>
        </p:spPr>
      </p:pic>
    </p:spTree>
    <p:extLst>
      <p:ext uri="{BB962C8B-B14F-4D97-AF65-F5344CB8AC3E}">
        <p14:creationId xmlns:p14="http://schemas.microsoft.com/office/powerpoint/2010/main" val="37014881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Sensors and Measurement Technology</a:t>
            </a:r>
          </a:p>
          <a:p>
            <a:r>
              <a:rPr lang="de-DE" dirty="0" smtClean="0"/>
              <a:t>Integration </a:t>
            </a:r>
            <a:r>
              <a:rPr lang="de-DE" dirty="0" err="1" smtClean="0"/>
              <a:t>level</a:t>
            </a:r>
            <a:r>
              <a:rPr lang="de-DE" dirty="0" smtClean="0"/>
              <a:t> </a:t>
            </a:r>
            <a:r>
              <a:rPr lang="de-DE" dirty="0" err="1" smtClean="0"/>
              <a:t>of</a:t>
            </a:r>
            <a:r>
              <a:rPr lang="de-DE" dirty="0" smtClean="0"/>
              <a:t> </a:t>
            </a:r>
            <a:r>
              <a:rPr lang="de-DE" dirty="0" err="1" smtClean="0"/>
              <a:t>sensors</a:t>
            </a:r>
            <a:endParaRPr lang="en-US" dirty="0"/>
          </a:p>
        </p:txBody>
      </p:sp>
      <p:pic>
        <p:nvPicPr>
          <p:cNvPr id="4" name="Grafik 3">
            <a:extLst>
              <a:ext uri="{FF2B5EF4-FFF2-40B4-BE49-F238E27FC236}">
                <a16:creationId xmlns:a16="http://schemas.microsoft.com/office/drawing/2014/main" id="{057CD20A-FF68-44F1-9578-BE8B98A8113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39549" y="908720"/>
            <a:ext cx="10197855" cy="5184576"/>
          </a:xfrm>
          <a:prstGeom prst="rect">
            <a:avLst/>
          </a:prstGeom>
        </p:spPr>
      </p:pic>
    </p:spTree>
    <p:extLst>
      <p:ext uri="{BB962C8B-B14F-4D97-AF65-F5344CB8AC3E}">
        <p14:creationId xmlns:p14="http://schemas.microsoft.com/office/powerpoint/2010/main" val="37496209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Sensors and Measurement Technology</a:t>
            </a:r>
          </a:p>
          <a:p>
            <a:r>
              <a:rPr lang="de-DE" dirty="0" smtClean="0"/>
              <a:t>Simple Sensor</a:t>
            </a:r>
            <a:endParaRPr lang="en-US" dirty="0"/>
          </a:p>
        </p:txBody>
      </p:sp>
      <p:sp>
        <p:nvSpPr>
          <p:cNvPr id="6" name="Textplatzhalter 2"/>
          <p:cNvSpPr>
            <a:spLocks noGrp="1"/>
          </p:cNvSpPr>
          <p:nvPr>
            <p:ph type="body" sz="quarter" idx="10"/>
          </p:nvPr>
        </p:nvSpPr>
        <p:spPr>
          <a:xfrm>
            <a:off x="334800" y="980728"/>
            <a:ext cx="11520000" cy="4968552"/>
          </a:xfrm>
        </p:spPr>
        <p:txBody>
          <a:bodyPr/>
          <a:lstStyle/>
          <a:p>
            <a:r>
              <a:rPr lang="en-GB" dirty="0" smtClean="0"/>
              <a:t>Conversion of quantity to be measured into an intermediate quantity for which there is a direct relationship.</a:t>
            </a:r>
          </a:p>
          <a:p>
            <a:r>
              <a:rPr lang="en-GB" dirty="0" smtClean="0"/>
              <a:t>Type of simple sensors</a:t>
            </a:r>
          </a:p>
          <a:p>
            <a:pPr lvl="1"/>
            <a:r>
              <a:rPr lang="en-GB" dirty="0" smtClean="0"/>
              <a:t>Digital – simple on/off sensor, output is “0” or “1”</a:t>
            </a:r>
          </a:p>
          <a:p>
            <a:pPr lvl="2"/>
            <a:r>
              <a:rPr lang="en-GB" dirty="0" smtClean="0"/>
              <a:t>e.g. Motion detector, distance detector</a:t>
            </a:r>
          </a:p>
          <a:p>
            <a:pPr lvl="1"/>
            <a:r>
              <a:rPr lang="en-GB" dirty="0" smtClean="0"/>
              <a:t>Analog – current output or voltage output</a:t>
            </a:r>
          </a:p>
          <a:p>
            <a:pPr lvl="2"/>
            <a:r>
              <a:rPr lang="en-GB" dirty="0" smtClean="0"/>
              <a:t>Pressure, flow, humidity, temperature</a:t>
            </a:r>
          </a:p>
        </p:txBody>
      </p:sp>
      <p:pic>
        <p:nvPicPr>
          <p:cNvPr id="84996" name="Picture 4" descr="IR Motion detector IR OUT A | Buy LED lamps and LED lights in SEBSON Sto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38587" y="1367254"/>
            <a:ext cx="2265240" cy="226524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uppieren 6"/>
          <p:cNvGrpSpPr/>
          <p:nvPr/>
        </p:nvGrpSpPr>
        <p:grpSpPr>
          <a:xfrm>
            <a:off x="862822" y="3595526"/>
            <a:ext cx="2328893" cy="1746670"/>
            <a:chOff x="9065848" y="3731546"/>
            <a:chExt cx="2328893" cy="1746670"/>
          </a:xfrm>
        </p:grpSpPr>
        <p:pic>
          <p:nvPicPr>
            <p:cNvPr id="85008" name="Picture 16" descr="PBMN flush | Druck- und kontinuierliche Füllstandsmessung | Baumer  Deutschlan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65848" y="3731546"/>
              <a:ext cx="2328893" cy="1746670"/>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p:cNvSpPr/>
            <p:nvPr/>
          </p:nvSpPr>
          <p:spPr>
            <a:xfrm>
              <a:off x="10560496" y="5226425"/>
              <a:ext cx="325730" cy="246221"/>
            </a:xfrm>
            <a:prstGeom prst="rect">
              <a:avLst/>
            </a:prstGeom>
          </p:spPr>
          <p:txBody>
            <a:bodyPr wrap="none">
              <a:spAutoFit/>
            </a:bodyPr>
            <a:lstStyle/>
            <a:p>
              <a:r>
                <a:rPr lang="en-US" sz="1000" dirty="0" smtClean="0"/>
                <a:t>[1]</a:t>
              </a:r>
              <a:endParaRPr lang="en-US" sz="1000" dirty="0"/>
            </a:p>
          </p:txBody>
        </p:sp>
      </p:grpSp>
      <p:grpSp>
        <p:nvGrpSpPr>
          <p:cNvPr id="8" name="Gruppieren 7"/>
          <p:cNvGrpSpPr/>
          <p:nvPr/>
        </p:nvGrpSpPr>
        <p:grpSpPr>
          <a:xfrm>
            <a:off x="3205685" y="3250276"/>
            <a:ext cx="3125405" cy="2344054"/>
            <a:chOff x="6021615" y="3212976"/>
            <a:chExt cx="3125405" cy="2344054"/>
          </a:xfrm>
        </p:grpSpPr>
        <p:pic>
          <p:nvPicPr>
            <p:cNvPr id="85002" name="Picture 10" descr="Flowsensor | Dräg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21615" y="3212976"/>
              <a:ext cx="3125405" cy="2344054"/>
            </a:xfrm>
            <a:prstGeom prst="rect">
              <a:avLst/>
            </a:prstGeom>
            <a:noFill/>
            <a:extLst>
              <a:ext uri="{909E8E84-426E-40DD-AFC4-6F175D3DCCD1}">
                <a14:hiddenFill xmlns:a14="http://schemas.microsoft.com/office/drawing/2010/main">
                  <a:solidFill>
                    <a:srgbClr val="FFFFFF"/>
                  </a:solidFill>
                </a14:hiddenFill>
              </a:ext>
            </a:extLst>
          </p:spPr>
        </p:pic>
        <p:sp>
          <p:nvSpPr>
            <p:cNvPr id="13" name="Rechteck 12"/>
            <p:cNvSpPr/>
            <p:nvPr/>
          </p:nvSpPr>
          <p:spPr>
            <a:xfrm>
              <a:off x="7870515" y="5237675"/>
              <a:ext cx="325730" cy="246221"/>
            </a:xfrm>
            <a:prstGeom prst="rect">
              <a:avLst/>
            </a:prstGeom>
          </p:spPr>
          <p:txBody>
            <a:bodyPr wrap="none">
              <a:spAutoFit/>
            </a:bodyPr>
            <a:lstStyle/>
            <a:p>
              <a:r>
                <a:rPr lang="en-US" sz="1000" dirty="0" smtClean="0"/>
                <a:t>[2]</a:t>
              </a:r>
              <a:endParaRPr lang="en-US" sz="1000" dirty="0"/>
            </a:p>
          </p:txBody>
        </p:sp>
      </p:grpSp>
      <p:grpSp>
        <p:nvGrpSpPr>
          <p:cNvPr id="9" name="Gruppieren 8"/>
          <p:cNvGrpSpPr/>
          <p:nvPr/>
        </p:nvGrpSpPr>
        <p:grpSpPr>
          <a:xfrm>
            <a:off x="6441320" y="3354207"/>
            <a:ext cx="2136192" cy="2136192"/>
            <a:chOff x="3719736" y="3420838"/>
            <a:chExt cx="2136192" cy="2136192"/>
          </a:xfrm>
        </p:grpSpPr>
        <p:pic>
          <p:nvPicPr>
            <p:cNvPr id="85000" name="Picture 8" descr="Electrolytic humidity sensor EFS-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19736" y="3420838"/>
              <a:ext cx="2136192" cy="2136192"/>
            </a:xfrm>
            <a:prstGeom prst="rect">
              <a:avLst/>
            </a:prstGeom>
            <a:noFill/>
            <a:extLst>
              <a:ext uri="{909E8E84-426E-40DD-AFC4-6F175D3DCCD1}">
                <a14:hiddenFill xmlns:a14="http://schemas.microsoft.com/office/drawing/2010/main">
                  <a:solidFill>
                    <a:srgbClr val="FFFFFF"/>
                  </a:solidFill>
                </a14:hiddenFill>
              </a:ext>
            </a:extLst>
          </p:spPr>
        </p:pic>
        <p:sp>
          <p:nvSpPr>
            <p:cNvPr id="14" name="Rechteck 13"/>
            <p:cNvSpPr/>
            <p:nvPr/>
          </p:nvSpPr>
          <p:spPr>
            <a:xfrm>
              <a:off x="4791258" y="5281455"/>
              <a:ext cx="325730" cy="246221"/>
            </a:xfrm>
            <a:prstGeom prst="rect">
              <a:avLst/>
            </a:prstGeom>
          </p:spPr>
          <p:txBody>
            <a:bodyPr wrap="none">
              <a:spAutoFit/>
            </a:bodyPr>
            <a:lstStyle/>
            <a:p>
              <a:r>
                <a:rPr lang="en-US" sz="1000" dirty="0" smtClean="0"/>
                <a:t>[3]</a:t>
              </a:r>
              <a:endParaRPr lang="en-US" sz="1000" dirty="0"/>
            </a:p>
          </p:txBody>
        </p:sp>
      </p:grpSp>
      <p:grpSp>
        <p:nvGrpSpPr>
          <p:cNvPr id="10" name="Gruppieren 9"/>
          <p:cNvGrpSpPr/>
          <p:nvPr/>
        </p:nvGrpSpPr>
        <p:grpSpPr>
          <a:xfrm>
            <a:off x="9437203" y="3564075"/>
            <a:ext cx="2016224" cy="1918435"/>
            <a:chOff x="911424" y="3475811"/>
            <a:chExt cx="2016224" cy="1918435"/>
          </a:xfrm>
        </p:grpSpPr>
        <p:pic>
          <p:nvPicPr>
            <p:cNvPr id="84998" name="Picture 6" descr="https://www.omega.de/temperature/images/WT_l.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1424" y="3475811"/>
              <a:ext cx="2016224" cy="1903782"/>
            </a:xfrm>
            <a:prstGeom prst="rect">
              <a:avLst/>
            </a:prstGeom>
            <a:noFill/>
            <a:extLst>
              <a:ext uri="{909E8E84-426E-40DD-AFC4-6F175D3DCCD1}">
                <a14:hiddenFill xmlns:a14="http://schemas.microsoft.com/office/drawing/2010/main">
                  <a:solidFill>
                    <a:srgbClr val="FFFFFF"/>
                  </a:solidFill>
                </a14:hiddenFill>
              </a:ext>
            </a:extLst>
          </p:spPr>
        </p:pic>
        <p:sp>
          <p:nvSpPr>
            <p:cNvPr id="15" name="Rechteck 14"/>
            <p:cNvSpPr/>
            <p:nvPr/>
          </p:nvSpPr>
          <p:spPr>
            <a:xfrm>
              <a:off x="2143395" y="5148025"/>
              <a:ext cx="325730" cy="246221"/>
            </a:xfrm>
            <a:prstGeom prst="rect">
              <a:avLst/>
            </a:prstGeom>
          </p:spPr>
          <p:txBody>
            <a:bodyPr wrap="none">
              <a:spAutoFit/>
            </a:bodyPr>
            <a:lstStyle/>
            <a:p>
              <a:r>
                <a:rPr lang="en-US" sz="1000" dirty="0" smtClean="0"/>
                <a:t>[4]</a:t>
              </a:r>
              <a:endParaRPr lang="en-US" sz="1000" dirty="0"/>
            </a:p>
          </p:txBody>
        </p:sp>
      </p:grpSp>
      <p:sp>
        <p:nvSpPr>
          <p:cNvPr id="20" name="Rechteck 19"/>
          <p:cNvSpPr/>
          <p:nvPr/>
        </p:nvSpPr>
        <p:spPr>
          <a:xfrm>
            <a:off x="11114674" y="3082652"/>
            <a:ext cx="325730" cy="246221"/>
          </a:xfrm>
          <a:prstGeom prst="rect">
            <a:avLst/>
          </a:prstGeom>
        </p:spPr>
        <p:txBody>
          <a:bodyPr wrap="none">
            <a:spAutoFit/>
          </a:bodyPr>
          <a:lstStyle/>
          <a:p>
            <a:r>
              <a:rPr lang="en-US" sz="1000" dirty="0" smtClean="0"/>
              <a:t>[5]</a:t>
            </a:r>
            <a:endParaRPr lang="en-US" sz="1000" dirty="0"/>
          </a:p>
        </p:txBody>
      </p:sp>
    </p:spTree>
    <p:extLst>
      <p:ext uri="{BB962C8B-B14F-4D97-AF65-F5344CB8AC3E}">
        <p14:creationId xmlns:p14="http://schemas.microsoft.com/office/powerpoint/2010/main" val="26727217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Sensors and Measurement Technology</a:t>
            </a:r>
          </a:p>
          <a:p>
            <a:r>
              <a:rPr lang="de-DE" dirty="0" smtClean="0"/>
              <a:t>Integrated Sensor</a:t>
            </a:r>
            <a:endParaRPr lang="en-US" dirty="0"/>
          </a:p>
        </p:txBody>
      </p:sp>
      <p:sp>
        <p:nvSpPr>
          <p:cNvPr id="3" name="Textplatzhalter 2"/>
          <p:cNvSpPr>
            <a:spLocks noGrp="1"/>
          </p:cNvSpPr>
          <p:nvPr>
            <p:ph type="body" sz="quarter" idx="10"/>
          </p:nvPr>
        </p:nvSpPr>
        <p:spPr>
          <a:xfrm>
            <a:off x="334800" y="980728"/>
            <a:ext cx="11520000" cy="4968552"/>
          </a:xfrm>
        </p:spPr>
        <p:txBody>
          <a:bodyPr/>
          <a:lstStyle/>
          <a:p>
            <a:r>
              <a:rPr lang="en-GB" dirty="0" smtClean="0">
                <a:solidFill>
                  <a:schemeClr val="bg1">
                    <a:lumMod val="75000"/>
                  </a:schemeClr>
                </a:solidFill>
              </a:rPr>
              <a:t>Conversion of quantity to be measured into an intermediate quantity for which there is a direct relationship.</a:t>
            </a:r>
          </a:p>
          <a:p>
            <a:r>
              <a:rPr lang="en-GB" dirty="0" smtClean="0">
                <a:solidFill>
                  <a:schemeClr val="bg1">
                    <a:lumMod val="75000"/>
                  </a:schemeClr>
                </a:solidFill>
              </a:rPr>
              <a:t>Generation of an electrical signal: digital &amp; </a:t>
            </a:r>
            <a:r>
              <a:rPr lang="en-GB" dirty="0" err="1" smtClean="0">
                <a:solidFill>
                  <a:schemeClr val="bg1">
                    <a:lumMod val="75000"/>
                  </a:schemeClr>
                </a:solidFill>
              </a:rPr>
              <a:t>analog</a:t>
            </a:r>
            <a:endParaRPr lang="en-GB" dirty="0">
              <a:solidFill>
                <a:schemeClr val="bg1">
                  <a:lumMod val="75000"/>
                </a:schemeClr>
              </a:solidFill>
            </a:endParaRPr>
          </a:p>
          <a:p>
            <a:pPr marL="215900" lvl="1" indent="0">
              <a:buNone/>
            </a:pPr>
            <a:endParaRPr lang="en-GB" dirty="0" smtClean="0">
              <a:solidFill>
                <a:schemeClr val="bg1">
                  <a:lumMod val="75000"/>
                </a:schemeClr>
              </a:solidFill>
              <a:sym typeface="Wingdings" panose="05000000000000000000" pitchFamily="2" charset="2"/>
            </a:endParaRPr>
          </a:p>
          <a:p>
            <a:r>
              <a:rPr lang="en-GB" dirty="0" smtClean="0">
                <a:sym typeface="Wingdings" panose="05000000000000000000" pitchFamily="2" charset="2"/>
              </a:rPr>
              <a:t>Adaption of the electrical signal obtained to further processing. </a:t>
            </a:r>
          </a:p>
          <a:p>
            <a:pPr marL="0" indent="0">
              <a:buNone/>
            </a:pPr>
            <a:endParaRPr lang="en-GB" dirty="0">
              <a:sym typeface="Wingdings" panose="05000000000000000000" pitchFamily="2" charset="2"/>
            </a:endParaRPr>
          </a:p>
          <a:p>
            <a:r>
              <a:rPr lang="en-GB" dirty="0" smtClean="0">
                <a:sym typeface="Wingdings" panose="05000000000000000000" pitchFamily="2" charset="2"/>
              </a:rPr>
              <a:t>Evaluation electronics are used which, in addition to signal amplification, can also meet one or more of the following requirements: </a:t>
            </a:r>
          </a:p>
          <a:p>
            <a:pPr lvl="1"/>
            <a:r>
              <a:rPr lang="en-GB" dirty="0" smtClean="0">
                <a:sym typeface="Wingdings" panose="05000000000000000000" pitchFamily="2" charset="2"/>
              </a:rPr>
              <a:t>Zero-point compensation </a:t>
            </a:r>
          </a:p>
          <a:p>
            <a:pPr lvl="1"/>
            <a:r>
              <a:rPr lang="en-GB" dirty="0" smtClean="0">
                <a:sym typeface="Wingdings" panose="05000000000000000000" pitchFamily="2" charset="2"/>
              </a:rPr>
              <a:t>Filtering out of interfering signals</a:t>
            </a:r>
          </a:p>
          <a:p>
            <a:pPr lvl="1"/>
            <a:r>
              <a:rPr lang="en-GB" dirty="0" smtClean="0">
                <a:sym typeface="Wingdings" panose="05000000000000000000" pitchFamily="2" charset="2"/>
              </a:rPr>
              <a:t>Linearization of the measurement signal</a:t>
            </a:r>
          </a:p>
          <a:p>
            <a:pPr lvl="1"/>
            <a:r>
              <a:rPr lang="en-GB" dirty="0" smtClean="0">
                <a:sym typeface="Wingdings" panose="05000000000000000000" pitchFamily="2" charset="2"/>
              </a:rPr>
              <a:t>Measuring range adjustments and switching</a:t>
            </a:r>
          </a:p>
          <a:p>
            <a:pPr lvl="1"/>
            <a:r>
              <a:rPr lang="en-GB" dirty="0" smtClean="0">
                <a:sym typeface="Wingdings" panose="05000000000000000000" pitchFamily="2" charset="2"/>
              </a:rPr>
              <a:t>Normalization of the output signal</a:t>
            </a:r>
          </a:p>
          <a:p>
            <a:pPr lvl="2"/>
            <a:r>
              <a:rPr lang="en-GB" dirty="0" smtClean="0">
                <a:sym typeface="Wingdings" panose="05000000000000000000" pitchFamily="2" charset="2"/>
              </a:rPr>
              <a:t>Signal processing can be </a:t>
            </a:r>
            <a:r>
              <a:rPr lang="en-GB" dirty="0" err="1" smtClean="0">
                <a:sym typeface="Wingdings" panose="05000000000000000000" pitchFamily="2" charset="2"/>
              </a:rPr>
              <a:t>analog</a:t>
            </a:r>
            <a:r>
              <a:rPr lang="en-GB" dirty="0" smtClean="0">
                <a:sym typeface="Wingdings" panose="05000000000000000000" pitchFamily="2" charset="2"/>
              </a:rPr>
              <a:t> or digital </a:t>
            </a:r>
          </a:p>
        </p:txBody>
      </p:sp>
    </p:spTree>
    <p:extLst>
      <p:ext uri="{BB962C8B-B14F-4D97-AF65-F5344CB8AC3E}">
        <p14:creationId xmlns:p14="http://schemas.microsoft.com/office/powerpoint/2010/main" val="81648333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DAS_Systems_BASIC_Master">
  <a:themeElements>
    <a:clrScheme name="RWTH Farben">
      <a:dk1>
        <a:sysClr val="windowText" lastClr="000000"/>
      </a:dk1>
      <a:lt1>
        <a:sysClr val="window" lastClr="FFFFFF"/>
      </a:lt1>
      <a:dk2>
        <a:srgbClr val="00549F"/>
      </a:dk2>
      <a:lt2>
        <a:srgbClr val="8EBAE5"/>
      </a:lt2>
      <a:accent1>
        <a:srgbClr val="006165"/>
      </a:accent1>
      <a:accent2>
        <a:srgbClr val="0098A1"/>
      </a:accent2>
      <a:accent3>
        <a:srgbClr val="57AB27"/>
      </a:accent3>
      <a:accent4>
        <a:srgbClr val="BDCD00"/>
      </a:accent4>
      <a:accent5>
        <a:srgbClr val="F6A800"/>
      </a:accent5>
      <a:accent6>
        <a:srgbClr val="CC071E"/>
      </a:accent6>
      <a:hlink>
        <a:srgbClr val="612158"/>
      </a:hlink>
      <a:folHlink>
        <a:srgbClr val="7A6FA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äsentation_Master_RWTH_Verwaltung_ohne_addin_16zu9.pot [Kompatibilitätsmodus]" id="{31793575-807D-424B-A95D-BD1FA51D6B9C}" vid="{EDE4B280-3FBA-4B2F-94A9-F36ED973D88A}"/>
    </a:ext>
  </a:ext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4fb95d03-b6e5-4f22-a1e1-56277b59b9f1">
      <Terms xmlns="http://schemas.microsoft.com/office/infopath/2007/PartnerControls"/>
    </lcf76f155ced4ddcb4097134ff3c332f>
    <TaxCatchAll xmlns="84b79380-0b27-46ab-9094-1a9833df88e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2DC1095E8E727944AF076DC56D0D93BB" ma:contentTypeVersion="15" ma:contentTypeDescription="Ein neues Dokument erstellen." ma:contentTypeScope="" ma:versionID="32ed77bdd6deff97ff2273a7d546c5a2">
  <xsd:schema xmlns:xsd="http://www.w3.org/2001/XMLSchema" xmlns:xs="http://www.w3.org/2001/XMLSchema" xmlns:p="http://schemas.microsoft.com/office/2006/metadata/properties" xmlns:ns2="4fb95d03-b6e5-4f22-a1e1-56277b59b9f1" xmlns:ns3="84b79380-0b27-46ab-9094-1a9833df88e4" targetNamespace="http://schemas.microsoft.com/office/2006/metadata/properties" ma:root="true" ma:fieldsID="8af263ebb81788a16bd03ce1c1fe0394" ns2:_="" ns3:_="">
    <xsd:import namespace="4fb95d03-b6e5-4f22-a1e1-56277b59b9f1"/>
    <xsd:import namespace="84b79380-0b27-46ab-9094-1a9833df88e4"/>
    <xsd:element name="properties">
      <xsd:complexType>
        <xsd:sequence>
          <xsd:element name="documentManagement">
            <xsd:complexType>
              <xsd:all>
                <xsd:element ref="ns2:MediaServiceMetadata" minOccurs="0"/>
                <xsd:element ref="ns2:MediaServiceFastMetadata" minOccurs="0"/>
                <xsd:element ref="ns2:MediaLengthInSeconds"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2:MediaServiceOCR"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fb95d03-b6e5-4f22-a1e1-56277b59b9f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Bildmarkierungen" ma:readOnly="false" ma:fieldId="{5cf76f15-5ced-4ddc-b409-7134ff3c332f}" ma:taxonomyMulti="true" ma:sspId="40609ad3-149c-4bde-a811-4673a4d7622f"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4b79380-0b27-46ab-9094-1a9833df88e4" elementFormDefault="qualified">
    <xsd:import namespace="http://schemas.microsoft.com/office/2006/documentManagement/types"/>
    <xsd:import namespace="http://schemas.microsoft.com/office/infopath/2007/PartnerControls"/>
    <xsd:element name="SharedWithUsers" ma:index="17"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Freigegeben für - Details" ma:internalName="SharedWithDetails" ma:readOnly="true">
      <xsd:simpleType>
        <xsd:restriction base="dms:Note">
          <xsd:maxLength value="255"/>
        </xsd:restriction>
      </xsd:simpleType>
    </xsd:element>
    <xsd:element name="TaxCatchAll" ma:index="21" nillable="true" ma:displayName="Taxonomy Catch All Column" ma:hidden="true" ma:list="{1be22636-61a3-4c99-8d96-20f4c5181865}" ma:internalName="TaxCatchAll" ma:showField="CatchAllData" ma:web="84b79380-0b27-46ab-9094-1a9833df88e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4DA275E-0AAB-4803-9119-F8B06F10BF4D}">
  <ds:schemaRefs>
    <ds:schemaRef ds:uri="http://schemas.microsoft.com/sharepoint/v3/contenttype/forms"/>
  </ds:schemaRefs>
</ds:datastoreItem>
</file>

<file path=customXml/itemProps2.xml><?xml version="1.0" encoding="utf-8"?>
<ds:datastoreItem xmlns:ds="http://schemas.openxmlformats.org/officeDocument/2006/customXml" ds:itemID="{CF2DF9C9-466E-4FCA-9FE7-799231249F03}">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84b79380-0b27-46ab-9094-1a9833df88e4"/>
    <ds:schemaRef ds:uri="4fb95d03-b6e5-4f22-a1e1-56277b59b9f1"/>
    <ds:schemaRef ds:uri="http://www.w3.org/XML/1998/namespace"/>
    <ds:schemaRef ds:uri="http://purl.org/dc/dcmitype/"/>
  </ds:schemaRefs>
</ds:datastoreItem>
</file>

<file path=customXml/itemProps3.xml><?xml version="1.0" encoding="utf-8"?>
<ds:datastoreItem xmlns:ds="http://schemas.openxmlformats.org/officeDocument/2006/customXml" ds:itemID="{44819CB1-0191-46BA-8473-8FF56330A8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fb95d03-b6e5-4f22-a1e1-56277b59b9f1"/>
    <ds:schemaRef ds:uri="84b79380-0b27-46ab-9094-1a9833df88e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I-Praesentation_Standard</Template>
  <TotalTime>0</TotalTime>
  <Words>5072</Words>
  <Application>Microsoft Office PowerPoint</Application>
  <PresentationFormat>Breitbild</PresentationFormat>
  <Paragraphs>980</Paragraphs>
  <Slides>44</Slides>
  <Notes>36</Notes>
  <HiddenSlides>1</HiddenSlides>
  <MMClips>0</MMClips>
  <ScaleCrop>false</ScaleCrop>
  <HeadingPairs>
    <vt:vector size="8" baseType="variant">
      <vt:variant>
        <vt:lpstr>Verwendete Schriftarten</vt:lpstr>
      </vt:variant>
      <vt:variant>
        <vt:i4>9</vt:i4>
      </vt:variant>
      <vt:variant>
        <vt:lpstr>Design</vt:lpstr>
      </vt:variant>
      <vt:variant>
        <vt:i4>1</vt:i4>
      </vt:variant>
      <vt:variant>
        <vt:lpstr>Eingebettete OLE-Server</vt:lpstr>
      </vt:variant>
      <vt:variant>
        <vt:i4>3</vt:i4>
      </vt:variant>
      <vt:variant>
        <vt:lpstr>Folientitel</vt:lpstr>
      </vt:variant>
      <vt:variant>
        <vt:i4>44</vt:i4>
      </vt:variant>
    </vt:vector>
  </HeadingPairs>
  <TitlesOfParts>
    <vt:vector size="57" baseType="lpstr">
      <vt:lpstr>ＭＳ Ｐゴシック</vt:lpstr>
      <vt:lpstr>Arial</vt:lpstr>
      <vt:lpstr>Calibri</vt:lpstr>
      <vt:lpstr>Cambria Math</vt:lpstr>
      <vt:lpstr>Courier New</vt:lpstr>
      <vt:lpstr>OpenSymbol</vt:lpstr>
      <vt:lpstr>Symbol</vt:lpstr>
      <vt:lpstr>Times New Roman</vt:lpstr>
      <vt:lpstr>Wingdings</vt:lpstr>
      <vt:lpstr>ADAS_Systems_BASIC_Master</vt:lpstr>
      <vt:lpstr>think-cell Folie</vt:lpstr>
      <vt:lpstr>Bild</vt:lpstr>
      <vt:lpstr>Equation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ika RWTH Aachen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dc:title>
  <dc:creator>Philip Westerkamp</dc:creator>
  <cp:lastModifiedBy>Gergely Bilkei-Gorzo</cp:lastModifiedBy>
  <cp:revision>367</cp:revision>
  <dcterms:created xsi:type="dcterms:W3CDTF">2021-03-10T13:35:24Z</dcterms:created>
  <dcterms:modified xsi:type="dcterms:W3CDTF">2024-04-29T08:02:32Z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0x0101002DC1095E8E727944AF076DC56D0D93BB</vt:lpwstr>
  </property>
</Properties>
</file>